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5"/>
  </p:sldMasterIdLst>
  <p:notesMasterIdLst>
    <p:notesMasterId r:id="rId59"/>
  </p:notesMasterIdLst>
  <p:sldIdLst>
    <p:sldId id="256" r:id="rId6"/>
    <p:sldId id="274" r:id="rId7"/>
    <p:sldId id="317" r:id="rId8"/>
    <p:sldId id="267" r:id="rId9"/>
    <p:sldId id="276" r:id="rId10"/>
    <p:sldId id="277" r:id="rId11"/>
    <p:sldId id="278" r:id="rId12"/>
    <p:sldId id="318" r:id="rId13"/>
    <p:sldId id="280" r:id="rId14"/>
    <p:sldId id="286" r:id="rId15"/>
    <p:sldId id="282" r:id="rId16"/>
    <p:sldId id="316" r:id="rId17"/>
    <p:sldId id="283" r:id="rId18"/>
    <p:sldId id="284" r:id="rId19"/>
    <p:sldId id="289" r:id="rId20"/>
    <p:sldId id="287" r:id="rId21"/>
    <p:sldId id="281" r:id="rId22"/>
    <p:sldId id="291" r:id="rId23"/>
    <p:sldId id="296" r:id="rId24"/>
    <p:sldId id="292" r:id="rId25"/>
    <p:sldId id="295" r:id="rId26"/>
    <p:sldId id="293" r:id="rId27"/>
    <p:sldId id="290" r:id="rId28"/>
    <p:sldId id="294" r:id="rId29"/>
    <p:sldId id="288" r:id="rId30"/>
    <p:sldId id="319" r:id="rId31"/>
    <p:sldId id="297" r:id="rId32"/>
    <p:sldId id="298" r:id="rId33"/>
    <p:sldId id="300" r:id="rId34"/>
    <p:sldId id="301" r:id="rId35"/>
    <p:sldId id="303" r:id="rId36"/>
    <p:sldId id="302" r:id="rId37"/>
    <p:sldId id="299" r:id="rId38"/>
    <p:sldId id="320" r:id="rId39"/>
    <p:sldId id="305" r:id="rId40"/>
    <p:sldId id="304" r:id="rId41"/>
    <p:sldId id="306" r:id="rId42"/>
    <p:sldId id="307" r:id="rId43"/>
    <p:sldId id="308" r:id="rId44"/>
    <p:sldId id="309" r:id="rId45"/>
    <p:sldId id="310" r:id="rId46"/>
    <p:sldId id="311" r:id="rId47"/>
    <p:sldId id="312" r:id="rId48"/>
    <p:sldId id="271" r:id="rId49"/>
    <p:sldId id="323" r:id="rId50"/>
    <p:sldId id="321" r:id="rId51"/>
    <p:sldId id="322" r:id="rId52"/>
    <p:sldId id="324" r:id="rId53"/>
    <p:sldId id="269" r:id="rId54"/>
    <p:sldId id="270" r:id="rId55"/>
    <p:sldId id="313" r:id="rId56"/>
    <p:sldId id="314" r:id="rId57"/>
    <p:sldId id="315" r:id="rId5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B7E"/>
    <a:srgbClr val="00B3AA"/>
    <a:srgbClr val="4A5FAB"/>
    <a:srgbClr val="B44198"/>
    <a:srgbClr val="105F7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53511" autoAdjust="0"/>
  </p:normalViewPr>
  <p:slideViewPr>
    <p:cSldViewPr>
      <p:cViewPr varScale="1">
        <p:scale>
          <a:sx n="59" d="100"/>
          <a:sy n="59" d="100"/>
        </p:scale>
        <p:origin x="1794" y="66"/>
      </p:cViewPr>
      <p:guideLst>
        <p:guide orient="horz"/>
        <p:guide/>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74BC9B-3704-4EBA-916C-320AC620561B}" type="doc">
      <dgm:prSet loTypeId="urn:diagrams.loki3.com/VaryingWidthList" loCatId="list" qsTypeId="urn:microsoft.com/office/officeart/2005/8/quickstyle/simple1" qsCatId="simple" csTypeId="urn:microsoft.com/office/officeart/2005/8/colors/accent1_2" csCatId="accent1" phldr="1"/>
      <dgm:spPr/>
    </dgm:pt>
    <dgm:pt modelId="{F79E32C7-C80E-422E-9367-B2064F8FC376}">
      <dgm:prSet phldrT="[Text]" custT="1"/>
      <dgm:spPr/>
      <dgm:t>
        <a:bodyPr/>
        <a:lstStyle/>
        <a:p>
          <a:r>
            <a:rPr lang="en-US" sz="3200" dirty="0"/>
            <a:t>Pharmacist’s Fundamental Responsibilities &amp; Rights</a:t>
          </a:r>
        </a:p>
      </dgm:t>
    </dgm:pt>
    <dgm:pt modelId="{CB891AB5-E961-4611-A19E-5DAF33604D20}" type="parTrans" cxnId="{E4B742E9-4799-41F5-8740-740B52528BF3}">
      <dgm:prSet/>
      <dgm:spPr/>
      <dgm:t>
        <a:bodyPr/>
        <a:lstStyle/>
        <a:p>
          <a:endParaRPr lang="en-US"/>
        </a:p>
      </dgm:t>
    </dgm:pt>
    <dgm:pt modelId="{23442164-A819-42C3-9652-1EA9012E194E}" type="sibTrans" cxnId="{E4B742E9-4799-41F5-8740-740B52528BF3}">
      <dgm:prSet/>
      <dgm:spPr/>
      <dgm:t>
        <a:bodyPr/>
        <a:lstStyle/>
        <a:p>
          <a:endParaRPr lang="en-US"/>
        </a:p>
      </dgm:t>
    </dgm:pt>
    <dgm:pt modelId="{D2FDB22C-64DB-4A62-9B6F-6C62ACB74123}">
      <dgm:prSet phldrT="[Text]" custT="1"/>
      <dgm:spPr/>
      <dgm:t>
        <a:bodyPr/>
        <a:lstStyle/>
        <a:p>
          <a:r>
            <a:rPr lang="en-US" sz="3200" dirty="0"/>
            <a:t>Pharmacy Workplace &amp; Well-being Reporting Portal </a:t>
          </a:r>
          <a:r>
            <a:rPr lang="en-US" sz="2000" dirty="0"/>
            <a:t>(PWWR)</a:t>
          </a:r>
          <a:endParaRPr lang="en-US" sz="3200" dirty="0"/>
        </a:p>
      </dgm:t>
    </dgm:pt>
    <dgm:pt modelId="{EFF4EDF6-4472-459D-BA83-592AC12B36D1}" type="parTrans" cxnId="{E8DD7D00-F7B5-4888-845B-60434A8BC464}">
      <dgm:prSet/>
      <dgm:spPr/>
      <dgm:t>
        <a:bodyPr/>
        <a:lstStyle/>
        <a:p>
          <a:endParaRPr lang="en-US"/>
        </a:p>
      </dgm:t>
    </dgm:pt>
    <dgm:pt modelId="{9FC6F67E-C69B-4409-9D5A-595B17530596}" type="sibTrans" cxnId="{E8DD7D00-F7B5-4888-845B-60434A8BC464}">
      <dgm:prSet/>
      <dgm:spPr/>
      <dgm:t>
        <a:bodyPr/>
        <a:lstStyle/>
        <a:p>
          <a:endParaRPr lang="en-US"/>
        </a:p>
      </dgm:t>
    </dgm:pt>
    <dgm:pt modelId="{F4581CB1-E65D-49DD-9283-11CD04FA4D0D}">
      <dgm:prSet phldrT="[Text]" custT="1"/>
      <dgm:spPr/>
      <dgm:t>
        <a:bodyPr/>
        <a:lstStyle/>
        <a:p>
          <a:r>
            <a:rPr lang="en-US" sz="3200" dirty="0"/>
            <a:t>APhA/NASPA State-based National Survey</a:t>
          </a:r>
        </a:p>
      </dgm:t>
    </dgm:pt>
    <dgm:pt modelId="{0422B316-5627-4544-8007-FA3585B133D7}" type="parTrans" cxnId="{337CE885-F678-495C-A7FC-EF9B058F0BB8}">
      <dgm:prSet/>
      <dgm:spPr/>
      <dgm:t>
        <a:bodyPr/>
        <a:lstStyle/>
        <a:p>
          <a:endParaRPr lang="en-US"/>
        </a:p>
      </dgm:t>
    </dgm:pt>
    <dgm:pt modelId="{2CA8E62E-3081-4F8D-9A59-B430B79A975D}" type="sibTrans" cxnId="{337CE885-F678-495C-A7FC-EF9B058F0BB8}">
      <dgm:prSet/>
      <dgm:spPr/>
      <dgm:t>
        <a:bodyPr/>
        <a:lstStyle/>
        <a:p>
          <a:endParaRPr lang="en-US"/>
        </a:p>
      </dgm:t>
    </dgm:pt>
    <dgm:pt modelId="{704FD081-5A52-4BA0-AFAA-4257187E92A1}" type="pres">
      <dgm:prSet presAssocID="{8774BC9B-3704-4EBA-916C-320AC620561B}" presName="Name0" presStyleCnt="0">
        <dgm:presLayoutVars>
          <dgm:resizeHandles/>
        </dgm:presLayoutVars>
      </dgm:prSet>
      <dgm:spPr/>
    </dgm:pt>
    <dgm:pt modelId="{90BA1F07-0961-4E68-AAF7-CBC15D07F9E5}" type="pres">
      <dgm:prSet presAssocID="{F79E32C7-C80E-422E-9367-B2064F8FC376}" presName="text" presStyleLbl="node1" presStyleIdx="0" presStyleCnt="3" custScaleX="165131" custLinFactNeighborY="49184">
        <dgm:presLayoutVars>
          <dgm:bulletEnabled val="1"/>
        </dgm:presLayoutVars>
      </dgm:prSet>
      <dgm:spPr/>
    </dgm:pt>
    <dgm:pt modelId="{F3840757-8640-4E2C-9FFA-7679E4418207}" type="pres">
      <dgm:prSet presAssocID="{23442164-A819-42C3-9652-1EA9012E194E}" presName="space" presStyleCnt="0"/>
      <dgm:spPr/>
    </dgm:pt>
    <dgm:pt modelId="{DB2BF498-F29C-478F-987D-A7D7218B1A92}" type="pres">
      <dgm:prSet presAssocID="{D2FDB22C-64DB-4A62-9B6F-6C62ACB74123}" presName="text" presStyleLbl="node1" presStyleIdx="1" presStyleCnt="3" custScaleX="188081">
        <dgm:presLayoutVars>
          <dgm:bulletEnabled val="1"/>
        </dgm:presLayoutVars>
      </dgm:prSet>
      <dgm:spPr/>
    </dgm:pt>
    <dgm:pt modelId="{7E8E63D8-3FFA-4127-8AAB-AE0EA7045562}" type="pres">
      <dgm:prSet presAssocID="{9FC6F67E-C69B-4409-9D5A-595B17530596}" presName="space" presStyleCnt="0"/>
      <dgm:spPr/>
    </dgm:pt>
    <dgm:pt modelId="{E2214BBF-DBAC-4E42-80A9-835C69043B1D}" type="pres">
      <dgm:prSet presAssocID="{F4581CB1-E65D-49DD-9283-11CD04FA4D0D}" presName="text" presStyleLbl="node1" presStyleIdx="2" presStyleCnt="3" custScaleX="191999">
        <dgm:presLayoutVars>
          <dgm:bulletEnabled val="1"/>
        </dgm:presLayoutVars>
      </dgm:prSet>
      <dgm:spPr/>
    </dgm:pt>
  </dgm:ptLst>
  <dgm:cxnLst>
    <dgm:cxn modelId="{E8DD7D00-F7B5-4888-845B-60434A8BC464}" srcId="{8774BC9B-3704-4EBA-916C-320AC620561B}" destId="{D2FDB22C-64DB-4A62-9B6F-6C62ACB74123}" srcOrd="1" destOrd="0" parTransId="{EFF4EDF6-4472-459D-BA83-592AC12B36D1}" sibTransId="{9FC6F67E-C69B-4409-9D5A-595B17530596}"/>
    <dgm:cxn modelId="{1D773715-D91A-4245-99F5-891178B2E4C5}" type="presOf" srcId="{D2FDB22C-64DB-4A62-9B6F-6C62ACB74123}" destId="{DB2BF498-F29C-478F-987D-A7D7218B1A92}" srcOrd="0" destOrd="0" presId="urn:diagrams.loki3.com/VaryingWidthList"/>
    <dgm:cxn modelId="{B9126E5B-FDE6-4158-9629-83153F27799A}" type="presOf" srcId="{8774BC9B-3704-4EBA-916C-320AC620561B}" destId="{704FD081-5A52-4BA0-AFAA-4257187E92A1}" srcOrd="0" destOrd="0" presId="urn:diagrams.loki3.com/VaryingWidthList"/>
    <dgm:cxn modelId="{DEE57578-87BF-4B1A-8FC8-6BAF25E36FD0}" type="presOf" srcId="{F4581CB1-E65D-49DD-9283-11CD04FA4D0D}" destId="{E2214BBF-DBAC-4E42-80A9-835C69043B1D}" srcOrd="0" destOrd="0" presId="urn:diagrams.loki3.com/VaryingWidthList"/>
    <dgm:cxn modelId="{337CE885-F678-495C-A7FC-EF9B058F0BB8}" srcId="{8774BC9B-3704-4EBA-916C-320AC620561B}" destId="{F4581CB1-E65D-49DD-9283-11CD04FA4D0D}" srcOrd="2" destOrd="0" parTransId="{0422B316-5627-4544-8007-FA3585B133D7}" sibTransId="{2CA8E62E-3081-4F8D-9A59-B430B79A975D}"/>
    <dgm:cxn modelId="{E4B742E9-4799-41F5-8740-740B52528BF3}" srcId="{8774BC9B-3704-4EBA-916C-320AC620561B}" destId="{F79E32C7-C80E-422E-9367-B2064F8FC376}" srcOrd="0" destOrd="0" parTransId="{CB891AB5-E961-4611-A19E-5DAF33604D20}" sibTransId="{23442164-A819-42C3-9652-1EA9012E194E}"/>
    <dgm:cxn modelId="{39B9D4ED-A0F8-4997-9BBA-91F2CFC1B254}" type="presOf" srcId="{F79E32C7-C80E-422E-9367-B2064F8FC376}" destId="{90BA1F07-0961-4E68-AAF7-CBC15D07F9E5}" srcOrd="0" destOrd="0" presId="urn:diagrams.loki3.com/VaryingWidthList"/>
    <dgm:cxn modelId="{6747A3F5-09FE-40E7-9689-90590B3BA655}" type="presParOf" srcId="{704FD081-5A52-4BA0-AFAA-4257187E92A1}" destId="{90BA1F07-0961-4E68-AAF7-CBC15D07F9E5}" srcOrd="0" destOrd="0" presId="urn:diagrams.loki3.com/VaryingWidthList"/>
    <dgm:cxn modelId="{4D72B7AA-E713-43DA-B92A-5E380EF9CAEE}" type="presParOf" srcId="{704FD081-5A52-4BA0-AFAA-4257187E92A1}" destId="{F3840757-8640-4E2C-9FFA-7679E4418207}" srcOrd="1" destOrd="0" presId="urn:diagrams.loki3.com/VaryingWidthList"/>
    <dgm:cxn modelId="{EC3300C0-A90F-4986-A4B1-BA7CD3F876DA}" type="presParOf" srcId="{704FD081-5A52-4BA0-AFAA-4257187E92A1}" destId="{DB2BF498-F29C-478F-987D-A7D7218B1A92}" srcOrd="2" destOrd="0" presId="urn:diagrams.loki3.com/VaryingWidthList"/>
    <dgm:cxn modelId="{5A7CF27E-94C2-4513-A168-FB6FD2200164}" type="presParOf" srcId="{704FD081-5A52-4BA0-AFAA-4257187E92A1}" destId="{7E8E63D8-3FFA-4127-8AAB-AE0EA7045562}" srcOrd="3" destOrd="0" presId="urn:diagrams.loki3.com/VaryingWidthList"/>
    <dgm:cxn modelId="{8B4D50E9-8A0B-4620-9F06-05BEFD7D5D45}" type="presParOf" srcId="{704FD081-5A52-4BA0-AFAA-4257187E92A1}" destId="{E2214BBF-DBAC-4E42-80A9-835C69043B1D}"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74BC9B-3704-4EBA-916C-320AC620561B}" type="doc">
      <dgm:prSet loTypeId="urn:diagrams.loki3.com/VaryingWidthList" loCatId="list" qsTypeId="urn:microsoft.com/office/officeart/2005/8/quickstyle/simple1" qsCatId="simple" csTypeId="urn:microsoft.com/office/officeart/2005/8/colors/accent1_2" csCatId="accent1" phldr="1"/>
      <dgm:spPr/>
    </dgm:pt>
    <dgm:pt modelId="{F79E32C7-C80E-422E-9367-B2064F8FC376}">
      <dgm:prSet phldrT="[Text]" custT="1"/>
      <dgm:spPr/>
      <dgm:t>
        <a:bodyPr/>
        <a:lstStyle/>
        <a:p>
          <a:r>
            <a:rPr lang="en-US" sz="3200" dirty="0"/>
            <a:t>Pharmacist’s Fundamental Responsibilities &amp; Rights</a:t>
          </a:r>
        </a:p>
      </dgm:t>
    </dgm:pt>
    <dgm:pt modelId="{CB891AB5-E961-4611-A19E-5DAF33604D20}" type="parTrans" cxnId="{E4B742E9-4799-41F5-8740-740B52528BF3}">
      <dgm:prSet/>
      <dgm:spPr/>
      <dgm:t>
        <a:bodyPr/>
        <a:lstStyle/>
        <a:p>
          <a:endParaRPr lang="en-US"/>
        </a:p>
      </dgm:t>
    </dgm:pt>
    <dgm:pt modelId="{23442164-A819-42C3-9652-1EA9012E194E}" type="sibTrans" cxnId="{E4B742E9-4799-41F5-8740-740B52528BF3}">
      <dgm:prSet/>
      <dgm:spPr/>
      <dgm:t>
        <a:bodyPr/>
        <a:lstStyle/>
        <a:p>
          <a:endParaRPr lang="en-US"/>
        </a:p>
      </dgm:t>
    </dgm:pt>
    <dgm:pt modelId="{D2FDB22C-64DB-4A62-9B6F-6C62ACB74123}">
      <dgm:prSet phldrT="[Text]" custT="1"/>
      <dgm:spPr>
        <a:solidFill>
          <a:schemeClr val="bg1">
            <a:lumMod val="85000"/>
          </a:schemeClr>
        </a:solidFill>
      </dgm:spPr>
      <dgm:t>
        <a:bodyPr/>
        <a:lstStyle/>
        <a:p>
          <a:r>
            <a:rPr lang="en-US" sz="3200" dirty="0"/>
            <a:t>Pharmacy Workplace &amp; Well-being Portal </a:t>
          </a:r>
          <a:r>
            <a:rPr lang="en-US" sz="2000" dirty="0"/>
            <a:t>(PWWR)</a:t>
          </a:r>
          <a:endParaRPr lang="en-US" sz="3200" dirty="0"/>
        </a:p>
      </dgm:t>
    </dgm:pt>
    <dgm:pt modelId="{EFF4EDF6-4472-459D-BA83-592AC12B36D1}" type="parTrans" cxnId="{E8DD7D00-F7B5-4888-845B-60434A8BC464}">
      <dgm:prSet/>
      <dgm:spPr/>
      <dgm:t>
        <a:bodyPr/>
        <a:lstStyle/>
        <a:p>
          <a:endParaRPr lang="en-US"/>
        </a:p>
      </dgm:t>
    </dgm:pt>
    <dgm:pt modelId="{9FC6F67E-C69B-4409-9D5A-595B17530596}" type="sibTrans" cxnId="{E8DD7D00-F7B5-4888-845B-60434A8BC464}">
      <dgm:prSet/>
      <dgm:spPr/>
      <dgm:t>
        <a:bodyPr/>
        <a:lstStyle/>
        <a:p>
          <a:endParaRPr lang="en-US"/>
        </a:p>
      </dgm:t>
    </dgm:pt>
    <dgm:pt modelId="{F4581CB1-E65D-49DD-9283-11CD04FA4D0D}">
      <dgm:prSet phldrT="[Text]" custT="1"/>
      <dgm:spPr>
        <a:solidFill>
          <a:schemeClr val="bg1">
            <a:lumMod val="85000"/>
          </a:schemeClr>
        </a:solidFill>
      </dgm:spPr>
      <dgm:t>
        <a:bodyPr/>
        <a:lstStyle/>
        <a:p>
          <a:r>
            <a:rPr lang="en-US" sz="3200" dirty="0"/>
            <a:t>APhA/NASPA State-based National Survey</a:t>
          </a:r>
        </a:p>
      </dgm:t>
    </dgm:pt>
    <dgm:pt modelId="{0422B316-5627-4544-8007-FA3585B133D7}" type="parTrans" cxnId="{337CE885-F678-495C-A7FC-EF9B058F0BB8}">
      <dgm:prSet/>
      <dgm:spPr/>
      <dgm:t>
        <a:bodyPr/>
        <a:lstStyle/>
        <a:p>
          <a:endParaRPr lang="en-US"/>
        </a:p>
      </dgm:t>
    </dgm:pt>
    <dgm:pt modelId="{2CA8E62E-3081-4F8D-9A59-B430B79A975D}" type="sibTrans" cxnId="{337CE885-F678-495C-A7FC-EF9B058F0BB8}">
      <dgm:prSet/>
      <dgm:spPr/>
      <dgm:t>
        <a:bodyPr/>
        <a:lstStyle/>
        <a:p>
          <a:endParaRPr lang="en-US"/>
        </a:p>
      </dgm:t>
    </dgm:pt>
    <dgm:pt modelId="{704FD081-5A52-4BA0-AFAA-4257187E92A1}" type="pres">
      <dgm:prSet presAssocID="{8774BC9B-3704-4EBA-916C-320AC620561B}" presName="Name0" presStyleCnt="0">
        <dgm:presLayoutVars>
          <dgm:resizeHandles/>
        </dgm:presLayoutVars>
      </dgm:prSet>
      <dgm:spPr/>
    </dgm:pt>
    <dgm:pt modelId="{90BA1F07-0961-4E68-AAF7-CBC15D07F9E5}" type="pres">
      <dgm:prSet presAssocID="{F79E32C7-C80E-422E-9367-B2064F8FC376}" presName="text" presStyleLbl="node1" presStyleIdx="0" presStyleCnt="3" custScaleX="165131" custLinFactNeighborY="49184">
        <dgm:presLayoutVars>
          <dgm:bulletEnabled val="1"/>
        </dgm:presLayoutVars>
      </dgm:prSet>
      <dgm:spPr/>
    </dgm:pt>
    <dgm:pt modelId="{F3840757-8640-4E2C-9FFA-7679E4418207}" type="pres">
      <dgm:prSet presAssocID="{23442164-A819-42C3-9652-1EA9012E194E}" presName="space" presStyleCnt="0"/>
      <dgm:spPr/>
    </dgm:pt>
    <dgm:pt modelId="{DB2BF498-F29C-478F-987D-A7D7218B1A92}" type="pres">
      <dgm:prSet presAssocID="{D2FDB22C-64DB-4A62-9B6F-6C62ACB74123}" presName="text" presStyleLbl="node1" presStyleIdx="1" presStyleCnt="3" custScaleX="188081">
        <dgm:presLayoutVars>
          <dgm:bulletEnabled val="1"/>
        </dgm:presLayoutVars>
      </dgm:prSet>
      <dgm:spPr/>
    </dgm:pt>
    <dgm:pt modelId="{7E8E63D8-3FFA-4127-8AAB-AE0EA7045562}" type="pres">
      <dgm:prSet presAssocID="{9FC6F67E-C69B-4409-9D5A-595B17530596}" presName="space" presStyleCnt="0"/>
      <dgm:spPr/>
    </dgm:pt>
    <dgm:pt modelId="{E2214BBF-DBAC-4E42-80A9-835C69043B1D}" type="pres">
      <dgm:prSet presAssocID="{F4581CB1-E65D-49DD-9283-11CD04FA4D0D}" presName="text" presStyleLbl="node1" presStyleIdx="2" presStyleCnt="3" custScaleX="191999">
        <dgm:presLayoutVars>
          <dgm:bulletEnabled val="1"/>
        </dgm:presLayoutVars>
      </dgm:prSet>
      <dgm:spPr/>
    </dgm:pt>
  </dgm:ptLst>
  <dgm:cxnLst>
    <dgm:cxn modelId="{E8DD7D00-F7B5-4888-845B-60434A8BC464}" srcId="{8774BC9B-3704-4EBA-916C-320AC620561B}" destId="{D2FDB22C-64DB-4A62-9B6F-6C62ACB74123}" srcOrd="1" destOrd="0" parTransId="{EFF4EDF6-4472-459D-BA83-592AC12B36D1}" sibTransId="{9FC6F67E-C69B-4409-9D5A-595B17530596}"/>
    <dgm:cxn modelId="{1D773715-D91A-4245-99F5-891178B2E4C5}" type="presOf" srcId="{D2FDB22C-64DB-4A62-9B6F-6C62ACB74123}" destId="{DB2BF498-F29C-478F-987D-A7D7218B1A92}" srcOrd="0" destOrd="0" presId="urn:diagrams.loki3.com/VaryingWidthList"/>
    <dgm:cxn modelId="{B9126E5B-FDE6-4158-9629-83153F27799A}" type="presOf" srcId="{8774BC9B-3704-4EBA-916C-320AC620561B}" destId="{704FD081-5A52-4BA0-AFAA-4257187E92A1}" srcOrd="0" destOrd="0" presId="urn:diagrams.loki3.com/VaryingWidthList"/>
    <dgm:cxn modelId="{DEE57578-87BF-4B1A-8FC8-6BAF25E36FD0}" type="presOf" srcId="{F4581CB1-E65D-49DD-9283-11CD04FA4D0D}" destId="{E2214BBF-DBAC-4E42-80A9-835C69043B1D}" srcOrd="0" destOrd="0" presId="urn:diagrams.loki3.com/VaryingWidthList"/>
    <dgm:cxn modelId="{337CE885-F678-495C-A7FC-EF9B058F0BB8}" srcId="{8774BC9B-3704-4EBA-916C-320AC620561B}" destId="{F4581CB1-E65D-49DD-9283-11CD04FA4D0D}" srcOrd="2" destOrd="0" parTransId="{0422B316-5627-4544-8007-FA3585B133D7}" sibTransId="{2CA8E62E-3081-4F8D-9A59-B430B79A975D}"/>
    <dgm:cxn modelId="{E4B742E9-4799-41F5-8740-740B52528BF3}" srcId="{8774BC9B-3704-4EBA-916C-320AC620561B}" destId="{F79E32C7-C80E-422E-9367-B2064F8FC376}" srcOrd="0" destOrd="0" parTransId="{CB891AB5-E961-4611-A19E-5DAF33604D20}" sibTransId="{23442164-A819-42C3-9652-1EA9012E194E}"/>
    <dgm:cxn modelId="{39B9D4ED-A0F8-4997-9BBA-91F2CFC1B254}" type="presOf" srcId="{F79E32C7-C80E-422E-9367-B2064F8FC376}" destId="{90BA1F07-0961-4E68-AAF7-CBC15D07F9E5}" srcOrd="0" destOrd="0" presId="urn:diagrams.loki3.com/VaryingWidthList"/>
    <dgm:cxn modelId="{6747A3F5-09FE-40E7-9689-90590B3BA655}" type="presParOf" srcId="{704FD081-5A52-4BA0-AFAA-4257187E92A1}" destId="{90BA1F07-0961-4E68-AAF7-CBC15D07F9E5}" srcOrd="0" destOrd="0" presId="urn:diagrams.loki3.com/VaryingWidthList"/>
    <dgm:cxn modelId="{4D72B7AA-E713-43DA-B92A-5E380EF9CAEE}" type="presParOf" srcId="{704FD081-5A52-4BA0-AFAA-4257187E92A1}" destId="{F3840757-8640-4E2C-9FFA-7679E4418207}" srcOrd="1" destOrd="0" presId="urn:diagrams.loki3.com/VaryingWidthList"/>
    <dgm:cxn modelId="{EC3300C0-A90F-4986-A4B1-BA7CD3F876DA}" type="presParOf" srcId="{704FD081-5A52-4BA0-AFAA-4257187E92A1}" destId="{DB2BF498-F29C-478F-987D-A7D7218B1A92}" srcOrd="2" destOrd="0" presId="urn:diagrams.loki3.com/VaryingWidthList"/>
    <dgm:cxn modelId="{5A7CF27E-94C2-4513-A168-FB6FD2200164}" type="presParOf" srcId="{704FD081-5A52-4BA0-AFAA-4257187E92A1}" destId="{7E8E63D8-3FFA-4127-8AAB-AE0EA7045562}" srcOrd="3" destOrd="0" presId="urn:diagrams.loki3.com/VaryingWidthList"/>
    <dgm:cxn modelId="{8B4D50E9-8A0B-4620-9F06-05BEFD7D5D45}" type="presParOf" srcId="{704FD081-5A52-4BA0-AFAA-4257187E92A1}" destId="{E2214BBF-DBAC-4E42-80A9-835C69043B1D}"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C22070-35D9-4C26-97CF-8F1D68F0ECC2}" type="doc">
      <dgm:prSet loTypeId="urn:microsoft.com/office/officeart/2005/8/layout/cycle8" loCatId="cycle" qsTypeId="urn:microsoft.com/office/officeart/2005/8/quickstyle/simple5" qsCatId="simple" csTypeId="urn:microsoft.com/office/officeart/2005/8/colors/colorful4" csCatId="colorful" phldr="1"/>
      <dgm:spPr/>
    </dgm:pt>
    <dgm:pt modelId="{7C673FA2-5060-4A22-BDEC-62A85F1D4C29}">
      <dgm:prSet phldrT="[Text]"/>
      <dgm:spPr>
        <a:solidFill>
          <a:srgbClr val="B44198"/>
        </a:solidFill>
      </dgm:spPr>
      <dgm:t>
        <a:bodyPr/>
        <a:lstStyle/>
        <a:p>
          <a:r>
            <a:rPr lang="en-US" dirty="0"/>
            <a:t>Open the Conversation</a:t>
          </a:r>
        </a:p>
      </dgm:t>
    </dgm:pt>
    <dgm:pt modelId="{8A966D5D-A71F-4D10-8369-B0B7384CCD8D}" type="parTrans" cxnId="{B7641119-A5B8-4380-AE30-BB5F0694E461}">
      <dgm:prSet/>
      <dgm:spPr/>
      <dgm:t>
        <a:bodyPr/>
        <a:lstStyle/>
        <a:p>
          <a:endParaRPr lang="en-US"/>
        </a:p>
      </dgm:t>
    </dgm:pt>
    <dgm:pt modelId="{D30D5E8E-1F37-42F4-9C96-78E65BA3631D}" type="sibTrans" cxnId="{B7641119-A5B8-4380-AE30-BB5F0694E461}">
      <dgm:prSet/>
      <dgm:spPr/>
      <dgm:t>
        <a:bodyPr/>
        <a:lstStyle/>
        <a:p>
          <a:endParaRPr lang="en-US"/>
        </a:p>
      </dgm:t>
    </dgm:pt>
    <dgm:pt modelId="{BFCA436D-9F32-4D2F-9C24-455AA2A4015D}">
      <dgm:prSet phldrT="[Text]"/>
      <dgm:spPr>
        <a:solidFill>
          <a:schemeClr val="bg1">
            <a:lumMod val="85000"/>
          </a:schemeClr>
        </a:solidFill>
      </dgm:spPr>
      <dgm:t>
        <a:bodyPr/>
        <a:lstStyle/>
        <a:p>
          <a:r>
            <a:rPr lang="en-US" dirty="0"/>
            <a:t>Explain the Impact</a:t>
          </a:r>
        </a:p>
      </dgm:t>
    </dgm:pt>
    <dgm:pt modelId="{8D9AE9D2-5D12-464A-8028-6F97C36B5766}" type="parTrans" cxnId="{0571D2B2-450B-4699-B89C-EEB77669E850}">
      <dgm:prSet/>
      <dgm:spPr/>
      <dgm:t>
        <a:bodyPr/>
        <a:lstStyle/>
        <a:p>
          <a:endParaRPr lang="en-US"/>
        </a:p>
      </dgm:t>
    </dgm:pt>
    <dgm:pt modelId="{E3D359D0-23BF-42A5-BB6B-23BD6D643F11}" type="sibTrans" cxnId="{0571D2B2-450B-4699-B89C-EEB77669E850}">
      <dgm:prSet/>
      <dgm:spPr/>
      <dgm:t>
        <a:bodyPr/>
        <a:lstStyle/>
        <a:p>
          <a:endParaRPr lang="en-US"/>
        </a:p>
      </dgm:t>
    </dgm:pt>
    <dgm:pt modelId="{04A17DF8-FD3A-485D-A049-7741CB874FF3}">
      <dgm:prSet phldrT="[Text]"/>
      <dgm:spPr>
        <a:solidFill>
          <a:schemeClr val="bg1">
            <a:lumMod val="85000"/>
          </a:schemeClr>
        </a:solidFill>
      </dgm:spPr>
      <dgm:t>
        <a:bodyPr/>
        <a:lstStyle/>
        <a:p>
          <a:r>
            <a:rPr lang="en-US" dirty="0"/>
            <a:t>Repair </a:t>
          </a:r>
        </a:p>
      </dgm:t>
    </dgm:pt>
    <dgm:pt modelId="{95DB60FD-0A01-4CF7-92B1-ED91022DF437}" type="parTrans" cxnId="{9E12D182-0BD0-43CC-BC3A-5A6F10AE42D1}">
      <dgm:prSet/>
      <dgm:spPr/>
      <dgm:t>
        <a:bodyPr/>
        <a:lstStyle/>
        <a:p>
          <a:endParaRPr lang="en-US"/>
        </a:p>
      </dgm:t>
    </dgm:pt>
    <dgm:pt modelId="{772496A7-59A7-4D69-9C63-97AB8EBA0F91}" type="sibTrans" cxnId="{9E12D182-0BD0-43CC-BC3A-5A6F10AE42D1}">
      <dgm:prSet/>
      <dgm:spPr/>
      <dgm:t>
        <a:bodyPr/>
        <a:lstStyle/>
        <a:p>
          <a:endParaRPr lang="en-US"/>
        </a:p>
      </dgm:t>
    </dgm:pt>
    <dgm:pt modelId="{C6CD1F7E-AA69-4D57-AA61-F3B19BB35F09}">
      <dgm:prSet phldrT="[Text]"/>
      <dgm:spPr>
        <a:solidFill>
          <a:schemeClr val="bg1">
            <a:lumMod val="85000"/>
          </a:schemeClr>
        </a:solidFill>
      </dgm:spPr>
      <dgm:t>
        <a:bodyPr/>
        <a:lstStyle/>
        <a:p>
          <a:r>
            <a:rPr lang="en-US" dirty="0"/>
            <a:t>Describe What Happened</a:t>
          </a:r>
        </a:p>
      </dgm:t>
    </dgm:pt>
    <dgm:pt modelId="{626BBFD9-7171-43DE-9BDD-70A56B9C43F1}" type="parTrans" cxnId="{A0D4A71A-5EEA-4494-9FC1-515C91D1CF06}">
      <dgm:prSet/>
      <dgm:spPr/>
    </dgm:pt>
    <dgm:pt modelId="{BDAB0429-37DA-4FD8-A86E-7315C17F8849}" type="sibTrans" cxnId="{A0D4A71A-5EEA-4494-9FC1-515C91D1CF06}">
      <dgm:prSet/>
      <dgm:spPr/>
    </dgm:pt>
    <dgm:pt modelId="{186AB056-156A-4167-AC3A-C8C37343866F}" type="pres">
      <dgm:prSet presAssocID="{B8C22070-35D9-4C26-97CF-8F1D68F0ECC2}" presName="compositeShape" presStyleCnt="0">
        <dgm:presLayoutVars>
          <dgm:chMax val="7"/>
          <dgm:dir/>
          <dgm:resizeHandles val="exact"/>
        </dgm:presLayoutVars>
      </dgm:prSet>
      <dgm:spPr/>
    </dgm:pt>
    <dgm:pt modelId="{901303F9-DA52-4D37-81AC-04F2DDE17DA9}" type="pres">
      <dgm:prSet presAssocID="{B8C22070-35D9-4C26-97CF-8F1D68F0ECC2}" presName="wedge1" presStyleLbl="node1" presStyleIdx="0" presStyleCnt="4"/>
      <dgm:spPr/>
    </dgm:pt>
    <dgm:pt modelId="{9D63DA47-A3E3-400A-9A9E-3692E6E8FA1B}" type="pres">
      <dgm:prSet presAssocID="{B8C22070-35D9-4C26-97CF-8F1D68F0ECC2}" presName="dummy1a" presStyleCnt="0"/>
      <dgm:spPr/>
    </dgm:pt>
    <dgm:pt modelId="{AD4CB9A8-59EE-4684-9579-C6545D5D0C08}" type="pres">
      <dgm:prSet presAssocID="{B8C22070-35D9-4C26-97CF-8F1D68F0ECC2}" presName="dummy1b" presStyleCnt="0"/>
      <dgm:spPr/>
    </dgm:pt>
    <dgm:pt modelId="{B234BCAA-F418-49ED-80CC-10BCA995B095}" type="pres">
      <dgm:prSet presAssocID="{B8C22070-35D9-4C26-97CF-8F1D68F0ECC2}" presName="wedge1Tx" presStyleLbl="node1" presStyleIdx="0" presStyleCnt="4">
        <dgm:presLayoutVars>
          <dgm:chMax val="0"/>
          <dgm:chPref val="0"/>
          <dgm:bulletEnabled val="1"/>
        </dgm:presLayoutVars>
      </dgm:prSet>
      <dgm:spPr/>
    </dgm:pt>
    <dgm:pt modelId="{48D87F87-0BBC-4F9D-95B8-575121B56A3E}" type="pres">
      <dgm:prSet presAssocID="{B8C22070-35D9-4C26-97CF-8F1D68F0ECC2}" presName="wedge2" presStyleLbl="node1" presStyleIdx="1" presStyleCnt="4"/>
      <dgm:spPr/>
    </dgm:pt>
    <dgm:pt modelId="{8883D2A9-D218-4B7A-A057-46471DA40FE3}" type="pres">
      <dgm:prSet presAssocID="{B8C22070-35D9-4C26-97CF-8F1D68F0ECC2}" presName="dummy2a" presStyleCnt="0"/>
      <dgm:spPr/>
    </dgm:pt>
    <dgm:pt modelId="{11AD2682-AAA3-412F-81AA-A5EEA2223CF6}" type="pres">
      <dgm:prSet presAssocID="{B8C22070-35D9-4C26-97CF-8F1D68F0ECC2}" presName="dummy2b" presStyleCnt="0"/>
      <dgm:spPr/>
    </dgm:pt>
    <dgm:pt modelId="{6D521742-4371-405D-9C07-5515CF340F03}" type="pres">
      <dgm:prSet presAssocID="{B8C22070-35D9-4C26-97CF-8F1D68F0ECC2}" presName="wedge2Tx" presStyleLbl="node1" presStyleIdx="1" presStyleCnt="4">
        <dgm:presLayoutVars>
          <dgm:chMax val="0"/>
          <dgm:chPref val="0"/>
          <dgm:bulletEnabled val="1"/>
        </dgm:presLayoutVars>
      </dgm:prSet>
      <dgm:spPr/>
    </dgm:pt>
    <dgm:pt modelId="{650411D9-86E7-4880-A68A-56B58AF4C4F3}" type="pres">
      <dgm:prSet presAssocID="{B8C22070-35D9-4C26-97CF-8F1D68F0ECC2}" presName="wedge3" presStyleLbl="node1" presStyleIdx="2" presStyleCnt="4"/>
      <dgm:spPr/>
    </dgm:pt>
    <dgm:pt modelId="{DE347029-7CE9-4594-AA95-9A498F9B9D0A}" type="pres">
      <dgm:prSet presAssocID="{B8C22070-35D9-4C26-97CF-8F1D68F0ECC2}" presName="dummy3a" presStyleCnt="0"/>
      <dgm:spPr/>
    </dgm:pt>
    <dgm:pt modelId="{2A8C9186-C675-41AD-91FD-E1AE9F3ED243}" type="pres">
      <dgm:prSet presAssocID="{B8C22070-35D9-4C26-97CF-8F1D68F0ECC2}" presName="dummy3b" presStyleCnt="0"/>
      <dgm:spPr/>
    </dgm:pt>
    <dgm:pt modelId="{11B51C01-DD38-4B01-8E57-69629A641D2B}" type="pres">
      <dgm:prSet presAssocID="{B8C22070-35D9-4C26-97CF-8F1D68F0ECC2}" presName="wedge3Tx" presStyleLbl="node1" presStyleIdx="2" presStyleCnt="4">
        <dgm:presLayoutVars>
          <dgm:chMax val="0"/>
          <dgm:chPref val="0"/>
          <dgm:bulletEnabled val="1"/>
        </dgm:presLayoutVars>
      </dgm:prSet>
      <dgm:spPr/>
    </dgm:pt>
    <dgm:pt modelId="{45ADDB64-B14D-4C00-BD10-E068009C5C25}" type="pres">
      <dgm:prSet presAssocID="{B8C22070-35D9-4C26-97CF-8F1D68F0ECC2}" presName="wedge4" presStyleLbl="node1" presStyleIdx="3" presStyleCnt="4"/>
      <dgm:spPr/>
    </dgm:pt>
    <dgm:pt modelId="{36A675C3-3AF6-43EB-89D2-B0F55999CBA2}" type="pres">
      <dgm:prSet presAssocID="{B8C22070-35D9-4C26-97CF-8F1D68F0ECC2}" presName="dummy4a" presStyleCnt="0"/>
      <dgm:spPr/>
    </dgm:pt>
    <dgm:pt modelId="{63FE2FA2-15AF-4FB1-B0A4-6001D4FD6043}" type="pres">
      <dgm:prSet presAssocID="{B8C22070-35D9-4C26-97CF-8F1D68F0ECC2}" presName="dummy4b" presStyleCnt="0"/>
      <dgm:spPr/>
    </dgm:pt>
    <dgm:pt modelId="{49C72E8E-358E-4C6E-87F0-42195C62CCF9}" type="pres">
      <dgm:prSet presAssocID="{B8C22070-35D9-4C26-97CF-8F1D68F0ECC2}" presName="wedge4Tx" presStyleLbl="node1" presStyleIdx="3" presStyleCnt="4">
        <dgm:presLayoutVars>
          <dgm:chMax val="0"/>
          <dgm:chPref val="0"/>
          <dgm:bulletEnabled val="1"/>
        </dgm:presLayoutVars>
      </dgm:prSet>
      <dgm:spPr/>
    </dgm:pt>
    <dgm:pt modelId="{F17AB59A-B5FA-483C-BDFA-FA47AAE8188C}" type="pres">
      <dgm:prSet presAssocID="{D30D5E8E-1F37-42F4-9C96-78E65BA3631D}" presName="arrowWedge1" presStyleLbl="fgSibTrans2D1" presStyleIdx="0" presStyleCnt="4"/>
      <dgm:spPr>
        <a:solidFill>
          <a:schemeClr val="bg1"/>
        </a:solidFill>
      </dgm:spPr>
    </dgm:pt>
    <dgm:pt modelId="{0AD72745-8327-40EC-841A-C7AA3D2B6CD5}" type="pres">
      <dgm:prSet presAssocID="{BDAB0429-37DA-4FD8-A86E-7315C17F8849}" presName="arrowWedge2" presStyleLbl="fgSibTrans2D1" presStyleIdx="1" presStyleCnt="4"/>
      <dgm:spPr>
        <a:solidFill>
          <a:schemeClr val="bg1">
            <a:lumMod val="85000"/>
          </a:schemeClr>
        </a:solidFill>
      </dgm:spPr>
    </dgm:pt>
    <dgm:pt modelId="{473729B3-1A29-4D4F-92DD-B9C8002D5807}" type="pres">
      <dgm:prSet presAssocID="{E3D359D0-23BF-42A5-BB6B-23BD6D643F11}" presName="arrowWedge3" presStyleLbl="fgSibTrans2D1" presStyleIdx="2" presStyleCnt="4"/>
      <dgm:spPr>
        <a:solidFill>
          <a:schemeClr val="bg1">
            <a:lumMod val="85000"/>
          </a:schemeClr>
        </a:solidFill>
      </dgm:spPr>
    </dgm:pt>
    <dgm:pt modelId="{62659B24-73FD-43F0-90D4-0AC46E5452BF}" type="pres">
      <dgm:prSet presAssocID="{772496A7-59A7-4D69-9C63-97AB8EBA0F91}" presName="arrowWedge4" presStyleLbl="fgSibTrans2D1" presStyleIdx="3" presStyleCnt="4"/>
      <dgm:spPr>
        <a:solidFill>
          <a:schemeClr val="bg1">
            <a:lumMod val="85000"/>
          </a:schemeClr>
        </a:solidFill>
      </dgm:spPr>
    </dgm:pt>
  </dgm:ptLst>
  <dgm:cxnLst>
    <dgm:cxn modelId="{B7641119-A5B8-4380-AE30-BB5F0694E461}" srcId="{B8C22070-35D9-4C26-97CF-8F1D68F0ECC2}" destId="{7C673FA2-5060-4A22-BDEC-62A85F1D4C29}" srcOrd="0" destOrd="0" parTransId="{8A966D5D-A71F-4D10-8369-B0B7384CCD8D}" sibTransId="{D30D5E8E-1F37-42F4-9C96-78E65BA3631D}"/>
    <dgm:cxn modelId="{A0D4A71A-5EEA-4494-9FC1-515C91D1CF06}" srcId="{B8C22070-35D9-4C26-97CF-8F1D68F0ECC2}" destId="{C6CD1F7E-AA69-4D57-AA61-F3B19BB35F09}" srcOrd="1" destOrd="0" parTransId="{626BBFD9-7171-43DE-9BDD-70A56B9C43F1}" sibTransId="{BDAB0429-37DA-4FD8-A86E-7315C17F8849}"/>
    <dgm:cxn modelId="{8F099926-85F4-43CA-821A-3AB5F9099109}" type="presOf" srcId="{C6CD1F7E-AA69-4D57-AA61-F3B19BB35F09}" destId="{6D521742-4371-405D-9C07-5515CF340F03}" srcOrd="1" destOrd="0" presId="urn:microsoft.com/office/officeart/2005/8/layout/cycle8"/>
    <dgm:cxn modelId="{EFEAD534-DC01-4D90-ADB9-12C444CA20CD}" type="presOf" srcId="{B8C22070-35D9-4C26-97CF-8F1D68F0ECC2}" destId="{186AB056-156A-4167-AC3A-C8C37343866F}" srcOrd="0" destOrd="0" presId="urn:microsoft.com/office/officeart/2005/8/layout/cycle8"/>
    <dgm:cxn modelId="{A3B71935-C9D3-460A-8F22-55DEB5B8AC66}" type="presOf" srcId="{04A17DF8-FD3A-485D-A049-7741CB874FF3}" destId="{49C72E8E-358E-4C6E-87F0-42195C62CCF9}" srcOrd="1" destOrd="0" presId="urn:microsoft.com/office/officeart/2005/8/layout/cycle8"/>
    <dgm:cxn modelId="{2FD15336-5D10-40E2-B79E-779D85F7E73C}" type="presOf" srcId="{7C673FA2-5060-4A22-BDEC-62A85F1D4C29}" destId="{B234BCAA-F418-49ED-80CC-10BCA995B095}" srcOrd="1" destOrd="0" presId="urn:microsoft.com/office/officeart/2005/8/layout/cycle8"/>
    <dgm:cxn modelId="{E3946A65-66FE-49FB-8E2C-8346E662D5D5}" type="presOf" srcId="{BFCA436D-9F32-4D2F-9C24-455AA2A4015D}" destId="{11B51C01-DD38-4B01-8E57-69629A641D2B}" srcOrd="1" destOrd="0" presId="urn:microsoft.com/office/officeart/2005/8/layout/cycle8"/>
    <dgm:cxn modelId="{C9C41271-A44E-41E1-8360-460F23A1CFCC}" type="presOf" srcId="{C6CD1F7E-AA69-4D57-AA61-F3B19BB35F09}" destId="{48D87F87-0BBC-4F9D-95B8-575121B56A3E}" srcOrd="0" destOrd="0" presId="urn:microsoft.com/office/officeart/2005/8/layout/cycle8"/>
    <dgm:cxn modelId="{42C50B79-C194-4B50-864A-CF78D0AE26BF}" type="presOf" srcId="{BFCA436D-9F32-4D2F-9C24-455AA2A4015D}" destId="{650411D9-86E7-4880-A68A-56B58AF4C4F3}" srcOrd="0" destOrd="0" presId="urn:microsoft.com/office/officeart/2005/8/layout/cycle8"/>
    <dgm:cxn modelId="{C615CC7A-05F6-405E-81A6-ECF53CDACAF8}" type="presOf" srcId="{7C673FA2-5060-4A22-BDEC-62A85F1D4C29}" destId="{901303F9-DA52-4D37-81AC-04F2DDE17DA9}" srcOrd="0" destOrd="0" presId="urn:microsoft.com/office/officeart/2005/8/layout/cycle8"/>
    <dgm:cxn modelId="{9E12D182-0BD0-43CC-BC3A-5A6F10AE42D1}" srcId="{B8C22070-35D9-4C26-97CF-8F1D68F0ECC2}" destId="{04A17DF8-FD3A-485D-A049-7741CB874FF3}" srcOrd="3" destOrd="0" parTransId="{95DB60FD-0A01-4CF7-92B1-ED91022DF437}" sibTransId="{772496A7-59A7-4D69-9C63-97AB8EBA0F91}"/>
    <dgm:cxn modelId="{97B68E8D-9D92-4399-B1BE-243460F0BD25}" type="presOf" srcId="{04A17DF8-FD3A-485D-A049-7741CB874FF3}" destId="{45ADDB64-B14D-4C00-BD10-E068009C5C25}" srcOrd="0" destOrd="0" presId="urn:microsoft.com/office/officeart/2005/8/layout/cycle8"/>
    <dgm:cxn modelId="{0571D2B2-450B-4699-B89C-EEB77669E850}" srcId="{B8C22070-35D9-4C26-97CF-8F1D68F0ECC2}" destId="{BFCA436D-9F32-4D2F-9C24-455AA2A4015D}" srcOrd="2" destOrd="0" parTransId="{8D9AE9D2-5D12-464A-8028-6F97C36B5766}" sibTransId="{E3D359D0-23BF-42A5-BB6B-23BD6D643F11}"/>
    <dgm:cxn modelId="{A79F8C62-1BEC-4973-865B-4B19E71DCE13}" type="presParOf" srcId="{186AB056-156A-4167-AC3A-C8C37343866F}" destId="{901303F9-DA52-4D37-81AC-04F2DDE17DA9}" srcOrd="0" destOrd="0" presId="urn:microsoft.com/office/officeart/2005/8/layout/cycle8"/>
    <dgm:cxn modelId="{A368CEF5-9BAA-4020-920D-FDA7E895A2B6}" type="presParOf" srcId="{186AB056-156A-4167-AC3A-C8C37343866F}" destId="{9D63DA47-A3E3-400A-9A9E-3692E6E8FA1B}" srcOrd="1" destOrd="0" presId="urn:microsoft.com/office/officeart/2005/8/layout/cycle8"/>
    <dgm:cxn modelId="{11A55078-45D0-43C1-8703-2E77BEDDFE66}" type="presParOf" srcId="{186AB056-156A-4167-AC3A-C8C37343866F}" destId="{AD4CB9A8-59EE-4684-9579-C6545D5D0C08}" srcOrd="2" destOrd="0" presId="urn:microsoft.com/office/officeart/2005/8/layout/cycle8"/>
    <dgm:cxn modelId="{7D5BC476-5E52-4C0D-83D2-4C95B74D6F41}" type="presParOf" srcId="{186AB056-156A-4167-AC3A-C8C37343866F}" destId="{B234BCAA-F418-49ED-80CC-10BCA995B095}" srcOrd="3" destOrd="0" presId="urn:microsoft.com/office/officeart/2005/8/layout/cycle8"/>
    <dgm:cxn modelId="{52EFBBA3-B3A4-40FE-BE87-28949411BA2A}" type="presParOf" srcId="{186AB056-156A-4167-AC3A-C8C37343866F}" destId="{48D87F87-0BBC-4F9D-95B8-575121B56A3E}" srcOrd="4" destOrd="0" presId="urn:microsoft.com/office/officeart/2005/8/layout/cycle8"/>
    <dgm:cxn modelId="{90DF9160-BBAB-48FF-A459-72614DA12419}" type="presParOf" srcId="{186AB056-156A-4167-AC3A-C8C37343866F}" destId="{8883D2A9-D218-4B7A-A057-46471DA40FE3}" srcOrd="5" destOrd="0" presId="urn:microsoft.com/office/officeart/2005/8/layout/cycle8"/>
    <dgm:cxn modelId="{8B00ED98-F0A4-4129-9D1C-61301076FC82}" type="presParOf" srcId="{186AB056-156A-4167-AC3A-C8C37343866F}" destId="{11AD2682-AAA3-412F-81AA-A5EEA2223CF6}" srcOrd="6" destOrd="0" presId="urn:microsoft.com/office/officeart/2005/8/layout/cycle8"/>
    <dgm:cxn modelId="{5C078877-5135-434B-8784-2EA8CCE486A5}" type="presParOf" srcId="{186AB056-156A-4167-AC3A-C8C37343866F}" destId="{6D521742-4371-405D-9C07-5515CF340F03}" srcOrd="7" destOrd="0" presId="urn:microsoft.com/office/officeart/2005/8/layout/cycle8"/>
    <dgm:cxn modelId="{E6B841CE-F7B9-4D70-A372-3F3B3E3DB2D4}" type="presParOf" srcId="{186AB056-156A-4167-AC3A-C8C37343866F}" destId="{650411D9-86E7-4880-A68A-56B58AF4C4F3}" srcOrd="8" destOrd="0" presId="urn:microsoft.com/office/officeart/2005/8/layout/cycle8"/>
    <dgm:cxn modelId="{B250FF93-FDDA-48DC-8EE2-825C5C71F7DE}" type="presParOf" srcId="{186AB056-156A-4167-AC3A-C8C37343866F}" destId="{DE347029-7CE9-4594-AA95-9A498F9B9D0A}" srcOrd="9" destOrd="0" presId="urn:microsoft.com/office/officeart/2005/8/layout/cycle8"/>
    <dgm:cxn modelId="{901521E4-4C3D-44D2-A2C0-4C0B730A0FA5}" type="presParOf" srcId="{186AB056-156A-4167-AC3A-C8C37343866F}" destId="{2A8C9186-C675-41AD-91FD-E1AE9F3ED243}" srcOrd="10" destOrd="0" presId="urn:microsoft.com/office/officeart/2005/8/layout/cycle8"/>
    <dgm:cxn modelId="{89A1698B-B19A-4C5E-8E49-EE02EBB5EBD7}" type="presParOf" srcId="{186AB056-156A-4167-AC3A-C8C37343866F}" destId="{11B51C01-DD38-4B01-8E57-69629A641D2B}" srcOrd="11" destOrd="0" presId="urn:microsoft.com/office/officeart/2005/8/layout/cycle8"/>
    <dgm:cxn modelId="{2B9A5D31-1801-44F0-AE52-D6F446D9D41C}" type="presParOf" srcId="{186AB056-156A-4167-AC3A-C8C37343866F}" destId="{45ADDB64-B14D-4C00-BD10-E068009C5C25}" srcOrd="12" destOrd="0" presId="urn:microsoft.com/office/officeart/2005/8/layout/cycle8"/>
    <dgm:cxn modelId="{7AF75323-ECFC-4129-A6CF-7128DD2FDABC}" type="presParOf" srcId="{186AB056-156A-4167-AC3A-C8C37343866F}" destId="{36A675C3-3AF6-43EB-89D2-B0F55999CBA2}" srcOrd="13" destOrd="0" presId="urn:microsoft.com/office/officeart/2005/8/layout/cycle8"/>
    <dgm:cxn modelId="{16988564-AA83-4E4E-A703-88ED0B786B85}" type="presParOf" srcId="{186AB056-156A-4167-AC3A-C8C37343866F}" destId="{63FE2FA2-15AF-4FB1-B0A4-6001D4FD6043}" srcOrd="14" destOrd="0" presId="urn:microsoft.com/office/officeart/2005/8/layout/cycle8"/>
    <dgm:cxn modelId="{0EE91028-CD88-4BC2-9512-54C4B82711E3}" type="presParOf" srcId="{186AB056-156A-4167-AC3A-C8C37343866F}" destId="{49C72E8E-358E-4C6E-87F0-42195C62CCF9}" srcOrd="15" destOrd="0" presId="urn:microsoft.com/office/officeart/2005/8/layout/cycle8"/>
    <dgm:cxn modelId="{689AA21E-EA19-4323-B519-9F34B880D4B1}" type="presParOf" srcId="{186AB056-156A-4167-AC3A-C8C37343866F}" destId="{F17AB59A-B5FA-483C-BDFA-FA47AAE8188C}" srcOrd="16" destOrd="0" presId="urn:microsoft.com/office/officeart/2005/8/layout/cycle8"/>
    <dgm:cxn modelId="{3E0FF575-58C1-4099-B1B2-3A45251A8656}" type="presParOf" srcId="{186AB056-156A-4167-AC3A-C8C37343866F}" destId="{0AD72745-8327-40EC-841A-C7AA3D2B6CD5}" srcOrd="17" destOrd="0" presId="urn:microsoft.com/office/officeart/2005/8/layout/cycle8"/>
    <dgm:cxn modelId="{9B5F2992-3DF0-49A9-B012-BF6951971713}" type="presParOf" srcId="{186AB056-156A-4167-AC3A-C8C37343866F}" destId="{473729B3-1A29-4D4F-92DD-B9C8002D5807}" srcOrd="18" destOrd="0" presId="urn:microsoft.com/office/officeart/2005/8/layout/cycle8"/>
    <dgm:cxn modelId="{4B30E74C-0D7F-4770-8060-F3815B62CE89}" type="presParOf" srcId="{186AB056-156A-4167-AC3A-C8C37343866F}" destId="{62659B24-73FD-43F0-90D4-0AC46E5452BF}"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C22070-35D9-4C26-97CF-8F1D68F0ECC2}" type="doc">
      <dgm:prSet loTypeId="urn:microsoft.com/office/officeart/2005/8/layout/cycle8" loCatId="cycle" qsTypeId="urn:microsoft.com/office/officeart/2005/8/quickstyle/simple5" qsCatId="simple" csTypeId="urn:microsoft.com/office/officeart/2005/8/colors/colorful4" csCatId="colorful" phldr="1"/>
      <dgm:spPr/>
    </dgm:pt>
    <dgm:pt modelId="{7C673FA2-5060-4A22-BDEC-62A85F1D4C29}">
      <dgm:prSet phldrT="[Text]"/>
      <dgm:spPr>
        <a:solidFill>
          <a:schemeClr val="bg1">
            <a:lumMod val="85000"/>
          </a:schemeClr>
        </a:solidFill>
      </dgm:spPr>
      <dgm:t>
        <a:bodyPr/>
        <a:lstStyle/>
        <a:p>
          <a:r>
            <a:rPr lang="en-US" dirty="0"/>
            <a:t>Open the Conversation </a:t>
          </a:r>
        </a:p>
      </dgm:t>
    </dgm:pt>
    <dgm:pt modelId="{8A966D5D-A71F-4D10-8369-B0B7384CCD8D}" type="parTrans" cxnId="{B7641119-A5B8-4380-AE30-BB5F0694E461}">
      <dgm:prSet/>
      <dgm:spPr/>
      <dgm:t>
        <a:bodyPr/>
        <a:lstStyle/>
        <a:p>
          <a:endParaRPr lang="en-US"/>
        </a:p>
      </dgm:t>
    </dgm:pt>
    <dgm:pt modelId="{D30D5E8E-1F37-42F4-9C96-78E65BA3631D}" type="sibTrans" cxnId="{B7641119-A5B8-4380-AE30-BB5F0694E461}">
      <dgm:prSet/>
      <dgm:spPr/>
      <dgm:t>
        <a:bodyPr/>
        <a:lstStyle/>
        <a:p>
          <a:endParaRPr lang="en-US"/>
        </a:p>
      </dgm:t>
    </dgm:pt>
    <dgm:pt modelId="{BFCA436D-9F32-4D2F-9C24-455AA2A4015D}">
      <dgm:prSet phldrT="[Text]"/>
      <dgm:spPr>
        <a:solidFill>
          <a:schemeClr val="bg1">
            <a:lumMod val="85000"/>
          </a:schemeClr>
        </a:solidFill>
      </dgm:spPr>
      <dgm:t>
        <a:bodyPr/>
        <a:lstStyle/>
        <a:p>
          <a:r>
            <a:rPr lang="en-US" dirty="0"/>
            <a:t>Explain the Impact</a:t>
          </a:r>
        </a:p>
      </dgm:t>
    </dgm:pt>
    <dgm:pt modelId="{8D9AE9D2-5D12-464A-8028-6F97C36B5766}" type="parTrans" cxnId="{0571D2B2-450B-4699-B89C-EEB77669E850}">
      <dgm:prSet/>
      <dgm:spPr/>
      <dgm:t>
        <a:bodyPr/>
        <a:lstStyle/>
        <a:p>
          <a:endParaRPr lang="en-US"/>
        </a:p>
      </dgm:t>
    </dgm:pt>
    <dgm:pt modelId="{E3D359D0-23BF-42A5-BB6B-23BD6D643F11}" type="sibTrans" cxnId="{0571D2B2-450B-4699-B89C-EEB77669E850}">
      <dgm:prSet/>
      <dgm:spPr/>
      <dgm:t>
        <a:bodyPr/>
        <a:lstStyle/>
        <a:p>
          <a:endParaRPr lang="en-US"/>
        </a:p>
      </dgm:t>
    </dgm:pt>
    <dgm:pt modelId="{04A17DF8-FD3A-485D-A049-7741CB874FF3}">
      <dgm:prSet phldrT="[Text]"/>
      <dgm:spPr>
        <a:solidFill>
          <a:schemeClr val="bg1">
            <a:lumMod val="85000"/>
          </a:schemeClr>
        </a:solidFill>
      </dgm:spPr>
      <dgm:t>
        <a:bodyPr/>
        <a:lstStyle/>
        <a:p>
          <a:r>
            <a:rPr lang="en-US" dirty="0"/>
            <a:t>Repair </a:t>
          </a:r>
        </a:p>
      </dgm:t>
    </dgm:pt>
    <dgm:pt modelId="{95DB60FD-0A01-4CF7-92B1-ED91022DF437}" type="parTrans" cxnId="{9E12D182-0BD0-43CC-BC3A-5A6F10AE42D1}">
      <dgm:prSet/>
      <dgm:spPr/>
      <dgm:t>
        <a:bodyPr/>
        <a:lstStyle/>
        <a:p>
          <a:endParaRPr lang="en-US"/>
        </a:p>
      </dgm:t>
    </dgm:pt>
    <dgm:pt modelId="{772496A7-59A7-4D69-9C63-97AB8EBA0F91}" type="sibTrans" cxnId="{9E12D182-0BD0-43CC-BC3A-5A6F10AE42D1}">
      <dgm:prSet/>
      <dgm:spPr/>
      <dgm:t>
        <a:bodyPr/>
        <a:lstStyle/>
        <a:p>
          <a:endParaRPr lang="en-US"/>
        </a:p>
      </dgm:t>
    </dgm:pt>
    <dgm:pt modelId="{5B0B9598-C81D-48C5-952A-22B6D3C132B4}">
      <dgm:prSet phldrT="[Text]"/>
      <dgm:spPr>
        <a:solidFill>
          <a:srgbClr val="4A5FAB"/>
        </a:solidFill>
      </dgm:spPr>
      <dgm:t>
        <a:bodyPr/>
        <a:lstStyle/>
        <a:p>
          <a:r>
            <a:rPr lang="en-US" dirty="0"/>
            <a:t>Describe What Happened</a:t>
          </a:r>
        </a:p>
      </dgm:t>
    </dgm:pt>
    <dgm:pt modelId="{CA420783-382E-4F18-AC9D-A59DAFBB4898}" type="sibTrans" cxnId="{C8CB5C5C-8C99-410E-97FF-BBDDEBBBB539}">
      <dgm:prSet/>
      <dgm:spPr/>
      <dgm:t>
        <a:bodyPr/>
        <a:lstStyle/>
        <a:p>
          <a:endParaRPr lang="en-US"/>
        </a:p>
      </dgm:t>
    </dgm:pt>
    <dgm:pt modelId="{551D5879-F8FB-42BD-9B65-902610164E4D}" type="parTrans" cxnId="{C8CB5C5C-8C99-410E-97FF-BBDDEBBBB539}">
      <dgm:prSet/>
      <dgm:spPr/>
      <dgm:t>
        <a:bodyPr/>
        <a:lstStyle/>
        <a:p>
          <a:endParaRPr lang="en-US"/>
        </a:p>
      </dgm:t>
    </dgm:pt>
    <dgm:pt modelId="{186AB056-156A-4167-AC3A-C8C37343866F}" type="pres">
      <dgm:prSet presAssocID="{B8C22070-35D9-4C26-97CF-8F1D68F0ECC2}" presName="compositeShape" presStyleCnt="0">
        <dgm:presLayoutVars>
          <dgm:chMax val="7"/>
          <dgm:dir/>
          <dgm:resizeHandles val="exact"/>
        </dgm:presLayoutVars>
      </dgm:prSet>
      <dgm:spPr/>
    </dgm:pt>
    <dgm:pt modelId="{901303F9-DA52-4D37-81AC-04F2DDE17DA9}" type="pres">
      <dgm:prSet presAssocID="{B8C22070-35D9-4C26-97CF-8F1D68F0ECC2}" presName="wedge1" presStyleLbl="node1" presStyleIdx="0" presStyleCnt="4"/>
      <dgm:spPr/>
    </dgm:pt>
    <dgm:pt modelId="{9D63DA47-A3E3-400A-9A9E-3692E6E8FA1B}" type="pres">
      <dgm:prSet presAssocID="{B8C22070-35D9-4C26-97CF-8F1D68F0ECC2}" presName="dummy1a" presStyleCnt="0"/>
      <dgm:spPr/>
    </dgm:pt>
    <dgm:pt modelId="{AD4CB9A8-59EE-4684-9579-C6545D5D0C08}" type="pres">
      <dgm:prSet presAssocID="{B8C22070-35D9-4C26-97CF-8F1D68F0ECC2}" presName="dummy1b" presStyleCnt="0"/>
      <dgm:spPr/>
    </dgm:pt>
    <dgm:pt modelId="{B234BCAA-F418-49ED-80CC-10BCA995B095}" type="pres">
      <dgm:prSet presAssocID="{B8C22070-35D9-4C26-97CF-8F1D68F0ECC2}" presName="wedge1Tx" presStyleLbl="node1" presStyleIdx="0" presStyleCnt="4">
        <dgm:presLayoutVars>
          <dgm:chMax val="0"/>
          <dgm:chPref val="0"/>
          <dgm:bulletEnabled val="1"/>
        </dgm:presLayoutVars>
      </dgm:prSet>
      <dgm:spPr/>
    </dgm:pt>
    <dgm:pt modelId="{48D87F87-0BBC-4F9D-95B8-575121B56A3E}" type="pres">
      <dgm:prSet presAssocID="{B8C22070-35D9-4C26-97CF-8F1D68F0ECC2}" presName="wedge2" presStyleLbl="node1" presStyleIdx="1" presStyleCnt="4"/>
      <dgm:spPr/>
    </dgm:pt>
    <dgm:pt modelId="{8883D2A9-D218-4B7A-A057-46471DA40FE3}" type="pres">
      <dgm:prSet presAssocID="{B8C22070-35D9-4C26-97CF-8F1D68F0ECC2}" presName="dummy2a" presStyleCnt="0"/>
      <dgm:spPr/>
    </dgm:pt>
    <dgm:pt modelId="{11AD2682-AAA3-412F-81AA-A5EEA2223CF6}" type="pres">
      <dgm:prSet presAssocID="{B8C22070-35D9-4C26-97CF-8F1D68F0ECC2}" presName="dummy2b" presStyleCnt="0"/>
      <dgm:spPr/>
    </dgm:pt>
    <dgm:pt modelId="{6D521742-4371-405D-9C07-5515CF340F03}" type="pres">
      <dgm:prSet presAssocID="{B8C22070-35D9-4C26-97CF-8F1D68F0ECC2}" presName="wedge2Tx" presStyleLbl="node1" presStyleIdx="1" presStyleCnt="4">
        <dgm:presLayoutVars>
          <dgm:chMax val="0"/>
          <dgm:chPref val="0"/>
          <dgm:bulletEnabled val="1"/>
        </dgm:presLayoutVars>
      </dgm:prSet>
      <dgm:spPr/>
    </dgm:pt>
    <dgm:pt modelId="{650411D9-86E7-4880-A68A-56B58AF4C4F3}" type="pres">
      <dgm:prSet presAssocID="{B8C22070-35D9-4C26-97CF-8F1D68F0ECC2}" presName="wedge3" presStyleLbl="node1" presStyleIdx="2" presStyleCnt="4"/>
      <dgm:spPr/>
    </dgm:pt>
    <dgm:pt modelId="{DE347029-7CE9-4594-AA95-9A498F9B9D0A}" type="pres">
      <dgm:prSet presAssocID="{B8C22070-35D9-4C26-97CF-8F1D68F0ECC2}" presName="dummy3a" presStyleCnt="0"/>
      <dgm:spPr/>
    </dgm:pt>
    <dgm:pt modelId="{2A8C9186-C675-41AD-91FD-E1AE9F3ED243}" type="pres">
      <dgm:prSet presAssocID="{B8C22070-35D9-4C26-97CF-8F1D68F0ECC2}" presName="dummy3b" presStyleCnt="0"/>
      <dgm:spPr/>
    </dgm:pt>
    <dgm:pt modelId="{11B51C01-DD38-4B01-8E57-69629A641D2B}" type="pres">
      <dgm:prSet presAssocID="{B8C22070-35D9-4C26-97CF-8F1D68F0ECC2}" presName="wedge3Tx" presStyleLbl="node1" presStyleIdx="2" presStyleCnt="4">
        <dgm:presLayoutVars>
          <dgm:chMax val="0"/>
          <dgm:chPref val="0"/>
          <dgm:bulletEnabled val="1"/>
        </dgm:presLayoutVars>
      </dgm:prSet>
      <dgm:spPr/>
    </dgm:pt>
    <dgm:pt modelId="{2AE90129-E615-4A32-A34F-476FEC2877A0}" type="pres">
      <dgm:prSet presAssocID="{B8C22070-35D9-4C26-97CF-8F1D68F0ECC2}" presName="wedge4" presStyleLbl="node1" presStyleIdx="3" presStyleCnt="4"/>
      <dgm:spPr/>
    </dgm:pt>
    <dgm:pt modelId="{66942947-AFB1-42FB-A714-23BAFBB6C13B}" type="pres">
      <dgm:prSet presAssocID="{B8C22070-35D9-4C26-97CF-8F1D68F0ECC2}" presName="dummy4a" presStyleCnt="0"/>
      <dgm:spPr/>
    </dgm:pt>
    <dgm:pt modelId="{479C6BF7-7AEA-4C23-A165-F9D90C1D5196}" type="pres">
      <dgm:prSet presAssocID="{B8C22070-35D9-4C26-97CF-8F1D68F0ECC2}" presName="dummy4b" presStyleCnt="0"/>
      <dgm:spPr/>
    </dgm:pt>
    <dgm:pt modelId="{09726693-E141-4BB1-9E93-809C41FD8344}" type="pres">
      <dgm:prSet presAssocID="{B8C22070-35D9-4C26-97CF-8F1D68F0ECC2}" presName="wedge4Tx" presStyleLbl="node1" presStyleIdx="3" presStyleCnt="4">
        <dgm:presLayoutVars>
          <dgm:chMax val="0"/>
          <dgm:chPref val="0"/>
          <dgm:bulletEnabled val="1"/>
        </dgm:presLayoutVars>
      </dgm:prSet>
      <dgm:spPr/>
    </dgm:pt>
    <dgm:pt modelId="{F17AB59A-B5FA-483C-BDFA-FA47AAE8188C}" type="pres">
      <dgm:prSet presAssocID="{D30D5E8E-1F37-42F4-9C96-78E65BA3631D}" presName="arrowWedge1" presStyleLbl="fgSibTrans2D1" presStyleIdx="0" presStyleCnt="4"/>
      <dgm:spPr>
        <a:solidFill>
          <a:schemeClr val="bg1"/>
        </a:solidFill>
      </dgm:spPr>
    </dgm:pt>
    <dgm:pt modelId="{B3752DEA-A32B-430F-85ED-13B8DA72B6FB}" type="pres">
      <dgm:prSet presAssocID="{CA420783-382E-4F18-AC9D-A59DAFBB4898}" presName="arrowWedge2" presStyleLbl="fgSibTrans2D1" presStyleIdx="1" presStyleCnt="4"/>
      <dgm:spPr>
        <a:solidFill>
          <a:schemeClr val="bg1"/>
        </a:solidFill>
      </dgm:spPr>
    </dgm:pt>
    <dgm:pt modelId="{9801EB0F-63FC-464C-A766-361A8EEA5D95}" type="pres">
      <dgm:prSet presAssocID="{E3D359D0-23BF-42A5-BB6B-23BD6D643F11}" presName="arrowWedge3" presStyleLbl="fgSibTrans2D1" presStyleIdx="2" presStyleCnt="4"/>
      <dgm:spPr>
        <a:solidFill>
          <a:schemeClr val="bg1"/>
        </a:solidFill>
      </dgm:spPr>
    </dgm:pt>
    <dgm:pt modelId="{F4F72A92-4ACE-4CD0-A3EF-67265676A8D5}" type="pres">
      <dgm:prSet presAssocID="{772496A7-59A7-4D69-9C63-97AB8EBA0F91}" presName="arrowWedge4" presStyleLbl="fgSibTrans2D1" presStyleIdx="3" presStyleCnt="4"/>
      <dgm:spPr>
        <a:solidFill>
          <a:schemeClr val="bg1"/>
        </a:solidFill>
      </dgm:spPr>
    </dgm:pt>
  </dgm:ptLst>
  <dgm:cxnLst>
    <dgm:cxn modelId="{B7641119-A5B8-4380-AE30-BB5F0694E461}" srcId="{B8C22070-35D9-4C26-97CF-8F1D68F0ECC2}" destId="{7C673FA2-5060-4A22-BDEC-62A85F1D4C29}" srcOrd="0" destOrd="0" parTransId="{8A966D5D-A71F-4D10-8369-B0B7384CCD8D}" sibTransId="{D30D5E8E-1F37-42F4-9C96-78E65BA3631D}"/>
    <dgm:cxn modelId="{0DAA6619-482A-459D-8507-653E76EA3A67}" type="presOf" srcId="{BFCA436D-9F32-4D2F-9C24-455AA2A4015D}" destId="{11B51C01-DD38-4B01-8E57-69629A641D2B}" srcOrd="1" destOrd="0" presId="urn:microsoft.com/office/officeart/2005/8/layout/cycle8"/>
    <dgm:cxn modelId="{EFEAD534-DC01-4D90-ADB9-12C444CA20CD}" type="presOf" srcId="{B8C22070-35D9-4C26-97CF-8F1D68F0ECC2}" destId="{186AB056-156A-4167-AC3A-C8C37343866F}" srcOrd="0" destOrd="0" presId="urn:microsoft.com/office/officeart/2005/8/layout/cycle8"/>
    <dgm:cxn modelId="{2FD15336-5D10-40E2-B79E-779D85F7E73C}" type="presOf" srcId="{7C673FA2-5060-4A22-BDEC-62A85F1D4C29}" destId="{B234BCAA-F418-49ED-80CC-10BCA995B095}" srcOrd="1" destOrd="0" presId="urn:microsoft.com/office/officeart/2005/8/layout/cycle8"/>
    <dgm:cxn modelId="{C8CB5C5C-8C99-410E-97FF-BBDDEBBBB539}" srcId="{B8C22070-35D9-4C26-97CF-8F1D68F0ECC2}" destId="{5B0B9598-C81D-48C5-952A-22B6D3C132B4}" srcOrd="1" destOrd="0" parTransId="{551D5879-F8FB-42BD-9B65-902610164E4D}" sibTransId="{CA420783-382E-4F18-AC9D-A59DAFBB4898}"/>
    <dgm:cxn modelId="{D569ED6A-AF1A-4DE5-A70C-8EB7D8FDD99A}" type="presOf" srcId="{5B0B9598-C81D-48C5-952A-22B6D3C132B4}" destId="{6D521742-4371-405D-9C07-5515CF340F03}" srcOrd="1" destOrd="0" presId="urn:microsoft.com/office/officeart/2005/8/layout/cycle8"/>
    <dgm:cxn modelId="{6BE91D6F-D811-43D1-9AC5-BD971157CFB8}" type="presOf" srcId="{BFCA436D-9F32-4D2F-9C24-455AA2A4015D}" destId="{650411D9-86E7-4880-A68A-56B58AF4C4F3}" srcOrd="0" destOrd="0" presId="urn:microsoft.com/office/officeart/2005/8/layout/cycle8"/>
    <dgm:cxn modelId="{C615CC7A-05F6-405E-81A6-ECF53CDACAF8}" type="presOf" srcId="{7C673FA2-5060-4A22-BDEC-62A85F1D4C29}" destId="{901303F9-DA52-4D37-81AC-04F2DDE17DA9}" srcOrd="0" destOrd="0" presId="urn:microsoft.com/office/officeart/2005/8/layout/cycle8"/>
    <dgm:cxn modelId="{9F9FB17E-3058-4219-9F2B-A8139E924646}" type="presOf" srcId="{5B0B9598-C81D-48C5-952A-22B6D3C132B4}" destId="{48D87F87-0BBC-4F9D-95B8-575121B56A3E}" srcOrd="0" destOrd="0" presId="urn:microsoft.com/office/officeart/2005/8/layout/cycle8"/>
    <dgm:cxn modelId="{9E12D182-0BD0-43CC-BC3A-5A6F10AE42D1}" srcId="{B8C22070-35D9-4C26-97CF-8F1D68F0ECC2}" destId="{04A17DF8-FD3A-485D-A049-7741CB874FF3}" srcOrd="3" destOrd="0" parTransId="{95DB60FD-0A01-4CF7-92B1-ED91022DF437}" sibTransId="{772496A7-59A7-4D69-9C63-97AB8EBA0F91}"/>
    <dgm:cxn modelId="{3E1E7896-2AB6-4B16-98C6-7070263E79D8}" type="presOf" srcId="{04A17DF8-FD3A-485D-A049-7741CB874FF3}" destId="{2AE90129-E615-4A32-A34F-476FEC2877A0}" srcOrd="0" destOrd="0" presId="urn:microsoft.com/office/officeart/2005/8/layout/cycle8"/>
    <dgm:cxn modelId="{0571D2B2-450B-4699-B89C-EEB77669E850}" srcId="{B8C22070-35D9-4C26-97CF-8F1D68F0ECC2}" destId="{BFCA436D-9F32-4D2F-9C24-455AA2A4015D}" srcOrd="2" destOrd="0" parTransId="{8D9AE9D2-5D12-464A-8028-6F97C36B5766}" sibTransId="{E3D359D0-23BF-42A5-BB6B-23BD6D643F11}"/>
    <dgm:cxn modelId="{FBBC8FED-3C0F-44FE-A42B-ACBF076AA5F2}" type="presOf" srcId="{04A17DF8-FD3A-485D-A049-7741CB874FF3}" destId="{09726693-E141-4BB1-9E93-809C41FD8344}" srcOrd="1" destOrd="0" presId="urn:microsoft.com/office/officeart/2005/8/layout/cycle8"/>
    <dgm:cxn modelId="{A79F8C62-1BEC-4973-865B-4B19E71DCE13}" type="presParOf" srcId="{186AB056-156A-4167-AC3A-C8C37343866F}" destId="{901303F9-DA52-4D37-81AC-04F2DDE17DA9}" srcOrd="0" destOrd="0" presId="urn:microsoft.com/office/officeart/2005/8/layout/cycle8"/>
    <dgm:cxn modelId="{A368CEF5-9BAA-4020-920D-FDA7E895A2B6}" type="presParOf" srcId="{186AB056-156A-4167-AC3A-C8C37343866F}" destId="{9D63DA47-A3E3-400A-9A9E-3692E6E8FA1B}" srcOrd="1" destOrd="0" presId="urn:microsoft.com/office/officeart/2005/8/layout/cycle8"/>
    <dgm:cxn modelId="{11A55078-45D0-43C1-8703-2E77BEDDFE66}" type="presParOf" srcId="{186AB056-156A-4167-AC3A-C8C37343866F}" destId="{AD4CB9A8-59EE-4684-9579-C6545D5D0C08}" srcOrd="2" destOrd="0" presId="urn:microsoft.com/office/officeart/2005/8/layout/cycle8"/>
    <dgm:cxn modelId="{7D5BC476-5E52-4C0D-83D2-4C95B74D6F41}" type="presParOf" srcId="{186AB056-156A-4167-AC3A-C8C37343866F}" destId="{B234BCAA-F418-49ED-80CC-10BCA995B095}" srcOrd="3" destOrd="0" presId="urn:microsoft.com/office/officeart/2005/8/layout/cycle8"/>
    <dgm:cxn modelId="{52EFBBA3-B3A4-40FE-BE87-28949411BA2A}" type="presParOf" srcId="{186AB056-156A-4167-AC3A-C8C37343866F}" destId="{48D87F87-0BBC-4F9D-95B8-575121B56A3E}" srcOrd="4" destOrd="0" presId="urn:microsoft.com/office/officeart/2005/8/layout/cycle8"/>
    <dgm:cxn modelId="{90DF9160-BBAB-48FF-A459-72614DA12419}" type="presParOf" srcId="{186AB056-156A-4167-AC3A-C8C37343866F}" destId="{8883D2A9-D218-4B7A-A057-46471DA40FE3}" srcOrd="5" destOrd="0" presId="urn:microsoft.com/office/officeart/2005/8/layout/cycle8"/>
    <dgm:cxn modelId="{8B00ED98-F0A4-4129-9D1C-61301076FC82}" type="presParOf" srcId="{186AB056-156A-4167-AC3A-C8C37343866F}" destId="{11AD2682-AAA3-412F-81AA-A5EEA2223CF6}" srcOrd="6" destOrd="0" presId="urn:microsoft.com/office/officeart/2005/8/layout/cycle8"/>
    <dgm:cxn modelId="{5C078877-5135-434B-8784-2EA8CCE486A5}" type="presParOf" srcId="{186AB056-156A-4167-AC3A-C8C37343866F}" destId="{6D521742-4371-405D-9C07-5515CF340F03}" srcOrd="7" destOrd="0" presId="urn:microsoft.com/office/officeart/2005/8/layout/cycle8"/>
    <dgm:cxn modelId="{E6B841CE-F7B9-4D70-A372-3F3B3E3DB2D4}" type="presParOf" srcId="{186AB056-156A-4167-AC3A-C8C37343866F}" destId="{650411D9-86E7-4880-A68A-56B58AF4C4F3}" srcOrd="8" destOrd="0" presId="urn:microsoft.com/office/officeart/2005/8/layout/cycle8"/>
    <dgm:cxn modelId="{B250FF93-FDDA-48DC-8EE2-825C5C71F7DE}" type="presParOf" srcId="{186AB056-156A-4167-AC3A-C8C37343866F}" destId="{DE347029-7CE9-4594-AA95-9A498F9B9D0A}" srcOrd="9" destOrd="0" presId="urn:microsoft.com/office/officeart/2005/8/layout/cycle8"/>
    <dgm:cxn modelId="{901521E4-4C3D-44D2-A2C0-4C0B730A0FA5}" type="presParOf" srcId="{186AB056-156A-4167-AC3A-C8C37343866F}" destId="{2A8C9186-C675-41AD-91FD-E1AE9F3ED243}" srcOrd="10" destOrd="0" presId="urn:microsoft.com/office/officeart/2005/8/layout/cycle8"/>
    <dgm:cxn modelId="{89A1698B-B19A-4C5E-8E49-EE02EBB5EBD7}" type="presParOf" srcId="{186AB056-156A-4167-AC3A-C8C37343866F}" destId="{11B51C01-DD38-4B01-8E57-69629A641D2B}" srcOrd="11" destOrd="0" presId="urn:microsoft.com/office/officeart/2005/8/layout/cycle8"/>
    <dgm:cxn modelId="{A207DC9C-0089-42EE-94CD-568C89524CFE}" type="presParOf" srcId="{186AB056-156A-4167-AC3A-C8C37343866F}" destId="{2AE90129-E615-4A32-A34F-476FEC2877A0}" srcOrd="12" destOrd="0" presId="urn:microsoft.com/office/officeart/2005/8/layout/cycle8"/>
    <dgm:cxn modelId="{6A124584-229B-4D72-B196-ECD57F31C457}" type="presParOf" srcId="{186AB056-156A-4167-AC3A-C8C37343866F}" destId="{66942947-AFB1-42FB-A714-23BAFBB6C13B}" srcOrd="13" destOrd="0" presId="urn:microsoft.com/office/officeart/2005/8/layout/cycle8"/>
    <dgm:cxn modelId="{C3119CC2-A12C-42B5-B0E9-440E0EDCAEBD}" type="presParOf" srcId="{186AB056-156A-4167-AC3A-C8C37343866F}" destId="{479C6BF7-7AEA-4C23-A165-F9D90C1D5196}" srcOrd="14" destOrd="0" presId="urn:microsoft.com/office/officeart/2005/8/layout/cycle8"/>
    <dgm:cxn modelId="{3136B1F8-C6C1-4727-8BF7-1BCF7C3544C8}" type="presParOf" srcId="{186AB056-156A-4167-AC3A-C8C37343866F}" destId="{09726693-E141-4BB1-9E93-809C41FD8344}" srcOrd="15" destOrd="0" presId="urn:microsoft.com/office/officeart/2005/8/layout/cycle8"/>
    <dgm:cxn modelId="{689AA21E-EA19-4323-B519-9F34B880D4B1}" type="presParOf" srcId="{186AB056-156A-4167-AC3A-C8C37343866F}" destId="{F17AB59A-B5FA-483C-BDFA-FA47AAE8188C}" srcOrd="16" destOrd="0" presId="urn:microsoft.com/office/officeart/2005/8/layout/cycle8"/>
    <dgm:cxn modelId="{158CA35A-9F94-4D4A-A3E3-FD60C2CD714C}" type="presParOf" srcId="{186AB056-156A-4167-AC3A-C8C37343866F}" destId="{B3752DEA-A32B-430F-85ED-13B8DA72B6FB}" srcOrd="17" destOrd="0" presId="urn:microsoft.com/office/officeart/2005/8/layout/cycle8"/>
    <dgm:cxn modelId="{1034FE6D-CB96-4B90-8E8B-3FCA195C5CDA}" type="presParOf" srcId="{186AB056-156A-4167-AC3A-C8C37343866F}" destId="{9801EB0F-63FC-464C-A766-361A8EEA5D95}" srcOrd="18" destOrd="0" presId="urn:microsoft.com/office/officeart/2005/8/layout/cycle8"/>
    <dgm:cxn modelId="{EE33C058-F5D1-4A15-BE1F-2B3E6B9EA2CB}" type="presParOf" srcId="{186AB056-156A-4167-AC3A-C8C37343866F}" destId="{F4F72A92-4ACE-4CD0-A3EF-67265676A8D5}"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C22070-35D9-4C26-97CF-8F1D68F0ECC2}" type="doc">
      <dgm:prSet loTypeId="urn:microsoft.com/office/officeart/2005/8/layout/cycle8" loCatId="cycle" qsTypeId="urn:microsoft.com/office/officeart/2005/8/quickstyle/simple5" qsCatId="simple" csTypeId="urn:microsoft.com/office/officeart/2005/8/colors/colorful4" csCatId="colorful" phldr="1"/>
      <dgm:spPr/>
    </dgm:pt>
    <dgm:pt modelId="{7C673FA2-5060-4A22-BDEC-62A85F1D4C29}">
      <dgm:prSet phldrT="[Text]"/>
      <dgm:spPr>
        <a:solidFill>
          <a:schemeClr val="bg1">
            <a:lumMod val="85000"/>
          </a:schemeClr>
        </a:solidFill>
      </dgm:spPr>
      <dgm:t>
        <a:bodyPr/>
        <a:lstStyle/>
        <a:p>
          <a:r>
            <a:rPr lang="en-US" dirty="0"/>
            <a:t>Open the Conversation</a:t>
          </a:r>
        </a:p>
      </dgm:t>
    </dgm:pt>
    <dgm:pt modelId="{8A966D5D-A71F-4D10-8369-B0B7384CCD8D}" type="parTrans" cxnId="{B7641119-A5B8-4380-AE30-BB5F0694E461}">
      <dgm:prSet/>
      <dgm:spPr/>
      <dgm:t>
        <a:bodyPr/>
        <a:lstStyle/>
        <a:p>
          <a:endParaRPr lang="en-US"/>
        </a:p>
      </dgm:t>
    </dgm:pt>
    <dgm:pt modelId="{D30D5E8E-1F37-42F4-9C96-78E65BA3631D}" type="sibTrans" cxnId="{B7641119-A5B8-4380-AE30-BB5F0694E461}">
      <dgm:prSet/>
      <dgm:spPr/>
      <dgm:t>
        <a:bodyPr/>
        <a:lstStyle/>
        <a:p>
          <a:endParaRPr lang="en-US"/>
        </a:p>
      </dgm:t>
    </dgm:pt>
    <dgm:pt modelId="{5B0B9598-C81D-48C5-952A-22B6D3C132B4}">
      <dgm:prSet phldrT="[Text]"/>
      <dgm:spPr>
        <a:solidFill>
          <a:schemeClr val="bg1">
            <a:lumMod val="85000"/>
          </a:schemeClr>
        </a:solidFill>
      </dgm:spPr>
      <dgm:t>
        <a:bodyPr/>
        <a:lstStyle/>
        <a:p>
          <a:r>
            <a:rPr lang="en-US" dirty="0"/>
            <a:t>Describe What Happened</a:t>
          </a:r>
        </a:p>
      </dgm:t>
    </dgm:pt>
    <dgm:pt modelId="{551D5879-F8FB-42BD-9B65-902610164E4D}" type="parTrans" cxnId="{C8CB5C5C-8C99-410E-97FF-BBDDEBBBB539}">
      <dgm:prSet/>
      <dgm:spPr/>
      <dgm:t>
        <a:bodyPr/>
        <a:lstStyle/>
        <a:p>
          <a:endParaRPr lang="en-US"/>
        </a:p>
      </dgm:t>
    </dgm:pt>
    <dgm:pt modelId="{CA420783-382E-4F18-AC9D-A59DAFBB4898}" type="sibTrans" cxnId="{C8CB5C5C-8C99-410E-97FF-BBDDEBBBB539}">
      <dgm:prSet/>
      <dgm:spPr/>
      <dgm:t>
        <a:bodyPr/>
        <a:lstStyle/>
        <a:p>
          <a:endParaRPr lang="en-US"/>
        </a:p>
      </dgm:t>
    </dgm:pt>
    <dgm:pt modelId="{BFCA436D-9F32-4D2F-9C24-455AA2A4015D}">
      <dgm:prSet phldrT="[Text]"/>
      <dgm:spPr>
        <a:solidFill>
          <a:srgbClr val="00B3AA"/>
        </a:solidFill>
      </dgm:spPr>
      <dgm:t>
        <a:bodyPr/>
        <a:lstStyle/>
        <a:p>
          <a:r>
            <a:rPr lang="en-US" dirty="0"/>
            <a:t>Explain the Impact</a:t>
          </a:r>
        </a:p>
      </dgm:t>
    </dgm:pt>
    <dgm:pt modelId="{8D9AE9D2-5D12-464A-8028-6F97C36B5766}" type="parTrans" cxnId="{0571D2B2-450B-4699-B89C-EEB77669E850}">
      <dgm:prSet/>
      <dgm:spPr/>
      <dgm:t>
        <a:bodyPr/>
        <a:lstStyle/>
        <a:p>
          <a:endParaRPr lang="en-US"/>
        </a:p>
      </dgm:t>
    </dgm:pt>
    <dgm:pt modelId="{E3D359D0-23BF-42A5-BB6B-23BD6D643F11}" type="sibTrans" cxnId="{0571D2B2-450B-4699-B89C-EEB77669E850}">
      <dgm:prSet/>
      <dgm:spPr/>
      <dgm:t>
        <a:bodyPr/>
        <a:lstStyle/>
        <a:p>
          <a:endParaRPr lang="en-US"/>
        </a:p>
      </dgm:t>
    </dgm:pt>
    <dgm:pt modelId="{04A17DF8-FD3A-485D-A049-7741CB874FF3}">
      <dgm:prSet phldrT="[Text]"/>
      <dgm:spPr>
        <a:solidFill>
          <a:schemeClr val="bg1">
            <a:lumMod val="85000"/>
          </a:schemeClr>
        </a:solidFill>
      </dgm:spPr>
      <dgm:t>
        <a:bodyPr/>
        <a:lstStyle/>
        <a:p>
          <a:r>
            <a:rPr lang="en-US" dirty="0"/>
            <a:t>Repair </a:t>
          </a:r>
        </a:p>
      </dgm:t>
    </dgm:pt>
    <dgm:pt modelId="{95DB60FD-0A01-4CF7-92B1-ED91022DF437}" type="parTrans" cxnId="{9E12D182-0BD0-43CC-BC3A-5A6F10AE42D1}">
      <dgm:prSet/>
      <dgm:spPr/>
      <dgm:t>
        <a:bodyPr/>
        <a:lstStyle/>
        <a:p>
          <a:endParaRPr lang="en-US"/>
        </a:p>
      </dgm:t>
    </dgm:pt>
    <dgm:pt modelId="{772496A7-59A7-4D69-9C63-97AB8EBA0F91}" type="sibTrans" cxnId="{9E12D182-0BD0-43CC-BC3A-5A6F10AE42D1}">
      <dgm:prSet/>
      <dgm:spPr/>
      <dgm:t>
        <a:bodyPr/>
        <a:lstStyle/>
        <a:p>
          <a:endParaRPr lang="en-US"/>
        </a:p>
      </dgm:t>
    </dgm:pt>
    <dgm:pt modelId="{186AB056-156A-4167-AC3A-C8C37343866F}" type="pres">
      <dgm:prSet presAssocID="{B8C22070-35D9-4C26-97CF-8F1D68F0ECC2}" presName="compositeShape" presStyleCnt="0">
        <dgm:presLayoutVars>
          <dgm:chMax val="7"/>
          <dgm:dir/>
          <dgm:resizeHandles val="exact"/>
        </dgm:presLayoutVars>
      </dgm:prSet>
      <dgm:spPr/>
    </dgm:pt>
    <dgm:pt modelId="{901303F9-DA52-4D37-81AC-04F2DDE17DA9}" type="pres">
      <dgm:prSet presAssocID="{B8C22070-35D9-4C26-97CF-8F1D68F0ECC2}" presName="wedge1" presStyleLbl="node1" presStyleIdx="0" presStyleCnt="4"/>
      <dgm:spPr/>
    </dgm:pt>
    <dgm:pt modelId="{9D63DA47-A3E3-400A-9A9E-3692E6E8FA1B}" type="pres">
      <dgm:prSet presAssocID="{B8C22070-35D9-4C26-97CF-8F1D68F0ECC2}" presName="dummy1a" presStyleCnt="0"/>
      <dgm:spPr/>
    </dgm:pt>
    <dgm:pt modelId="{AD4CB9A8-59EE-4684-9579-C6545D5D0C08}" type="pres">
      <dgm:prSet presAssocID="{B8C22070-35D9-4C26-97CF-8F1D68F0ECC2}" presName="dummy1b" presStyleCnt="0"/>
      <dgm:spPr/>
    </dgm:pt>
    <dgm:pt modelId="{B234BCAA-F418-49ED-80CC-10BCA995B095}" type="pres">
      <dgm:prSet presAssocID="{B8C22070-35D9-4C26-97CF-8F1D68F0ECC2}" presName="wedge1Tx" presStyleLbl="node1" presStyleIdx="0" presStyleCnt="4">
        <dgm:presLayoutVars>
          <dgm:chMax val="0"/>
          <dgm:chPref val="0"/>
          <dgm:bulletEnabled val="1"/>
        </dgm:presLayoutVars>
      </dgm:prSet>
      <dgm:spPr/>
    </dgm:pt>
    <dgm:pt modelId="{48D87F87-0BBC-4F9D-95B8-575121B56A3E}" type="pres">
      <dgm:prSet presAssocID="{B8C22070-35D9-4C26-97CF-8F1D68F0ECC2}" presName="wedge2" presStyleLbl="node1" presStyleIdx="1" presStyleCnt="4"/>
      <dgm:spPr/>
    </dgm:pt>
    <dgm:pt modelId="{8883D2A9-D218-4B7A-A057-46471DA40FE3}" type="pres">
      <dgm:prSet presAssocID="{B8C22070-35D9-4C26-97CF-8F1D68F0ECC2}" presName="dummy2a" presStyleCnt="0"/>
      <dgm:spPr/>
    </dgm:pt>
    <dgm:pt modelId="{11AD2682-AAA3-412F-81AA-A5EEA2223CF6}" type="pres">
      <dgm:prSet presAssocID="{B8C22070-35D9-4C26-97CF-8F1D68F0ECC2}" presName="dummy2b" presStyleCnt="0"/>
      <dgm:spPr/>
    </dgm:pt>
    <dgm:pt modelId="{6D521742-4371-405D-9C07-5515CF340F03}" type="pres">
      <dgm:prSet presAssocID="{B8C22070-35D9-4C26-97CF-8F1D68F0ECC2}" presName="wedge2Tx" presStyleLbl="node1" presStyleIdx="1" presStyleCnt="4">
        <dgm:presLayoutVars>
          <dgm:chMax val="0"/>
          <dgm:chPref val="0"/>
          <dgm:bulletEnabled val="1"/>
        </dgm:presLayoutVars>
      </dgm:prSet>
      <dgm:spPr/>
    </dgm:pt>
    <dgm:pt modelId="{650411D9-86E7-4880-A68A-56B58AF4C4F3}" type="pres">
      <dgm:prSet presAssocID="{B8C22070-35D9-4C26-97CF-8F1D68F0ECC2}" presName="wedge3" presStyleLbl="node1" presStyleIdx="2" presStyleCnt="4"/>
      <dgm:spPr/>
    </dgm:pt>
    <dgm:pt modelId="{DE347029-7CE9-4594-AA95-9A498F9B9D0A}" type="pres">
      <dgm:prSet presAssocID="{B8C22070-35D9-4C26-97CF-8F1D68F0ECC2}" presName="dummy3a" presStyleCnt="0"/>
      <dgm:spPr/>
    </dgm:pt>
    <dgm:pt modelId="{2A8C9186-C675-41AD-91FD-E1AE9F3ED243}" type="pres">
      <dgm:prSet presAssocID="{B8C22070-35D9-4C26-97CF-8F1D68F0ECC2}" presName="dummy3b" presStyleCnt="0"/>
      <dgm:spPr/>
    </dgm:pt>
    <dgm:pt modelId="{11B51C01-DD38-4B01-8E57-69629A641D2B}" type="pres">
      <dgm:prSet presAssocID="{B8C22070-35D9-4C26-97CF-8F1D68F0ECC2}" presName="wedge3Tx" presStyleLbl="node1" presStyleIdx="2" presStyleCnt="4">
        <dgm:presLayoutVars>
          <dgm:chMax val="0"/>
          <dgm:chPref val="0"/>
          <dgm:bulletEnabled val="1"/>
        </dgm:presLayoutVars>
      </dgm:prSet>
      <dgm:spPr/>
    </dgm:pt>
    <dgm:pt modelId="{2AE90129-E615-4A32-A34F-476FEC2877A0}" type="pres">
      <dgm:prSet presAssocID="{B8C22070-35D9-4C26-97CF-8F1D68F0ECC2}" presName="wedge4" presStyleLbl="node1" presStyleIdx="3" presStyleCnt="4"/>
      <dgm:spPr/>
    </dgm:pt>
    <dgm:pt modelId="{66942947-AFB1-42FB-A714-23BAFBB6C13B}" type="pres">
      <dgm:prSet presAssocID="{B8C22070-35D9-4C26-97CF-8F1D68F0ECC2}" presName="dummy4a" presStyleCnt="0"/>
      <dgm:spPr/>
    </dgm:pt>
    <dgm:pt modelId="{479C6BF7-7AEA-4C23-A165-F9D90C1D5196}" type="pres">
      <dgm:prSet presAssocID="{B8C22070-35D9-4C26-97CF-8F1D68F0ECC2}" presName="dummy4b" presStyleCnt="0"/>
      <dgm:spPr/>
    </dgm:pt>
    <dgm:pt modelId="{09726693-E141-4BB1-9E93-809C41FD8344}" type="pres">
      <dgm:prSet presAssocID="{B8C22070-35D9-4C26-97CF-8F1D68F0ECC2}" presName="wedge4Tx" presStyleLbl="node1" presStyleIdx="3" presStyleCnt="4">
        <dgm:presLayoutVars>
          <dgm:chMax val="0"/>
          <dgm:chPref val="0"/>
          <dgm:bulletEnabled val="1"/>
        </dgm:presLayoutVars>
      </dgm:prSet>
      <dgm:spPr/>
    </dgm:pt>
    <dgm:pt modelId="{F17AB59A-B5FA-483C-BDFA-FA47AAE8188C}" type="pres">
      <dgm:prSet presAssocID="{D30D5E8E-1F37-42F4-9C96-78E65BA3631D}" presName="arrowWedge1" presStyleLbl="fgSibTrans2D1" presStyleIdx="0" presStyleCnt="4"/>
      <dgm:spPr>
        <a:solidFill>
          <a:schemeClr val="bg1"/>
        </a:solidFill>
      </dgm:spPr>
    </dgm:pt>
    <dgm:pt modelId="{B3752DEA-A32B-430F-85ED-13B8DA72B6FB}" type="pres">
      <dgm:prSet presAssocID="{CA420783-382E-4F18-AC9D-A59DAFBB4898}" presName="arrowWedge2" presStyleLbl="fgSibTrans2D1" presStyleIdx="1" presStyleCnt="4"/>
      <dgm:spPr>
        <a:solidFill>
          <a:schemeClr val="bg1"/>
        </a:solidFill>
      </dgm:spPr>
    </dgm:pt>
    <dgm:pt modelId="{9801EB0F-63FC-464C-A766-361A8EEA5D95}" type="pres">
      <dgm:prSet presAssocID="{E3D359D0-23BF-42A5-BB6B-23BD6D643F11}" presName="arrowWedge3" presStyleLbl="fgSibTrans2D1" presStyleIdx="2" presStyleCnt="4"/>
      <dgm:spPr>
        <a:solidFill>
          <a:schemeClr val="bg1"/>
        </a:solidFill>
      </dgm:spPr>
    </dgm:pt>
    <dgm:pt modelId="{F4F72A92-4ACE-4CD0-A3EF-67265676A8D5}" type="pres">
      <dgm:prSet presAssocID="{772496A7-59A7-4D69-9C63-97AB8EBA0F91}" presName="arrowWedge4" presStyleLbl="fgSibTrans2D1" presStyleIdx="3" presStyleCnt="4"/>
      <dgm:spPr>
        <a:solidFill>
          <a:schemeClr val="bg1"/>
        </a:solidFill>
      </dgm:spPr>
    </dgm:pt>
  </dgm:ptLst>
  <dgm:cxnLst>
    <dgm:cxn modelId="{B7641119-A5B8-4380-AE30-BB5F0694E461}" srcId="{B8C22070-35D9-4C26-97CF-8F1D68F0ECC2}" destId="{7C673FA2-5060-4A22-BDEC-62A85F1D4C29}" srcOrd="0" destOrd="0" parTransId="{8A966D5D-A71F-4D10-8369-B0B7384CCD8D}" sibTransId="{D30D5E8E-1F37-42F4-9C96-78E65BA3631D}"/>
    <dgm:cxn modelId="{0DAA6619-482A-459D-8507-653E76EA3A67}" type="presOf" srcId="{BFCA436D-9F32-4D2F-9C24-455AA2A4015D}" destId="{11B51C01-DD38-4B01-8E57-69629A641D2B}" srcOrd="1" destOrd="0" presId="urn:microsoft.com/office/officeart/2005/8/layout/cycle8"/>
    <dgm:cxn modelId="{EFEAD534-DC01-4D90-ADB9-12C444CA20CD}" type="presOf" srcId="{B8C22070-35D9-4C26-97CF-8F1D68F0ECC2}" destId="{186AB056-156A-4167-AC3A-C8C37343866F}" srcOrd="0" destOrd="0" presId="urn:microsoft.com/office/officeart/2005/8/layout/cycle8"/>
    <dgm:cxn modelId="{2FD15336-5D10-40E2-B79E-779D85F7E73C}" type="presOf" srcId="{7C673FA2-5060-4A22-BDEC-62A85F1D4C29}" destId="{B234BCAA-F418-49ED-80CC-10BCA995B095}" srcOrd="1" destOrd="0" presId="urn:microsoft.com/office/officeart/2005/8/layout/cycle8"/>
    <dgm:cxn modelId="{C8CB5C5C-8C99-410E-97FF-BBDDEBBBB539}" srcId="{B8C22070-35D9-4C26-97CF-8F1D68F0ECC2}" destId="{5B0B9598-C81D-48C5-952A-22B6D3C132B4}" srcOrd="1" destOrd="0" parTransId="{551D5879-F8FB-42BD-9B65-902610164E4D}" sibTransId="{CA420783-382E-4F18-AC9D-A59DAFBB4898}"/>
    <dgm:cxn modelId="{D569ED6A-AF1A-4DE5-A70C-8EB7D8FDD99A}" type="presOf" srcId="{5B0B9598-C81D-48C5-952A-22B6D3C132B4}" destId="{6D521742-4371-405D-9C07-5515CF340F03}" srcOrd="1" destOrd="0" presId="urn:microsoft.com/office/officeart/2005/8/layout/cycle8"/>
    <dgm:cxn modelId="{6BE91D6F-D811-43D1-9AC5-BD971157CFB8}" type="presOf" srcId="{BFCA436D-9F32-4D2F-9C24-455AA2A4015D}" destId="{650411D9-86E7-4880-A68A-56B58AF4C4F3}" srcOrd="0" destOrd="0" presId="urn:microsoft.com/office/officeart/2005/8/layout/cycle8"/>
    <dgm:cxn modelId="{C615CC7A-05F6-405E-81A6-ECF53CDACAF8}" type="presOf" srcId="{7C673FA2-5060-4A22-BDEC-62A85F1D4C29}" destId="{901303F9-DA52-4D37-81AC-04F2DDE17DA9}" srcOrd="0" destOrd="0" presId="urn:microsoft.com/office/officeart/2005/8/layout/cycle8"/>
    <dgm:cxn modelId="{9F9FB17E-3058-4219-9F2B-A8139E924646}" type="presOf" srcId="{5B0B9598-C81D-48C5-952A-22B6D3C132B4}" destId="{48D87F87-0BBC-4F9D-95B8-575121B56A3E}" srcOrd="0" destOrd="0" presId="urn:microsoft.com/office/officeart/2005/8/layout/cycle8"/>
    <dgm:cxn modelId="{9E12D182-0BD0-43CC-BC3A-5A6F10AE42D1}" srcId="{B8C22070-35D9-4C26-97CF-8F1D68F0ECC2}" destId="{04A17DF8-FD3A-485D-A049-7741CB874FF3}" srcOrd="3" destOrd="0" parTransId="{95DB60FD-0A01-4CF7-92B1-ED91022DF437}" sibTransId="{772496A7-59A7-4D69-9C63-97AB8EBA0F91}"/>
    <dgm:cxn modelId="{3E1E7896-2AB6-4B16-98C6-7070263E79D8}" type="presOf" srcId="{04A17DF8-FD3A-485D-A049-7741CB874FF3}" destId="{2AE90129-E615-4A32-A34F-476FEC2877A0}" srcOrd="0" destOrd="0" presId="urn:microsoft.com/office/officeart/2005/8/layout/cycle8"/>
    <dgm:cxn modelId="{0571D2B2-450B-4699-B89C-EEB77669E850}" srcId="{B8C22070-35D9-4C26-97CF-8F1D68F0ECC2}" destId="{BFCA436D-9F32-4D2F-9C24-455AA2A4015D}" srcOrd="2" destOrd="0" parTransId="{8D9AE9D2-5D12-464A-8028-6F97C36B5766}" sibTransId="{E3D359D0-23BF-42A5-BB6B-23BD6D643F11}"/>
    <dgm:cxn modelId="{FBBC8FED-3C0F-44FE-A42B-ACBF076AA5F2}" type="presOf" srcId="{04A17DF8-FD3A-485D-A049-7741CB874FF3}" destId="{09726693-E141-4BB1-9E93-809C41FD8344}" srcOrd="1" destOrd="0" presId="urn:microsoft.com/office/officeart/2005/8/layout/cycle8"/>
    <dgm:cxn modelId="{A79F8C62-1BEC-4973-865B-4B19E71DCE13}" type="presParOf" srcId="{186AB056-156A-4167-AC3A-C8C37343866F}" destId="{901303F9-DA52-4D37-81AC-04F2DDE17DA9}" srcOrd="0" destOrd="0" presId="urn:microsoft.com/office/officeart/2005/8/layout/cycle8"/>
    <dgm:cxn modelId="{A368CEF5-9BAA-4020-920D-FDA7E895A2B6}" type="presParOf" srcId="{186AB056-156A-4167-AC3A-C8C37343866F}" destId="{9D63DA47-A3E3-400A-9A9E-3692E6E8FA1B}" srcOrd="1" destOrd="0" presId="urn:microsoft.com/office/officeart/2005/8/layout/cycle8"/>
    <dgm:cxn modelId="{11A55078-45D0-43C1-8703-2E77BEDDFE66}" type="presParOf" srcId="{186AB056-156A-4167-AC3A-C8C37343866F}" destId="{AD4CB9A8-59EE-4684-9579-C6545D5D0C08}" srcOrd="2" destOrd="0" presId="urn:microsoft.com/office/officeart/2005/8/layout/cycle8"/>
    <dgm:cxn modelId="{7D5BC476-5E52-4C0D-83D2-4C95B74D6F41}" type="presParOf" srcId="{186AB056-156A-4167-AC3A-C8C37343866F}" destId="{B234BCAA-F418-49ED-80CC-10BCA995B095}" srcOrd="3" destOrd="0" presId="urn:microsoft.com/office/officeart/2005/8/layout/cycle8"/>
    <dgm:cxn modelId="{52EFBBA3-B3A4-40FE-BE87-28949411BA2A}" type="presParOf" srcId="{186AB056-156A-4167-AC3A-C8C37343866F}" destId="{48D87F87-0BBC-4F9D-95B8-575121B56A3E}" srcOrd="4" destOrd="0" presId="urn:microsoft.com/office/officeart/2005/8/layout/cycle8"/>
    <dgm:cxn modelId="{90DF9160-BBAB-48FF-A459-72614DA12419}" type="presParOf" srcId="{186AB056-156A-4167-AC3A-C8C37343866F}" destId="{8883D2A9-D218-4B7A-A057-46471DA40FE3}" srcOrd="5" destOrd="0" presId="urn:microsoft.com/office/officeart/2005/8/layout/cycle8"/>
    <dgm:cxn modelId="{8B00ED98-F0A4-4129-9D1C-61301076FC82}" type="presParOf" srcId="{186AB056-156A-4167-AC3A-C8C37343866F}" destId="{11AD2682-AAA3-412F-81AA-A5EEA2223CF6}" srcOrd="6" destOrd="0" presId="urn:microsoft.com/office/officeart/2005/8/layout/cycle8"/>
    <dgm:cxn modelId="{5C078877-5135-434B-8784-2EA8CCE486A5}" type="presParOf" srcId="{186AB056-156A-4167-AC3A-C8C37343866F}" destId="{6D521742-4371-405D-9C07-5515CF340F03}" srcOrd="7" destOrd="0" presId="urn:microsoft.com/office/officeart/2005/8/layout/cycle8"/>
    <dgm:cxn modelId="{E6B841CE-F7B9-4D70-A372-3F3B3E3DB2D4}" type="presParOf" srcId="{186AB056-156A-4167-AC3A-C8C37343866F}" destId="{650411D9-86E7-4880-A68A-56B58AF4C4F3}" srcOrd="8" destOrd="0" presId="urn:microsoft.com/office/officeart/2005/8/layout/cycle8"/>
    <dgm:cxn modelId="{B250FF93-FDDA-48DC-8EE2-825C5C71F7DE}" type="presParOf" srcId="{186AB056-156A-4167-AC3A-C8C37343866F}" destId="{DE347029-7CE9-4594-AA95-9A498F9B9D0A}" srcOrd="9" destOrd="0" presId="urn:microsoft.com/office/officeart/2005/8/layout/cycle8"/>
    <dgm:cxn modelId="{901521E4-4C3D-44D2-A2C0-4C0B730A0FA5}" type="presParOf" srcId="{186AB056-156A-4167-AC3A-C8C37343866F}" destId="{2A8C9186-C675-41AD-91FD-E1AE9F3ED243}" srcOrd="10" destOrd="0" presId="urn:microsoft.com/office/officeart/2005/8/layout/cycle8"/>
    <dgm:cxn modelId="{89A1698B-B19A-4C5E-8E49-EE02EBB5EBD7}" type="presParOf" srcId="{186AB056-156A-4167-AC3A-C8C37343866F}" destId="{11B51C01-DD38-4B01-8E57-69629A641D2B}" srcOrd="11" destOrd="0" presId="urn:microsoft.com/office/officeart/2005/8/layout/cycle8"/>
    <dgm:cxn modelId="{A207DC9C-0089-42EE-94CD-568C89524CFE}" type="presParOf" srcId="{186AB056-156A-4167-AC3A-C8C37343866F}" destId="{2AE90129-E615-4A32-A34F-476FEC2877A0}" srcOrd="12" destOrd="0" presId="urn:microsoft.com/office/officeart/2005/8/layout/cycle8"/>
    <dgm:cxn modelId="{6A124584-229B-4D72-B196-ECD57F31C457}" type="presParOf" srcId="{186AB056-156A-4167-AC3A-C8C37343866F}" destId="{66942947-AFB1-42FB-A714-23BAFBB6C13B}" srcOrd="13" destOrd="0" presId="urn:microsoft.com/office/officeart/2005/8/layout/cycle8"/>
    <dgm:cxn modelId="{C3119CC2-A12C-42B5-B0E9-440E0EDCAEBD}" type="presParOf" srcId="{186AB056-156A-4167-AC3A-C8C37343866F}" destId="{479C6BF7-7AEA-4C23-A165-F9D90C1D5196}" srcOrd="14" destOrd="0" presId="urn:microsoft.com/office/officeart/2005/8/layout/cycle8"/>
    <dgm:cxn modelId="{3136B1F8-C6C1-4727-8BF7-1BCF7C3544C8}" type="presParOf" srcId="{186AB056-156A-4167-AC3A-C8C37343866F}" destId="{09726693-E141-4BB1-9E93-809C41FD8344}" srcOrd="15" destOrd="0" presId="urn:microsoft.com/office/officeart/2005/8/layout/cycle8"/>
    <dgm:cxn modelId="{689AA21E-EA19-4323-B519-9F34B880D4B1}" type="presParOf" srcId="{186AB056-156A-4167-AC3A-C8C37343866F}" destId="{F17AB59A-B5FA-483C-BDFA-FA47AAE8188C}" srcOrd="16" destOrd="0" presId="urn:microsoft.com/office/officeart/2005/8/layout/cycle8"/>
    <dgm:cxn modelId="{158CA35A-9F94-4D4A-A3E3-FD60C2CD714C}" type="presParOf" srcId="{186AB056-156A-4167-AC3A-C8C37343866F}" destId="{B3752DEA-A32B-430F-85ED-13B8DA72B6FB}" srcOrd="17" destOrd="0" presId="urn:microsoft.com/office/officeart/2005/8/layout/cycle8"/>
    <dgm:cxn modelId="{1034FE6D-CB96-4B90-8E8B-3FCA195C5CDA}" type="presParOf" srcId="{186AB056-156A-4167-AC3A-C8C37343866F}" destId="{9801EB0F-63FC-464C-A766-361A8EEA5D95}" srcOrd="18" destOrd="0" presId="urn:microsoft.com/office/officeart/2005/8/layout/cycle8"/>
    <dgm:cxn modelId="{EE33C058-F5D1-4A15-BE1F-2B3E6B9EA2CB}" type="presParOf" srcId="{186AB056-156A-4167-AC3A-C8C37343866F}" destId="{F4F72A92-4ACE-4CD0-A3EF-67265676A8D5}"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C22070-35D9-4C26-97CF-8F1D68F0ECC2}" type="doc">
      <dgm:prSet loTypeId="urn:microsoft.com/office/officeart/2005/8/layout/cycle8" loCatId="cycle" qsTypeId="urn:microsoft.com/office/officeart/2005/8/quickstyle/simple5" qsCatId="simple" csTypeId="urn:microsoft.com/office/officeart/2005/8/colors/colorful4" csCatId="colorful" phldr="1"/>
      <dgm:spPr/>
    </dgm:pt>
    <dgm:pt modelId="{7C673FA2-5060-4A22-BDEC-62A85F1D4C29}">
      <dgm:prSet phldrT="[Text]"/>
      <dgm:spPr>
        <a:solidFill>
          <a:schemeClr val="bg1">
            <a:lumMod val="85000"/>
          </a:schemeClr>
        </a:solidFill>
      </dgm:spPr>
      <dgm:t>
        <a:bodyPr/>
        <a:lstStyle/>
        <a:p>
          <a:r>
            <a:rPr lang="en-US" dirty="0"/>
            <a:t>Open the Conversation</a:t>
          </a:r>
        </a:p>
      </dgm:t>
    </dgm:pt>
    <dgm:pt modelId="{8A966D5D-A71F-4D10-8369-B0B7384CCD8D}" type="parTrans" cxnId="{B7641119-A5B8-4380-AE30-BB5F0694E461}">
      <dgm:prSet/>
      <dgm:spPr/>
      <dgm:t>
        <a:bodyPr/>
        <a:lstStyle/>
        <a:p>
          <a:endParaRPr lang="en-US"/>
        </a:p>
      </dgm:t>
    </dgm:pt>
    <dgm:pt modelId="{D30D5E8E-1F37-42F4-9C96-78E65BA3631D}" type="sibTrans" cxnId="{B7641119-A5B8-4380-AE30-BB5F0694E461}">
      <dgm:prSet/>
      <dgm:spPr/>
      <dgm:t>
        <a:bodyPr/>
        <a:lstStyle/>
        <a:p>
          <a:endParaRPr lang="en-US"/>
        </a:p>
      </dgm:t>
    </dgm:pt>
    <dgm:pt modelId="{5B0B9598-C81D-48C5-952A-22B6D3C132B4}">
      <dgm:prSet phldrT="[Text]"/>
      <dgm:spPr>
        <a:solidFill>
          <a:schemeClr val="bg1">
            <a:lumMod val="85000"/>
          </a:schemeClr>
        </a:solidFill>
      </dgm:spPr>
      <dgm:t>
        <a:bodyPr/>
        <a:lstStyle/>
        <a:p>
          <a:r>
            <a:rPr lang="en-US" dirty="0"/>
            <a:t>Describe What Happened</a:t>
          </a:r>
        </a:p>
      </dgm:t>
    </dgm:pt>
    <dgm:pt modelId="{551D5879-F8FB-42BD-9B65-902610164E4D}" type="parTrans" cxnId="{C8CB5C5C-8C99-410E-97FF-BBDDEBBBB539}">
      <dgm:prSet/>
      <dgm:spPr/>
      <dgm:t>
        <a:bodyPr/>
        <a:lstStyle/>
        <a:p>
          <a:endParaRPr lang="en-US"/>
        </a:p>
      </dgm:t>
    </dgm:pt>
    <dgm:pt modelId="{CA420783-382E-4F18-AC9D-A59DAFBB4898}" type="sibTrans" cxnId="{C8CB5C5C-8C99-410E-97FF-BBDDEBBBB539}">
      <dgm:prSet/>
      <dgm:spPr/>
      <dgm:t>
        <a:bodyPr/>
        <a:lstStyle/>
        <a:p>
          <a:endParaRPr lang="en-US"/>
        </a:p>
      </dgm:t>
    </dgm:pt>
    <dgm:pt modelId="{BFCA436D-9F32-4D2F-9C24-455AA2A4015D}">
      <dgm:prSet phldrT="[Text]"/>
      <dgm:spPr>
        <a:solidFill>
          <a:schemeClr val="bg1">
            <a:lumMod val="85000"/>
          </a:schemeClr>
        </a:solidFill>
      </dgm:spPr>
      <dgm:t>
        <a:bodyPr/>
        <a:lstStyle/>
        <a:p>
          <a:r>
            <a:rPr lang="en-US" dirty="0"/>
            <a:t>Explain the Impact</a:t>
          </a:r>
        </a:p>
      </dgm:t>
    </dgm:pt>
    <dgm:pt modelId="{8D9AE9D2-5D12-464A-8028-6F97C36B5766}" type="parTrans" cxnId="{0571D2B2-450B-4699-B89C-EEB77669E850}">
      <dgm:prSet/>
      <dgm:spPr/>
      <dgm:t>
        <a:bodyPr/>
        <a:lstStyle/>
        <a:p>
          <a:endParaRPr lang="en-US"/>
        </a:p>
      </dgm:t>
    </dgm:pt>
    <dgm:pt modelId="{E3D359D0-23BF-42A5-BB6B-23BD6D643F11}" type="sibTrans" cxnId="{0571D2B2-450B-4699-B89C-EEB77669E850}">
      <dgm:prSet/>
      <dgm:spPr/>
      <dgm:t>
        <a:bodyPr/>
        <a:lstStyle/>
        <a:p>
          <a:endParaRPr lang="en-US"/>
        </a:p>
      </dgm:t>
    </dgm:pt>
    <dgm:pt modelId="{04A17DF8-FD3A-485D-A049-7741CB874FF3}">
      <dgm:prSet phldrT="[Text]"/>
      <dgm:spPr>
        <a:solidFill>
          <a:srgbClr val="312B7E"/>
        </a:solidFill>
      </dgm:spPr>
      <dgm:t>
        <a:bodyPr/>
        <a:lstStyle/>
        <a:p>
          <a:r>
            <a:rPr lang="en-US" dirty="0"/>
            <a:t>Repair/ Recommit</a:t>
          </a:r>
        </a:p>
      </dgm:t>
    </dgm:pt>
    <dgm:pt modelId="{95DB60FD-0A01-4CF7-92B1-ED91022DF437}" type="parTrans" cxnId="{9E12D182-0BD0-43CC-BC3A-5A6F10AE42D1}">
      <dgm:prSet/>
      <dgm:spPr/>
      <dgm:t>
        <a:bodyPr/>
        <a:lstStyle/>
        <a:p>
          <a:endParaRPr lang="en-US"/>
        </a:p>
      </dgm:t>
    </dgm:pt>
    <dgm:pt modelId="{772496A7-59A7-4D69-9C63-97AB8EBA0F91}" type="sibTrans" cxnId="{9E12D182-0BD0-43CC-BC3A-5A6F10AE42D1}">
      <dgm:prSet/>
      <dgm:spPr/>
      <dgm:t>
        <a:bodyPr/>
        <a:lstStyle/>
        <a:p>
          <a:endParaRPr lang="en-US"/>
        </a:p>
      </dgm:t>
    </dgm:pt>
    <dgm:pt modelId="{186AB056-156A-4167-AC3A-C8C37343866F}" type="pres">
      <dgm:prSet presAssocID="{B8C22070-35D9-4C26-97CF-8F1D68F0ECC2}" presName="compositeShape" presStyleCnt="0">
        <dgm:presLayoutVars>
          <dgm:chMax val="7"/>
          <dgm:dir/>
          <dgm:resizeHandles val="exact"/>
        </dgm:presLayoutVars>
      </dgm:prSet>
      <dgm:spPr/>
    </dgm:pt>
    <dgm:pt modelId="{901303F9-DA52-4D37-81AC-04F2DDE17DA9}" type="pres">
      <dgm:prSet presAssocID="{B8C22070-35D9-4C26-97CF-8F1D68F0ECC2}" presName="wedge1" presStyleLbl="node1" presStyleIdx="0" presStyleCnt="4"/>
      <dgm:spPr/>
    </dgm:pt>
    <dgm:pt modelId="{9D63DA47-A3E3-400A-9A9E-3692E6E8FA1B}" type="pres">
      <dgm:prSet presAssocID="{B8C22070-35D9-4C26-97CF-8F1D68F0ECC2}" presName="dummy1a" presStyleCnt="0"/>
      <dgm:spPr/>
    </dgm:pt>
    <dgm:pt modelId="{AD4CB9A8-59EE-4684-9579-C6545D5D0C08}" type="pres">
      <dgm:prSet presAssocID="{B8C22070-35D9-4C26-97CF-8F1D68F0ECC2}" presName="dummy1b" presStyleCnt="0"/>
      <dgm:spPr/>
    </dgm:pt>
    <dgm:pt modelId="{B234BCAA-F418-49ED-80CC-10BCA995B095}" type="pres">
      <dgm:prSet presAssocID="{B8C22070-35D9-4C26-97CF-8F1D68F0ECC2}" presName="wedge1Tx" presStyleLbl="node1" presStyleIdx="0" presStyleCnt="4">
        <dgm:presLayoutVars>
          <dgm:chMax val="0"/>
          <dgm:chPref val="0"/>
          <dgm:bulletEnabled val="1"/>
        </dgm:presLayoutVars>
      </dgm:prSet>
      <dgm:spPr/>
    </dgm:pt>
    <dgm:pt modelId="{48D87F87-0BBC-4F9D-95B8-575121B56A3E}" type="pres">
      <dgm:prSet presAssocID="{B8C22070-35D9-4C26-97CF-8F1D68F0ECC2}" presName="wedge2" presStyleLbl="node1" presStyleIdx="1" presStyleCnt="4"/>
      <dgm:spPr/>
    </dgm:pt>
    <dgm:pt modelId="{8883D2A9-D218-4B7A-A057-46471DA40FE3}" type="pres">
      <dgm:prSet presAssocID="{B8C22070-35D9-4C26-97CF-8F1D68F0ECC2}" presName="dummy2a" presStyleCnt="0"/>
      <dgm:spPr/>
    </dgm:pt>
    <dgm:pt modelId="{11AD2682-AAA3-412F-81AA-A5EEA2223CF6}" type="pres">
      <dgm:prSet presAssocID="{B8C22070-35D9-4C26-97CF-8F1D68F0ECC2}" presName="dummy2b" presStyleCnt="0"/>
      <dgm:spPr/>
    </dgm:pt>
    <dgm:pt modelId="{6D521742-4371-405D-9C07-5515CF340F03}" type="pres">
      <dgm:prSet presAssocID="{B8C22070-35D9-4C26-97CF-8F1D68F0ECC2}" presName="wedge2Tx" presStyleLbl="node1" presStyleIdx="1" presStyleCnt="4">
        <dgm:presLayoutVars>
          <dgm:chMax val="0"/>
          <dgm:chPref val="0"/>
          <dgm:bulletEnabled val="1"/>
        </dgm:presLayoutVars>
      </dgm:prSet>
      <dgm:spPr/>
    </dgm:pt>
    <dgm:pt modelId="{650411D9-86E7-4880-A68A-56B58AF4C4F3}" type="pres">
      <dgm:prSet presAssocID="{B8C22070-35D9-4C26-97CF-8F1D68F0ECC2}" presName="wedge3" presStyleLbl="node1" presStyleIdx="2" presStyleCnt="4"/>
      <dgm:spPr/>
    </dgm:pt>
    <dgm:pt modelId="{DE347029-7CE9-4594-AA95-9A498F9B9D0A}" type="pres">
      <dgm:prSet presAssocID="{B8C22070-35D9-4C26-97CF-8F1D68F0ECC2}" presName="dummy3a" presStyleCnt="0"/>
      <dgm:spPr/>
    </dgm:pt>
    <dgm:pt modelId="{2A8C9186-C675-41AD-91FD-E1AE9F3ED243}" type="pres">
      <dgm:prSet presAssocID="{B8C22070-35D9-4C26-97CF-8F1D68F0ECC2}" presName="dummy3b" presStyleCnt="0"/>
      <dgm:spPr/>
    </dgm:pt>
    <dgm:pt modelId="{11B51C01-DD38-4B01-8E57-69629A641D2B}" type="pres">
      <dgm:prSet presAssocID="{B8C22070-35D9-4C26-97CF-8F1D68F0ECC2}" presName="wedge3Tx" presStyleLbl="node1" presStyleIdx="2" presStyleCnt="4">
        <dgm:presLayoutVars>
          <dgm:chMax val="0"/>
          <dgm:chPref val="0"/>
          <dgm:bulletEnabled val="1"/>
        </dgm:presLayoutVars>
      </dgm:prSet>
      <dgm:spPr/>
    </dgm:pt>
    <dgm:pt modelId="{2AE90129-E615-4A32-A34F-476FEC2877A0}" type="pres">
      <dgm:prSet presAssocID="{B8C22070-35D9-4C26-97CF-8F1D68F0ECC2}" presName="wedge4" presStyleLbl="node1" presStyleIdx="3" presStyleCnt="4"/>
      <dgm:spPr/>
    </dgm:pt>
    <dgm:pt modelId="{66942947-AFB1-42FB-A714-23BAFBB6C13B}" type="pres">
      <dgm:prSet presAssocID="{B8C22070-35D9-4C26-97CF-8F1D68F0ECC2}" presName="dummy4a" presStyleCnt="0"/>
      <dgm:spPr/>
    </dgm:pt>
    <dgm:pt modelId="{479C6BF7-7AEA-4C23-A165-F9D90C1D5196}" type="pres">
      <dgm:prSet presAssocID="{B8C22070-35D9-4C26-97CF-8F1D68F0ECC2}" presName="dummy4b" presStyleCnt="0"/>
      <dgm:spPr/>
    </dgm:pt>
    <dgm:pt modelId="{09726693-E141-4BB1-9E93-809C41FD8344}" type="pres">
      <dgm:prSet presAssocID="{B8C22070-35D9-4C26-97CF-8F1D68F0ECC2}" presName="wedge4Tx" presStyleLbl="node1" presStyleIdx="3" presStyleCnt="4">
        <dgm:presLayoutVars>
          <dgm:chMax val="0"/>
          <dgm:chPref val="0"/>
          <dgm:bulletEnabled val="1"/>
        </dgm:presLayoutVars>
      </dgm:prSet>
      <dgm:spPr/>
    </dgm:pt>
    <dgm:pt modelId="{F17AB59A-B5FA-483C-BDFA-FA47AAE8188C}" type="pres">
      <dgm:prSet presAssocID="{D30D5E8E-1F37-42F4-9C96-78E65BA3631D}" presName="arrowWedge1" presStyleLbl="fgSibTrans2D1" presStyleIdx="0" presStyleCnt="4"/>
      <dgm:spPr>
        <a:solidFill>
          <a:schemeClr val="bg1"/>
        </a:solidFill>
      </dgm:spPr>
    </dgm:pt>
    <dgm:pt modelId="{B3752DEA-A32B-430F-85ED-13B8DA72B6FB}" type="pres">
      <dgm:prSet presAssocID="{CA420783-382E-4F18-AC9D-A59DAFBB4898}" presName="arrowWedge2" presStyleLbl="fgSibTrans2D1" presStyleIdx="1" presStyleCnt="4"/>
      <dgm:spPr>
        <a:solidFill>
          <a:schemeClr val="bg1"/>
        </a:solidFill>
      </dgm:spPr>
    </dgm:pt>
    <dgm:pt modelId="{9801EB0F-63FC-464C-A766-361A8EEA5D95}" type="pres">
      <dgm:prSet presAssocID="{E3D359D0-23BF-42A5-BB6B-23BD6D643F11}" presName="arrowWedge3" presStyleLbl="fgSibTrans2D1" presStyleIdx="2" presStyleCnt="4"/>
      <dgm:spPr>
        <a:solidFill>
          <a:schemeClr val="bg1"/>
        </a:solidFill>
      </dgm:spPr>
    </dgm:pt>
    <dgm:pt modelId="{F4F72A92-4ACE-4CD0-A3EF-67265676A8D5}" type="pres">
      <dgm:prSet presAssocID="{772496A7-59A7-4D69-9C63-97AB8EBA0F91}" presName="arrowWedge4" presStyleLbl="fgSibTrans2D1" presStyleIdx="3" presStyleCnt="4"/>
      <dgm:spPr>
        <a:solidFill>
          <a:schemeClr val="bg1"/>
        </a:solidFill>
      </dgm:spPr>
    </dgm:pt>
  </dgm:ptLst>
  <dgm:cxnLst>
    <dgm:cxn modelId="{B7641119-A5B8-4380-AE30-BB5F0694E461}" srcId="{B8C22070-35D9-4C26-97CF-8F1D68F0ECC2}" destId="{7C673FA2-5060-4A22-BDEC-62A85F1D4C29}" srcOrd="0" destOrd="0" parTransId="{8A966D5D-A71F-4D10-8369-B0B7384CCD8D}" sibTransId="{D30D5E8E-1F37-42F4-9C96-78E65BA3631D}"/>
    <dgm:cxn modelId="{0DAA6619-482A-459D-8507-653E76EA3A67}" type="presOf" srcId="{BFCA436D-9F32-4D2F-9C24-455AA2A4015D}" destId="{11B51C01-DD38-4B01-8E57-69629A641D2B}" srcOrd="1" destOrd="0" presId="urn:microsoft.com/office/officeart/2005/8/layout/cycle8"/>
    <dgm:cxn modelId="{EFEAD534-DC01-4D90-ADB9-12C444CA20CD}" type="presOf" srcId="{B8C22070-35D9-4C26-97CF-8F1D68F0ECC2}" destId="{186AB056-156A-4167-AC3A-C8C37343866F}" srcOrd="0" destOrd="0" presId="urn:microsoft.com/office/officeart/2005/8/layout/cycle8"/>
    <dgm:cxn modelId="{2FD15336-5D10-40E2-B79E-779D85F7E73C}" type="presOf" srcId="{7C673FA2-5060-4A22-BDEC-62A85F1D4C29}" destId="{B234BCAA-F418-49ED-80CC-10BCA995B095}" srcOrd="1" destOrd="0" presId="urn:microsoft.com/office/officeart/2005/8/layout/cycle8"/>
    <dgm:cxn modelId="{C8CB5C5C-8C99-410E-97FF-BBDDEBBBB539}" srcId="{B8C22070-35D9-4C26-97CF-8F1D68F0ECC2}" destId="{5B0B9598-C81D-48C5-952A-22B6D3C132B4}" srcOrd="1" destOrd="0" parTransId="{551D5879-F8FB-42BD-9B65-902610164E4D}" sibTransId="{CA420783-382E-4F18-AC9D-A59DAFBB4898}"/>
    <dgm:cxn modelId="{D569ED6A-AF1A-4DE5-A70C-8EB7D8FDD99A}" type="presOf" srcId="{5B0B9598-C81D-48C5-952A-22B6D3C132B4}" destId="{6D521742-4371-405D-9C07-5515CF340F03}" srcOrd="1" destOrd="0" presId="urn:microsoft.com/office/officeart/2005/8/layout/cycle8"/>
    <dgm:cxn modelId="{6BE91D6F-D811-43D1-9AC5-BD971157CFB8}" type="presOf" srcId="{BFCA436D-9F32-4D2F-9C24-455AA2A4015D}" destId="{650411D9-86E7-4880-A68A-56B58AF4C4F3}" srcOrd="0" destOrd="0" presId="urn:microsoft.com/office/officeart/2005/8/layout/cycle8"/>
    <dgm:cxn modelId="{C615CC7A-05F6-405E-81A6-ECF53CDACAF8}" type="presOf" srcId="{7C673FA2-5060-4A22-BDEC-62A85F1D4C29}" destId="{901303F9-DA52-4D37-81AC-04F2DDE17DA9}" srcOrd="0" destOrd="0" presId="urn:microsoft.com/office/officeart/2005/8/layout/cycle8"/>
    <dgm:cxn modelId="{9F9FB17E-3058-4219-9F2B-A8139E924646}" type="presOf" srcId="{5B0B9598-C81D-48C5-952A-22B6D3C132B4}" destId="{48D87F87-0BBC-4F9D-95B8-575121B56A3E}" srcOrd="0" destOrd="0" presId="urn:microsoft.com/office/officeart/2005/8/layout/cycle8"/>
    <dgm:cxn modelId="{9E12D182-0BD0-43CC-BC3A-5A6F10AE42D1}" srcId="{B8C22070-35D9-4C26-97CF-8F1D68F0ECC2}" destId="{04A17DF8-FD3A-485D-A049-7741CB874FF3}" srcOrd="3" destOrd="0" parTransId="{95DB60FD-0A01-4CF7-92B1-ED91022DF437}" sibTransId="{772496A7-59A7-4D69-9C63-97AB8EBA0F91}"/>
    <dgm:cxn modelId="{3E1E7896-2AB6-4B16-98C6-7070263E79D8}" type="presOf" srcId="{04A17DF8-FD3A-485D-A049-7741CB874FF3}" destId="{2AE90129-E615-4A32-A34F-476FEC2877A0}" srcOrd="0" destOrd="0" presId="urn:microsoft.com/office/officeart/2005/8/layout/cycle8"/>
    <dgm:cxn modelId="{0571D2B2-450B-4699-B89C-EEB77669E850}" srcId="{B8C22070-35D9-4C26-97CF-8F1D68F0ECC2}" destId="{BFCA436D-9F32-4D2F-9C24-455AA2A4015D}" srcOrd="2" destOrd="0" parTransId="{8D9AE9D2-5D12-464A-8028-6F97C36B5766}" sibTransId="{E3D359D0-23BF-42A5-BB6B-23BD6D643F11}"/>
    <dgm:cxn modelId="{FBBC8FED-3C0F-44FE-A42B-ACBF076AA5F2}" type="presOf" srcId="{04A17DF8-FD3A-485D-A049-7741CB874FF3}" destId="{09726693-E141-4BB1-9E93-809C41FD8344}" srcOrd="1" destOrd="0" presId="urn:microsoft.com/office/officeart/2005/8/layout/cycle8"/>
    <dgm:cxn modelId="{A79F8C62-1BEC-4973-865B-4B19E71DCE13}" type="presParOf" srcId="{186AB056-156A-4167-AC3A-C8C37343866F}" destId="{901303F9-DA52-4D37-81AC-04F2DDE17DA9}" srcOrd="0" destOrd="0" presId="urn:microsoft.com/office/officeart/2005/8/layout/cycle8"/>
    <dgm:cxn modelId="{A368CEF5-9BAA-4020-920D-FDA7E895A2B6}" type="presParOf" srcId="{186AB056-156A-4167-AC3A-C8C37343866F}" destId="{9D63DA47-A3E3-400A-9A9E-3692E6E8FA1B}" srcOrd="1" destOrd="0" presId="urn:microsoft.com/office/officeart/2005/8/layout/cycle8"/>
    <dgm:cxn modelId="{11A55078-45D0-43C1-8703-2E77BEDDFE66}" type="presParOf" srcId="{186AB056-156A-4167-AC3A-C8C37343866F}" destId="{AD4CB9A8-59EE-4684-9579-C6545D5D0C08}" srcOrd="2" destOrd="0" presId="urn:microsoft.com/office/officeart/2005/8/layout/cycle8"/>
    <dgm:cxn modelId="{7D5BC476-5E52-4C0D-83D2-4C95B74D6F41}" type="presParOf" srcId="{186AB056-156A-4167-AC3A-C8C37343866F}" destId="{B234BCAA-F418-49ED-80CC-10BCA995B095}" srcOrd="3" destOrd="0" presId="urn:microsoft.com/office/officeart/2005/8/layout/cycle8"/>
    <dgm:cxn modelId="{52EFBBA3-B3A4-40FE-BE87-28949411BA2A}" type="presParOf" srcId="{186AB056-156A-4167-AC3A-C8C37343866F}" destId="{48D87F87-0BBC-4F9D-95B8-575121B56A3E}" srcOrd="4" destOrd="0" presId="urn:microsoft.com/office/officeart/2005/8/layout/cycle8"/>
    <dgm:cxn modelId="{90DF9160-BBAB-48FF-A459-72614DA12419}" type="presParOf" srcId="{186AB056-156A-4167-AC3A-C8C37343866F}" destId="{8883D2A9-D218-4B7A-A057-46471DA40FE3}" srcOrd="5" destOrd="0" presId="urn:microsoft.com/office/officeart/2005/8/layout/cycle8"/>
    <dgm:cxn modelId="{8B00ED98-F0A4-4129-9D1C-61301076FC82}" type="presParOf" srcId="{186AB056-156A-4167-AC3A-C8C37343866F}" destId="{11AD2682-AAA3-412F-81AA-A5EEA2223CF6}" srcOrd="6" destOrd="0" presId="urn:microsoft.com/office/officeart/2005/8/layout/cycle8"/>
    <dgm:cxn modelId="{5C078877-5135-434B-8784-2EA8CCE486A5}" type="presParOf" srcId="{186AB056-156A-4167-AC3A-C8C37343866F}" destId="{6D521742-4371-405D-9C07-5515CF340F03}" srcOrd="7" destOrd="0" presId="urn:microsoft.com/office/officeart/2005/8/layout/cycle8"/>
    <dgm:cxn modelId="{E6B841CE-F7B9-4D70-A372-3F3B3E3DB2D4}" type="presParOf" srcId="{186AB056-156A-4167-AC3A-C8C37343866F}" destId="{650411D9-86E7-4880-A68A-56B58AF4C4F3}" srcOrd="8" destOrd="0" presId="urn:microsoft.com/office/officeart/2005/8/layout/cycle8"/>
    <dgm:cxn modelId="{B250FF93-FDDA-48DC-8EE2-825C5C71F7DE}" type="presParOf" srcId="{186AB056-156A-4167-AC3A-C8C37343866F}" destId="{DE347029-7CE9-4594-AA95-9A498F9B9D0A}" srcOrd="9" destOrd="0" presId="urn:microsoft.com/office/officeart/2005/8/layout/cycle8"/>
    <dgm:cxn modelId="{901521E4-4C3D-44D2-A2C0-4C0B730A0FA5}" type="presParOf" srcId="{186AB056-156A-4167-AC3A-C8C37343866F}" destId="{2A8C9186-C675-41AD-91FD-E1AE9F3ED243}" srcOrd="10" destOrd="0" presId="urn:microsoft.com/office/officeart/2005/8/layout/cycle8"/>
    <dgm:cxn modelId="{89A1698B-B19A-4C5E-8E49-EE02EBB5EBD7}" type="presParOf" srcId="{186AB056-156A-4167-AC3A-C8C37343866F}" destId="{11B51C01-DD38-4B01-8E57-69629A641D2B}" srcOrd="11" destOrd="0" presId="urn:microsoft.com/office/officeart/2005/8/layout/cycle8"/>
    <dgm:cxn modelId="{A207DC9C-0089-42EE-94CD-568C89524CFE}" type="presParOf" srcId="{186AB056-156A-4167-AC3A-C8C37343866F}" destId="{2AE90129-E615-4A32-A34F-476FEC2877A0}" srcOrd="12" destOrd="0" presId="urn:microsoft.com/office/officeart/2005/8/layout/cycle8"/>
    <dgm:cxn modelId="{6A124584-229B-4D72-B196-ECD57F31C457}" type="presParOf" srcId="{186AB056-156A-4167-AC3A-C8C37343866F}" destId="{66942947-AFB1-42FB-A714-23BAFBB6C13B}" srcOrd="13" destOrd="0" presId="urn:microsoft.com/office/officeart/2005/8/layout/cycle8"/>
    <dgm:cxn modelId="{C3119CC2-A12C-42B5-B0E9-440E0EDCAEBD}" type="presParOf" srcId="{186AB056-156A-4167-AC3A-C8C37343866F}" destId="{479C6BF7-7AEA-4C23-A165-F9D90C1D5196}" srcOrd="14" destOrd="0" presId="urn:microsoft.com/office/officeart/2005/8/layout/cycle8"/>
    <dgm:cxn modelId="{3136B1F8-C6C1-4727-8BF7-1BCF7C3544C8}" type="presParOf" srcId="{186AB056-156A-4167-AC3A-C8C37343866F}" destId="{09726693-E141-4BB1-9E93-809C41FD8344}" srcOrd="15" destOrd="0" presId="urn:microsoft.com/office/officeart/2005/8/layout/cycle8"/>
    <dgm:cxn modelId="{689AA21E-EA19-4323-B519-9F34B880D4B1}" type="presParOf" srcId="{186AB056-156A-4167-AC3A-C8C37343866F}" destId="{F17AB59A-B5FA-483C-BDFA-FA47AAE8188C}" srcOrd="16" destOrd="0" presId="urn:microsoft.com/office/officeart/2005/8/layout/cycle8"/>
    <dgm:cxn modelId="{158CA35A-9F94-4D4A-A3E3-FD60C2CD714C}" type="presParOf" srcId="{186AB056-156A-4167-AC3A-C8C37343866F}" destId="{B3752DEA-A32B-430F-85ED-13B8DA72B6FB}" srcOrd="17" destOrd="0" presId="urn:microsoft.com/office/officeart/2005/8/layout/cycle8"/>
    <dgm:cxn modelId="{1034FE6D-CB96-4B90-8E8B-3FCA195C5CDA}" type="presParOf" srcId="{186AB056-156A-4167-AC3A-C8C37343866F}" destId="{9801EB0F-63FC-464C-A766-361A8EEA5D95}" srcOrd="18" destOrd="0" presId="urn:microsoft.com/office/officeart/2005/8/layout/cycle8"/>
    <dgm:cxn modelId="{EE33C058-F5D1-4A15-BE1F-2B3E6B9EA2CB}" type="presParOf" srcId="{186AB056-156A-4167-AC3A-C8C37343866F}" destId="{F4F72A92-4ACE-4CD0-A3EF-67265676A8D5}"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C22070-35D9-4C26-97CF-8F1D68F0ECC2}" type="doc">
      <dgm:prSet loTypeId="urn:microsoft.com/office/officeart/2005/8/layout/cycle8" loCatId="cycle" qsTypeId="urn:microsoft.com/office/officeart/2005/8/quickstyle/simple5" qsCatId="simple" csTypeId="urn:microsoft.com/office/officeart/2005/8/colors/colorful4" csCatId="colorful" phldr="1"/>
      <dgm:spPr/>
    </dgm:pt>
    <dgm:pt modelId="{7C673FA2-5060-4A22-BDEC-62A85F1D4C29}">
      <dgm:prSet phldrT="[Text]"/>
      <dgm:spPr>
        <a:solidFill>
          <a:srgbClr val="B44198"/>
        </a:solidFill>
      </dgm:spPr>
      <dgm:t>
        <a:bodyPr/>
        <a:lstStyle/>
        <a:p>
          <a:r>
            <a:rPr lang="en-US" dirty="0"/>
            <a:t>Open the Conversation</a:t>
          </a:r>
        </a:p>
      </dgm:t>
    </dgm:pt>
    <dgm:pt modelId="{8A966D5D-A71F-4D10-8369-B0B7384CCD8D}" type="parTrans" cxnId="{B7641119-A5B8-4380-AE30-BB5F0694E461}">
      <dgm:prSet/>
      <dgm:spPr/>
      <dgm:t>
        <a:bodyPr/>
        <a:lstStyle/>
        <a:p>
          <a:endParaRPr lang="en-US"/>
        </a:p>
      </dgm:t>
    </dgm:pt>
    <dgm:pt modelId="{D30D5E8E-1F37-42F4-9C96-78E65BA3631D}" type="sibTrans" cxnId="{B7641119-A5B8-4380-AE30-BB5F0694E461}">
      <dgm:prSet/>
      <dgm:spPr/>
      <dgm:t>
        <a:bodyPr/>
        <a:lstStyle/>
        <a:p>
          <a:endParaRPr lang="en-US"/>
        </a:p>
      </dgm:t>
    </dgm:pt>
    <dgm:pt modelId="{5B0B9598-C81D-48C5-952A-22B6D3C132B4}">
      <dgm:prSet phldrT="[Text]"/>
      <dgm:spPr>
        <a:solidFill>
          <a:srgbClr val="4A5FAB"/>
        </a:solidFill>
      </dgm:spPr>
      <dgm:t>
        <a:bodyPr/>
        <a:lstStyle/>
        <a:p>
          <a:r>
            <a:rPr lang="en-US" dirty="0"/>
            <a:t>Describe What Happened</a:t>
          </a:r>
        </a:p>
      </dgm:t>
    </dgm:pt>
    <dgm:pt modelId="{551D5879-F8FB-42BD-9B65-902610164E4D}" type="parTrans" cxnId="{C8CB5C5C-8C99-410E-97FF-BBDDEBBBB539}">
      <dgm:prSet/>
      <dgm:spPr/>
      <dgm:t>
        <a:bodyPr/>
        <a:lstStyle/>
        <a:p>
          <a:endParaRPr lang="en-US"/>
        </a:p>
      </dgm:t>
    </dgm:pt>
    <dgm:pt modelId="{CA420783-382E-4F18-AC9D-A59DAFBB4898}" type="sibTrans" cxnId="{C8CB5C5C-8C99-410E-97FF-BBDDEBBBB539}">
      <dgm:prSet/>
      <dgm:spPr/>
      <dgm:t>
        <a:bodyPr/>
        <a:lstStyle/>
        <a:p>
          <a:endParaRPr lang="en-US"/>
        </a:p>
      </dgm:t>
    </dgm:pt>
    <dgm:pt modelId="{BFCA436D-9F32-4D2F-9C24-455AA2A4015D}">
      <dgm:prSet phldrT="[Text]"/>
      <dgm:spPr>
        <a:solidFill>
          <a:srgbClr val="00B3AA"/>
        </a:solidFill>
      </dgm:spPr>
      <dgm:t>
        <a:bodyPr/>
        <a:lstStyle/>
        <a:p>
          <a:r>
            <a:rPr lang="en-US" dirty="0"/>
            <a:t>Explain the Impact</a:t>
          </a:r>
        </a:p>
      </dgm:t>
    </dgm:pt>
    <dgm:pt modelId="{8D9AE9D2-5D12-464A-8028-6F97C36B5766}" type="parTrans" cxnId="{0571D2B2-450B-4699-B89C-EEB77669E850}">
      <dgm:prSet/>
      <dgm:spPr/>
      <dgm:t>
        <a:bodyPr/>
        <a:lstStyle/>
        <a:p>
          <a:endParaRPr lang="en-US"/>
        </a:p>
      </dgm:t>
    </dgm:pt>
    <dgm:pt modelId="{E3D359D0-23BF-42A5-BB6B-23BD6D643F11}" type="sibTrans" cxnId="{0571D2B2-450B-4699-B89C-EEB77669E850}">
      <dgm:prSet/>
      <dgm:spPr/>
      <dgm:t>
        <a:bodyPr/>
        <a:lstStyle/>
        <a:p>
          <a:endParaRPr lang="en-US"/>
        </a:p>
      </dgm:t>
    </dgm:pt>
    <dgm:pt modelId="{04A17DF8-FD3A-485D-A049-7741CB874FF3}">
      <dgm:prSet phldrT="[Text]"/>
      <dgm:spPr>
        <a:solidFill>
          <a:srgbClr val="312B7E"/>
        </a:solidFill>
      </dgm:spPr>
      <dgm:t>
        <a:bodyPr/>
        <a:lstStyle/>
        <a:p>
          <a:r>
            <a:rPr lang="en-US" dirty="0"/>
            <a:t>Repair </a:t>
          </a:r>
        </a:p>
      </dgm:t>
    </dgm:pt>
    <dgm:pt modelId="{95DB60FD-0A01-4CF7-92B1-ED91022DF437}" type="parTrans" cxnId="{9E12D182-0BD0-43CC-BC3A-5A6F10AE42D1}">
      <dgm:prSet/>
      <dgm:spPr/>
      <dgm:t>
        <a:bodyPr/>
        <a:lstStyle/>
        <a:p>
          <a:endParaRPr lang="en-US"/>
        </a:p>
      </dgm:t>
    </dgm:pt>
    <dgm:pt modelId="{772496A7-59A7-4D69-9C63-97AB8EBA0F91}" type="sibTrans" cxnId="{9E12D182-0BD0-43CC-BC3A-5A6F10AE42D1}">
      <dgm:prSet/>
      <dgm:spPr/>
      <dgm:t>
        <a:bodyPr/>
        <a:lstStyle/>
        <a:p>
          <a:endParaRPr lang="en-US"/>
        </a:p>
      </dgm:t>
    </dgm:pt>
    <dgm:pt modelId="{186AB056-156A-4167-AC3A-C8C37343866F}" type="pres">
      <dgm:prSet presAssocID="{B8C22070-35D9-4C26-97CF-8F1D68F0ECC2}" presName="compositeShape" presStyleCnt="0">
        <dgm:presLayoutVars>
          <dgm:chMax val="7"/>
          <dgm:dir/>
          <dgm:resizeHandles val="exact"/>
        </dgm:presLayoutVars>
      </dgm:prSet>
      <dgm:spPr/>
    </dgm:pt>
    <dgm:pt modelId="{901303F9-DA52-4D37-81AC-04F2DDE17DA9}" type="pres">
      <dgm:prSet presAssocID="{B8C22070-35D9-4C26-97CF-8F1D68F0ECC2}" presName="wedge1" presStyleLbl="node1" presStyleIdx="0" presStyleCnt="4"/>
      <dgm:spPr/>
    </dgm:pt>
    <dgm:pt modelId="{9D63DA47-A3E3-400A-9A9E-3692E6E8FA1B}" type="pres">
      <dgm:prSet presAssocID="{B8C22070-35D9-4C26-97CF-8F1D68F0ECC2}" presName="dummy1a" presStyleCnt="0"/>
      <dgm:spPr/>
    </dgm:pt>
    <dgm:pt modelId="{AD4CB9A8-59EE-4684-9579-C6545D5D0C08}" type="pres">
      <dgm:prSet presAssocID="{B8C22070-35D9-4C26-97CF-8F1D68F0ECC2}" presName="dummy1b" presStyleCnt="0"/>
      <dgm:spPr/>
    </dgm:pt>
    <dgm:pt modelId="{B234BCAA-F418-49ED-80CC-10BCA995B095}" type="pres">
      <dgm:prSet presAssocID="{B8C22070-35D9-4C26-97CF-8F1D68F0ECC2}" presName="wedge1Tx" presStyleLbl="node1" presStyleIdx="0" presStyleCnt="4">
        <dgm:presLayoutVars>
          <dgm:chMax val="0"/>
          <dgm:chPref val="0"/>
          <dgm:bulletEnabled val="1"/>
        </dgm:presLayoutVars>
      </dgm:prSet>
      <dgm:spPr/>
    </dgm:pt>
    <dgm:pt modelId="{48D87F87-0BBC-4F9D-95B8-575121B56A3E}" type="pres">
      <dgm:prSet presAssocID="{B8C22070-35D9-4C26-97CF-8F1D68F0ECC2}" presName="wedge2" presStyleLbl="node1" presStyleIdx="1" presStyleCnt="4"/>
      <dgm:spPr/>
    </dgm:pt>
    <dgm:pt modelId="{8883D2A9-D218-4B7A-A057-46471DA40FE3}" type="pres">
      <dgm:prSet presAssocID="{B8C22070-35D9-4C26-97CF-8F1D68F0ECC2}" presName="dummy2a" presStyleCnt="0"/>
      <dgm:spPr/>
    </dgm:pt>
    <dgm:pt modelId="{11AD2682-AAA3-412F-81AA-A5EEA2223CF6}" type="pres">
      <dgm:prSet presAssocID="{B8C22070-35D9-4C26-97CF-8F1D68F0ECC2}" presName="dummy2b" presStyleCnt="0"/>
      <dgm:spPr/>
    </dgm:pt>
    <dgm:pt modelId="{6D521742-4371-405D-9C07-5515CF340F03}" type="pres">
      <dgm:prSet presAssocID="{B8C22070-35D9-4C26-97CF-8F1D68F0ECC2}" presName="wedge2Tx" presStyleLbl="node1" presStyleIdx="1" presStyleCnt="4">
        <dgm:presLayoutVars>
          <dgm:chMax val="0"/>
          <dgm:chPref val="0"/>
          <dgm:bulletEnabled val="1"/>
        </dgm:presLayoutVars>
      </dgm:prSet>
      <dgm:spPr/>
    </dgm:pt>
    <dgm:pt modelId="{650411D9-86E7-4880-A68A-56B58AF4C4F3}" type="pres">
      <dgm:prSet presAssocID="{B8C22070-35D9-4C26-97CF-8F1D68F0ECC2}" presName="wedge3" presStyleLbl="node1" presStyleIdx="2" presStyleCnt="4"/>
      <dgm:spPr/>
    </dgm:pt>
    <dgm:pt modelId="{DE347029-7CE9-4594-AA95-9A498F9B9D0A}" type="pres">
      <dgm:prSet presAssocID="{B8C22070-35D9-4C26-97CF-8F1D68F0ECC2}" presName="dummy3a" presStyleCnt="0"/>
      <dgm:spPr/>
    </dgm:pt>
    <dgm:pt modelId="{2A8C9186-C675-41AD-91FD-E1AE9F3ED243}" type="pres">
      <dgm:prSet presAssocID="{B8C22070-35D9-4C26-97CF-8F1D68F0ECC2}" presName="dummy3b" presStyleCnt="0"/>
      <dgm:spPr/>
    </dgm:pt>
    <dgm:pt modelId="{11B51C01-DD38-4B01-8E57-69629A641D2B}" type="pres">
      <dgm:prSet presAssocID="{B8C22070-35D9-4C26-97CF-8F1D68F0ECC2}" presName="wedge3Tx" presStyleLbl="node1" presStyleIdx="2" presStyleCnt="4">
        <dgm:presLayoutVars>
          <dgm:chMax val="0"/>
          <dgm:chPref val="0"/>
          <dgm:bulletEnabled val="1"/>
        </dgm:presLayoutVars>
      </dgm:prSet>
      <dgm:spPr/>
    </dgm:pt>
    <dgm:pt modelId="{2AE90129-E615-4A32-A34F-476FEC2877A0}" type="pres">
      <dgm:prSet presAssocID="{B8C22070-35D9-4C26-97CF-8F1D68F0ECC2}" presName="wedge4" presStyleLbl="node1" presStyleIdx="3" presStyleCnt="4"/>
      <dgm:spPr/>
    </dgm:pt>
    <dgm:pt modelId="{66942947-AFB1-42FB-A714-23BAFBB6C13B}" type="pres">
      <dgm:prSet presAssocID="{B8C22070-35D9-4C26-97CF-8F1D68F0ECC2}" presName="dummy4a" presStyleCnt="0"/>
      <dgm:spPr/>
    </dgm:pt>
    <dgm:pt modelId="{479C6BF7-7AEA-4C23-A165-F9D90C1D5196}" type="pres">
      <dgm:prSet presAssocID="{B8C22070-35D9-4C26-97CF-8F1D68F0ECC2}" presName="dummy4b" presStyleCnt="0"/>
      <dgm:spPr/>
    </dgm:pt>
    <dgm:pt modelId="{09726693-E141-4BB1-9E93-809C41FD8344}" type="pres">
      <dgm:prSet presAssocID="{B8C22070-35D9-4C26-97CF-8F1D68F0ECC2}" presName="wedge4Tx" presStyleLbl="node1" presStyleIdx="3" presStyleCnt="4">
        <dgm:presLayoutVars>
          <dgm:chMax val="0"/>
          <dgm:chPref val="0"/>
          <dgm:bulletEnabled val="1"/>
        </dgm:presLayoutVars>
      </dgm:prSet>
      <dgm:spPr/>
    </dgm:pt>
    <dgm:pt modelId="{F17AB59A-B5FA-483C-BDFA-FA47AAE8188C}" type="pres">
      <dgm:prSet presAssocID="{D30D5E8E-1F37-42F4-9C96-78E65BA3631D}" presName="arrowWedge1" presStyleLbl="fgSibTrans2D1" presStyleIdx="0" presStyleCnt="4"/>
      <dgm:spPr>
        <a:solidFill>
          <a:schemeClr val="bg1"/>
        </a:solidFill>
      </dgm:spPr>
    </dgm:pt>
    <dgm:pt modelId="{B3752DEA-A32B-430F-85ED-13B8DA72B6FB}" type="pres">
      <dgm:prSet presAssocID="{CA420783-382E-4F18-AC9D-A59DAFBB4898}" presName="arrowWedge2" presStyleLbl="fgSibTrans2D1" presStyleIdx="1" presStyleCnt="4"/>
      <dgm:spPr>
        <a:solidFill>
          <a:schemeClr val="bg1"/>
        </a:solidFill>
      </dgm:spPr>
    </dgm:pt>
    <dgm:pt modelId="{9801EB0F-63FC-464C-A766-361A8EEA5D95}" type="pres">
      <dgm:prSet presAssocID="{E3D359D0-23BF-42A5-BB6B-23BD6D643F11}" presName="arrowWedge3" presStyleLbl="fgSibTrans2D1" presStyleIdx="2" presStyleCnt="4"/>
      <dgm:spPr>
        <a:solidFill>
          <a:schemeClr val="bg1"/>
        </a:solidFill>
      </dgm:spPr>
    </dgm:pt>
    <dgm:pt modelId="{F4F72A92-4ACE-4CD0-A3EF-67265676A8D5}" type="pres">
      <dgm:prSet presAssocID="{772496A7-59A7-4D69-9C63-97AB8EBA0F91}" presName="arrowWedge4" presStyleLbl="fgSibTrans2D1" presStyleIdx="3" presStyleCnt="4"/>
      <dgm:spPr>
        <a:solidFill>
          <a:schemeClr val="bg1"/>
        </a:solidFill>
      </dgm:spPr>
    </dgm:pt>
  </dgm:ptLst>
  <dgm:cxnLst>
    <dgm:cxn modelId="{B7641119-A5B8-4380-AE30-BB5F0694E461}" srcId="{B8C22070-35D9-4C26-97CF-8F1D68F0ECC2}" destId="{7C673FA2-5060-4A22-BDEC-62A85F1D4C29}" srcOrd="0" destOrd="0" parTransId="{8A966D5D-A71F-4D10-8369-B0B7384CCD8D}" sibTransId="{D30D5E8E-1F37-42F4-9C96-78E65BA3631D}"/>
    <dgm:cxn modelId="{0DAA6619-482A-459D-8507-653E76EA3A67}" type="presOf" srcId="{BFCA436D-9F32-4D2F-9C24-455AA2A4015D}" destId="{11B51C01-DD38-4B01-8E57-69629A641D2B}" srcOrd="1" destOrd="0" presId="urn:microsoft.com/office/officeart/2005/8/layout/cycle8"/>
    <dgm:cxn modelId="{EFEAD534-DC01-4D90-ADB9-12C444CA20CD}" type="presOf" srcId="{B8C22070-35D9-4C26-97CF-8F1D68F0ECC2}" destId="{186AB056-156A-4167-AC3A-C8C37343866F}" srcOrd="0" destOrd="0" presId="urn:microsoft.com/office/officeart/2005/8/layout/cycle8"/>
    <dgm:cxn modelId="{2FD15336-5D10-40E2-B79E-779D85F7E73C}" type="presOf" srcId="{7C673FA2-5060-4A22-BDEC-62A85F1D4C29}" destId="{B234BCAA-F418-49ED-80CC-10BCA995B095}" srcOrd="1" destOrd="0" presId="urn:microsoft.com/office/officeart/2005/8/layout/cycle8"/>
    <dgm:cxn modelId="{C8CB5C5C-8C99-410E-97FF-BBDDEBBBB539}" srcId="{B8C22070-35D9-4C26-97CF-8F1D68F0ECC2}" destId="{5B0B9598-C81D-48C5-952A-22B6D3C132B4}" srcOrd="1" destOrd="0" parTransId="{551D5879-F8FB-42BD-9B65-902610164E4D}" sibTransId="{CA420783-382E-4F18-AC9D-A59DAFBB4898}"/>
    <dgm:cxn modelId="{D569ED6A-AF1A-4DE5-A70C-8EB7D8FDD99A}" type="presOf" srcId="{5B0B9598-C81D-48C5-952A-22B6D3C132B4}" destId="{6D521742-4371-405D-9C07-5515CF340F03}" srcOrd="1" destOrd="0" presId="urn:microsoft.com/office/officeart/2005/8/layout/cycle8"/>
    <dgm:cxn modelId="{6BE91D6F-D811-43D1-9AC5-BD971157CFB8}" type="presOf" srcId="{BFCA436D-9F32-4D2F-9C24-455AA2A4015D}" destId="{650411D9-86E7-4880-A68A-56B58AF4C4F3}" srcOrd="0" destOrd="0" presId="urn:microsoft.com/office/officeart/2005/8/layout/cycle8"/>
    <dgm:cxn modelId="{C615CC7A-05F6-405E-81A6-ECF53CDACAF8}" type="presOf" srcId="{7C673FA2-5060-4A22-BDEC-62A85F1D4C29}" destId="{901303F9-DA52-4D37-81AC-04F2DDE17DA9}" srcOrd="0" destOrd="0" presId="urn:microsoft.com/office/officeart/2005/8/layout/cycle8"/>
    <dgm:cxn modelId="{9F9FB17E-3058-4219-9F2B-A8139E924646}" type="presOf" srcId="{5B0B9598-C81D-48C5-952A-22B6D3C132B4}" destId="{48D87F87-0BBC-4F9D-95B8-575121B56A3E}" srcOrd="0" destOrd="0" presId="urn:microsoft.com/office/officeart/2005/8/layout/cycle8"/>
    <dgm:cxn modelId="{9E12D182-0BD0-43CC-BC3A-5A6F10AE42D1}" srcId="{B8C22070-35D9-4C26-97CF-8F1D68F0ECC2}" destId="{04A17DF8-FD3A-485D-A049-7741CB874FF3}" srcOrd="3" destOrd="0" parTransId="{95DB60FD-0A01-4CF7-92B1-ED91022DF437}" sibTransId="{772496A7-59A7-4D69-9C63-97AB8EBA0F91}"/>
    <dgm:cxn modelId="{3E1E7896-2AB6-4B16-98C6-7070263E79D8}" type="presOf" srcId="{04A17DF8-FD3A-485D-A049-7741CB874FF3}" destId="{2AE90129-E615-4A32-A34F-476FEC2877A0}" srcOrd="0" destOrd="0" presId="urn:microsoft.com/office/officeart/2005/8/layout/cycle8"/>
    <dgm:cxn modelId="{0571D2B2-450B-4699-B89C-EEB77669E850}" srcId="{B8C22070-35D9-4C26-97CF-8F1D68F0ECC2}" destId="{BFCA436D-9F32-4D2F-9C24-455AA2A4015D}" srcOrd="2" destOrd="0" parTransId="{8D9AE9D2-5D12-464A-8028-6F97C36B5766}" sibTransId="{E3D359D0-23BF-42A5-BB6B-23BD6D643F11}"/>
    <dgm:cxn modelId="{FBBC8FED-3C0F-44FE-A42B-ACBF076AA5F2}" type="presOf" srcId="{04A17DF8-FD3A-485D-A049-7741CB874FF3}" destId="{09726693-E141-4BB1-9E93-809C41FD8344}" srcOrd="1" destOrd="0" presId="urn:microsoft.com/office/officeart/2005/8/layout/cycle8"/>
    <dgm:cxn modelId="{A79F8C62-1BEC-4973-865B-4B19E71DCE13}" type="presParOf" srcId="{186AB056-156A-4167-AC3A-C8C37343866F}" destId="{901303F9-DA52-4D37-81AC-04F2DDE17DA9}" srcOrd="0" destOrd="0" presId="urn:microsoft.com/office/officeart/2005/8/layout/cycle8"/>
    <dgm:cxn modelId="{A368CEF5-9BAA-4020-920D-FDA7E895A2B6}" type="presParOf" srcId="{186AB056-156A-4167-AC3A-C8C37343866F}" destId="{9D63DA47-A3E3-400A-9A9E-3692E6E8FA1B}" srcOrd="1" destOrd="0" presId="urn:microsoft.com/office/officeart/2005/8/layout/cycle8"/>
    <dgm:cxn modelId="{11A55078-45D0-43C1-8703-2E77BEDDFE66}" type="presParOf" srcId="{186AB056-156A-4167-AC3A-C8C37343866F}" destId="{AD4CB9A8-59EE-4684-9579-C6545D5D0C08}" srcOrd="2" destOrd="0" presId="urn:microsoft.com/office/officeart/2005/8/layout/cycle8"/>
    <dgm:cxn modelId="{7D5BC476-5E52-4C0D-83D2-4C95B74D6F41}" type="presParOf" srcId="{186AB056-156A-4167-AC3A-C8C37343866F}" destId="{B234BCAA-F418-49ED-80CC-10BCA995B095}" srcOrd="3" destOrd="0" presId="urn:microsoft.com/office/officeart/2005/8/layout/cycle8"/>
    <dgm:cxn modelId="{52EFBBA3-B3A4-40FE-BE87-28949411BA2A}" type="presParOf" srcId="{186AB056-156A-4167-AC3A-C8C37343866F}" destId="{48D87F87-0BBC-4F9D-95B8-575121B56A3E}" srcOrd="4" destOrd="0" presId="urn:microsoft.com/office/officeart/2005/8/layout/cycle8"/>
    <dgm:cxn modelId="{90DF9160-BBAB-48FF-A459-72614DA12419}" type="presParOf" srcId="{186AB056-156A-4167-AC3A-C8C37343866F}" destId="{8883D2A9-D218-4B7A-A057-46471DA40FE3}" srcOrd="5" destOrd="0" presId="urn:microsoft.com/office/officeart/2005/8/layout/cycle8"/>
    <dgm:cxn modelId="{8B00ED98-F0A4-4129-9D1C-61301076FC82}" type="presParOf" srcId="{186AB056-156A-4167-AC3A-C8C37343866F}" destId="{11AD2682-AAA3-412F-81AA-A5EEA2223CF6}" srcOrd="6" destOrd="0" presId="urn:microsoft.com/office/officeart/2005/8/layout/cycle8"/>
    <dgm:cxn modelId="{5C078877-5135-434B-8784-2EA8CCE486A5}" type="presParOf" srcId="{186AB056-156A-4167-AC3A-C8C37343866F}" destId="{6D521742-4371-405D-9C07-5515CF340F03}" srcOrd="7" destOrd="0" presId="urn:microsoft.com/office/officeart/2005/8/layout/cycle8"/>
    <dgm:cxn modelId="{E6B841CE-F7B9-4D70-A372-3F3B3E3DB2D4}" type="presParOf" srcId="{186AB056-156A-4167-AC3A-C8C37343866F}" destId="{650411D9-86E7-4880-A68A-56B58AF4C4F3}" srcOrd="8" destOrd="0" presId="urn:microsoft.com/office/officeart/2005/8/layout/cycle8"/>
    <dgm:cxn modelId="{B250FF93-FDDA-48DC-8EE2-825C5C71F7DE}" type="presParOf" srcId="{186AB056-156A-4167-AC3A-C8C37343866F}" destId="{DE347029-7CE9-4594-AA95-9A498F9B9D0A}" srcOrd="9" destOrd="0" presId="urn:microsoft.com/office/officeart/2005/8/layout/cycle8"/>
    <dgm:cxn modelId="{901521E4-4C3D-44D2-A2C0-4C0B730A0FA5}" type="presParOf" srcId="{186AB056-156A-4167-AC3A-C8C37343866F}" destId="{2A8C9186-C675-41AD-91FD-E1AE9F3ED243}" srcOrd="10" destOrd="0" presId="urn:microsoft.com/office/officeart/2005/8/layout/cycle8"/>
    <dgm:cxn modelId="{89A1698B-B19A-4C5E-8E49-EE02EBB5EBD7}" type="presParOf" srcId="{186AB056-156A-4167-AC3A-C8C37343866F}" destId="{11B51C01-DD38-4B01-8E57-69629A641D2B}" srcOrd="11" destOrd="0" presId="urn:microsoft.com/office/officeart/2005/8/layout/cycle8"/>
    <dgm:cxn modelId="{A207DC9C-0089-42EE-94CD-568C89524CFE}" type="presParOf" srcId="{186AB056-156A-4167-AC3A-C8C37343866F}" destId="{2AE90129-E615-4A32-A34F-476FEC2877A0}" srcOrd="12" destOrd="0" presId="urn:microsoft.com/office/officeart/2005/8/layout/cycle8"/>
    <dgm:cxn modelId="{6A124584-229B-4D72-B196-ECD57F31C457}" type="presParOf" srcId="{186AB056-156A-4167-AC3A-C8C37343866F}" destId="{66942947-AFB1-42FB-A714-23BAFBB6C13B}" srcOrd="13" destOrd="0" presId="urn:microsoft.com/office/officeart/2005/8/layout/cycle8"/>
    <dgm:cxn modelId="{C3119CC2-A12C-42B5-B0E9-440E0EDCAEBD}" type="presParOf" srcId="{186AB056-156A-4167-AC3A-C8C37343866F}" destId="{479C6BF7-7AEA-4C23-A165-F9D90C1D5196}" srcOrd="14" destOrd="0" presId="urn:microsoft.com/office/officeart/2005/8/layout/cycle8"/>
    <dgm:cxn modelId="{3136B1F8-C6C1-4727-8BF7-1BCF7C3544C8}" type="presParOf" srcId="{186AB056-156A-4167-AC3A-C8C37343866F}" destId="{09726693-E141-4BB1-9E93-809C41FD8344}" srcOrd="15" destOrd="0" presId="urn:microsoft.com/office/officeart/2005/8/layout/cycle8"/>
    <dgm:cxn modelId="{689AA21E-EA19-4323-B519-9F34B880D4B1}" type="presParOf" srcId="{186AB056-156A-4167-AC3A-C8C37343866F}" destId="{F17AB59A-B5FA-483C-BDFA-FA47AAE8188C}" srcOrd="16" destOrd="0" presId="urn:microsoft.com/office/officeart/2005/8/layout/cycle8"/>
    <dgm:cxn modelId="{158CA35A-9F94-4D4A-A3E3-FD60C2CD714C}" type="presParOf" srcId="{186AB056-156A-4167-AC3A-C8C37343866F}" destId="{B3752DEA-A32B-430F-85ED-13B8DA72B6FB}" srcOrd="17" destOrd="0" presId="urn:microsoft.com/office/officeart/2005/8/layout/cycle8"/>
    <dgm:cxn modelId="{1034FE6D-CB96-4B90-8E8B-3FCA195C5CDA}" type="presParOf" srcId="{186AB056-156A-4167-AC3A-C8C37343866F}" destId="{9801EB0F-63FC-464C-A766-361A8EEA5D95}" srcOrd="18" destOrd="0" presId="urn:microsoft.com/office/officeart/2005/8/layout/cycle8"/>
    <dgm:cxn modelId="{EE33C058-F5D1-4A15-BE1F-2B3E6B9EA2CB}" type="presParOf" srcId="{186AB056-156A-4167-AC3A-C8C37343866F}" destId="{F4F72A92-4ACE-4CD0-A3EF-67265676A8D5}"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A1F07-0961-4E68-AAF7-CBC15D07F9E5}">
      <dsp:nvSpPr>
        <dsp:cNvPr id="0" name=""/>
        <dsp:cNvSpPr/>
      </dsp:nvSpPr>
      <dsp:spPr>
        <a:xfrm>
          <a:off x="0" y="30198"/>
          <a:ext cx="7962595" cy="1156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Pharmacist’s Fundamental Responsibilities &amp; Rights</a:t>
          </a:r>
        </a:p>
      </dsp:txBody>
      <dsp:txXfrm>
        <a:off x="0" y="30198"/>
        <a:ext cx="7962595" cy="1156715"/>
      </dsp:txXfrm>
    </dsp:sp>
    <dsp:sp modelId="{DB2BF498-F29C-478F-987D-A7D7218B1A92}">
      <dsp:nvSpPr>
        <dsp:cNvPr id="0" name=""/>
        <dsp:cNvSpPr/>
      </dsp:nvSpPr>
      <dsp:spPr>
        <a:xfrm>
          <a:off x="0" y="1216304"/>
          <a:ext cx="7962595" cy="1156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Pharmacy Workplace &amp; Well-being Reporting Portal </a:t>
          </a:r>
          <a:r>
            <a:rPr lang="en-US" sz="2000" kern="1200" dirty="0"/>
            <a:t>(PWWR)</a:t>
          </a:r>
          <a:endParaRPr lang="en-US" sz="3200" kern="1200" dirty="0"/>
        </a:p>
      </dsp:txBody>
      <dsp:txXfrm>
        <a:off x="0" y="1216304"/>
        <a:ext cx="7962595" cy="1156715"/>
      </dsp:txXfrm>
    </dsp:sp>
    <dsp:sp modelId="{E2214BBF-DBAC-4E42-80A9-835C69043B1D}">
      <dsp:nvSpPr>
        <dsp:cNvPr id="0" name=""/>
        <dsp:cNvSpPr/>
      </dsp:nvSpPr>
      <dsp:spPr>
        <a:xfrm>
          <a:off x="0" y="2430855"/>
          <a:ext cx="7962595" cy="1156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APhA/NASPA State-based National Survey</a:t>
          </a:r>
        </a:p>
      </dsp:txBody>
      <dsp:txXfrm>
        <a:off x="0" y="2430855"/>
        <a:ext cx="7962595" cy="1156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A1F07-0961-4E68-AAF7-CBC15D07F9E5}">
      <dsp:nvSpPr>
        <dsp:cNvPr id="0" name=""/>
        <dsp:cNvSpPr/>
      </dsp:nvSpPr>
      <dsp:spPr>
        <a:xfrm>
          <a:off x="0" y="30198"/>
          <a:ext cx="7962595" cy="1156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Pharmacist’s Fundamental Responsibilities &amp; Rights</a:t>
          </a:r>
        </a:p>
      </dsp:txBody>
      <dsp:txXfrm>
        <a:off x="0" y="30198"/>
        <a:ext cx="7962595" cy="1156715"/>
      </dsp:txXfrm>
    </dsp:sp>
    <dsp:sp modelId="{DB2BF498-F29C-478F-987D-A7D7218B1A92}">
      <dsp:nvSpPr>
        <dsp:cNvPr id="0" name=""/>
        <dsp:cNvSpPr/>
      </dsp:nvSpPr>
      <dsp:spPr>
        <a:xfrm>
          <a:off x="0" y="1216304"/>
          <a:ext cx="7962595" cy="115671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Pharmacy Workplace &amp; Well-being Portal </a:t>
          </a:r>
          <a:r>
            <a:rPr lang="en-US" sz="2000" kern="1200" dirty="0"/>
            <a:t>(PWWR)</a:t>
          </a:r>
          <a:endParaRPr lang="en-US" sz="3200" kern="1200" dirty="0"/>
        </a:p>
      </dsp:txBody>
      <dsp:txXfrm>
        <a:off x="0" y="1216304"/>
        <a:ext cx="7962595" cy="1156715"/>
      </dsp:txXfrm>
    </dsp:sp>
    <dsp:sp modelId="{E2214BBF-DBAC-4E42-80A9-835C69043B1D}">
      <dsp:nvSpPr>
        <dsp:cNvPr id="0" name=""/>
        <dsp:cNvSpPr/>
      </dsp:nvSpPr>
      <dsp:spPr>
        <a:xfrm>
          <a:off x="0" y="2430855"/>
          <a:ext cx="7962595" cy="115671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APhA/NASPA State-based National Survey</a:t>
          </a:r>
        </a:p>
      </dsp:txBody>
      <dsp:txXfrm>
        <a:off x="0" y="2430855"/>
        <a:ext cx="7962595" cy="1156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303F9-DA52-4D37-81AC-04F2DDE17DA9}">
      <dsp:nvSpPr>
        <dsp:cNvPr id="0" name=""/>
        <dsp:cNvSpPr/>
      </dsp:nvSpPr>
      <dsp:spPr>
        <a:xfrm>
          <a:off x="1846563" y="339090"/>
          <a:ext cx="4551680" cy="4551680"/>
        </a:xfrm>
        <a:prstGeom prst="pie">
          <a:avLst>
            <a:gd name="adj1" fmla="val 16200000"/>
            <a:gd name="adj2" fmla="val 0"/>
          </a:avLst>
        </a:prstGeom>
        <a:solidFill>
          <a:srgbClr val="B441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Open the Conversation</a:t>
          </a:r>
        </a:p>
      </dsp:txBody>
      <dsp:txXfrm>
        <a:off x="4262746" y="1282480"/>
        <a:ext cx="1679786" cy="1246293"/>
      </dsp:txXfrm>
    </dsp:sp>
    <dsp:sp modelId="{48D87F87-0BBC-4F9D-95B8-575121B56A3E}">
      <dsp:nvSpPr>
        <dsp:cNvPr id="0" name=""/>
        <dsp:cNvSpPr/>
      </dsp:nvSpPr>
      <dsp:spPr>
        <a:xfrm>
          <a:off x="1846563" y="491896"/>
          <a:ext cx="4551680" cy="4551680"/>
        </a:xfrm>
        <a:prstGeom prst="pie">
          <a:avLst>
            <a:gd name="adj1" fmla="val 0"/>
            <a:gd name="adj2" fmla="val 54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Describe What Happened</a:t>
          </a:r>
        </a:p>
      </dsp:txBody>
      <dsp:txXfrm>
        <a:off x="4262746" y="2853893"/>
        <a:ext cx="1679786" cy="1246293"/>
      </dsp:txXfrm>
    </dsp:sp>
    <dsp:sp modelId="{650411D9-86E7-4880-A68A-56B58AF4C4F3}">
      <dsp:nvSpPr>
        <dsp:cNvPr id="0" name=""/>
        <dsp:cNvSpPr/>
      </dsp:nvSpPr>
      <dsp:spPr>
        <a:xfrm>
          <a:off x="1693756" y="491896"/>
          <a:ext cx="4551680" cy="4551680"/>
        </a:xfrm>
        <a:prstGeom prst="pie">
          <a:avLst>
            <a:gd name="adj1" fmla="val 5400000"/>
            <a:gd name="adj2" fmla="val 108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Explain the Impact</a:t>
          </a:r>
        </a:p>
      </dsp:txBody>
      <dsp:txXfrm>
        <a:off x="2149466" y="2853893"/>
        <a:ext cx="1679786" cy="1246293"/>
      </dsp:txXfrm>
    </dsp:sp>
    <dsp:sp modelId="{45ADDB64-B14D-4C00-BD10-E068009C5C25}">
      <dsp:nvSpPr>
        <dsp:cNvPr id="0" name=""/>
        <dsp:cNvSpPr/>
      </dsp:nvSpPr>
      <dsp:spPr>
        <a:xfrm>
          <a:off x="1693756" y="339090"/>
          <a:ext cx="4551680" cy="4551680"/>
        </a:xfrm>
        <a:prstGeom prst="pie">
          <a:avLst>
            <a:gd name="adj1" fmla="val 10800000"/>
            <a:gd name="adj2" fmla="val 162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Repair </a:t>
          </a:r>
        </a:p>
      </dsp:txBody>
      <dsp:txXfrm>
        <a:off x="2149466" y="1282480"/>
        <a:ext cx="1679786" cy="1246293"/>
      </dsp:txXfrm>
    </dsp:sp>
    <dsp:sp modelId="{F17AB59A-B5FA-483C-BDFA-FA47AAE8188C}">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AD72745-8327-40EC-841A-C7AA3D2B6CD5}">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73729B3-1A29-4D4F-92DD-B9C8002D5807}">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2659B24-73FD-43F0-90D4-0AC46E5452BF}">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303F9-DA52-4D37-81AC-04F2DDE17DA9}">
      <dsp:nvSpPr>
        <dsp:cNvPr id="0" name=""/>
        <dsp:cNvSpPr/>
      </dsp:nvSpPr>
      <dsp:spPr>
        <a:xfrm>
          <a:off x="1846563" y="339090"/>
          <a:ext cx="4551680" cy="4551680"/>
        </a:xfrm>
        <a:prstGeom prst="pie">
          <a:avLst>
            <a:gd name="adj1" fmla="val 16200000"/>
            <a:gd name="adj2" fmla="val 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Open the Conversation </a:t>
          </a:r>
        </a:p>
      </dsp:txBody>
      <dsp:txXfrm>
        <a:off x="4262746" y="1282480"/>
        <a:ext cx="1679786" cy="1246293"/>
      </dsp:txXfrm>
    </dsp:sp>
    <dsp:sp modelId="{48D87F87-0BBC-4F9D-95B8-575121B56A3E}">
      <dsp:nvSpPr>
        <dsp:cNvPr id="0" name=""/>
        <dsp:cNvSpPr/>
      </dsp:nvSpPr>
      <dsp:spPr>
        <a:xfrm>
          <a:off x="1846563" y="491896"/>
          <a:ext cx="4551680" cy="4551680"/>
        </a:xfrm>
        <a:prstGeom prst="pie">
          <a:avLst>
            <a:gd name="adj1" fmla="val 0"/>
            <a:gd name="adj2" fmla="val 5400000"/>
          </a:avLst>
        </a:prstGeom>
        <a:solidFill>
          <a:srgbClr val="4A5FA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Describe What Happened</a:t>
          </a:r>
        </a:p>
      </dsp:txBody>
      <dsp:txXfrm>
        <a:off x="4262746" y="2853893"/>
        <a:ext cx="1679786" cy="1246293"/>
      </dsp:txXfrm>
    </dsp:sp>
    <dsp:sp modelId="{650411D9-86E7-4880-A68A-56B58AF4C4F3}">
      <dsp:nvSpPr>
        <dsp:cNvPr id="0" name=""/>
        <dsp:cNvSpPr/>
      </dsp:nvSpPr>
      <dsp:spPr>
        <a:xfrm>
          <a:off x="1693756" y="491896"/>
          <a:ext cx="4551680" cy="4551680"/>
        </a:xfrm>
        <a:prstGeom prst="pie">
          <a:avLst>
            <a:gd name="adj1" fmla="val 5400000"/>
            <a:gd name="adj2" fmla="val 108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Explain the Impact</a:t>
          </a:r>
        </a:p>
      </dsp:txBody>
      <dsp:txXfrm>
        <a:off x="2149466" y="2853893"/>
        <a:ext cx="1679786" cy="1246293"/>
      </dsp:txXfrm>
    </dsp:sp>
    <dsp:sp modelId="{2AE90129-E615-4A32-A34F-476FEC2877A0}">
      <dsp:nvSpPr>
        <dsp:cNvPr id="0" name=""/>
        <dsp:cNvSpPr/>
      </dsp:nvSpPr>
      <dsp:spPr>
        <a:xfrm>
          <a:off x="1693756" y="339090"/>
          <a:ext cx="4551680" cy="4551680"/>
        </a:xfrm>
        <a:prstGeom prst="pie">
          <a:avLst>
            <a:gd name="adj1" fmla="val 10800000"/>
            <a:gd name="adj2" fmla="val 162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Repair </a:t>
          </a:r>
        </a:p>
      </dsp:txBody>
      <dsp:txXfrm>
        <a:off x="2149466" y="1282480"/>
        <a:ext cx="1679786" cy="1246293"/>
      </dsp:txXfrm>
    </dsp:sp>
    <dsp:sp modelId="{F17AB59A-B5FA-483C-BDFA-FA47AAE8188C}">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752DEA-A32B-430F-85ED-13B8DA72B6FB}">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01EB0F-63FC-464C-A766-361A8EEA5D95}">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F72A92-4ACE-4CD0-A3EF-67265676A8D5}">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303F9-DA52-4D37-81AC-04F2DDE17DA9}">
      <dsp:nvSpPr>
        <dsp:cNvPr id="0" name=""/>
        <dsp:cNvSpPr/>
      </dsp:nvSpPr>
      <dsp:spPr>
        <a:xfrm>
          <a:off x="1846563" y="339090"/>
          <a:ext cx="4551680" cy="4551680"/>
        </a:xfrm>
        <a:prstGeom prst="pie">
          <a:avLst>
            <a:gd name="adj1" fmla="val 16200000"/>
            <a:gd name="adj2" fmla="val 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Open the Conversation</a:t>
          </a:r>
        </a:p>
      </dsp:txBody>
      <dsp:txXfrm>
        <a:off x="4262746" y="1282480"/>
        <a:ext cx="1679786" cy="1246293"/>
      </dsp:txXfrm>
    </dsp:sp>
    <dsp:sp modelId="{48D87F87-0BBC-4F9D-95B8-575121B56A3E}">
      <dsp:nvSpPr>
        <dsp:cNvPr id="0" name=""/>
        <dsp:cNvSpPr/>
      </dsp:nvSpPr>
      <dsp:spPr>
        <a:xfrm>
          <a:off x="1846563" y="491896"/>
          <a:ext cx="4551680" cy="4551680"/>
        </a:xfrm>
        <a:prstGeom prst="pie">
          <a:avLst>
            <a:gd name="adj1" fmla="val 0"/>
            <a:gd name="adj2" fmla="val 54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Describe What Happened</a:t>
          </a:r>
        </a:p>
      </dsp:txBody>
      <dsp:txXfrm>
        <a:off x="4262746" y="2853893"/>
        <a:ext cx="1679786" cy="1246293"/>
      </dsp:txXfrm>
    </dsp:sp>
    <dsp:sp modelId="{650411D9-86E7-4880-A68A-56B58AF4C4F3}">
      <dsp:nvSpPr>
        <dsp:cNvPr id="0" name=""/>
        <dsp:cNvSpPr/>
      </dsp:nvSpPr>
      <dsp:spPr>
        <a:xfrm>
          <a:off x="1693756" y="491896"/>
          <a:ext cx="4551680" cy="4551680"/>
        </a:xfrm>
        <a:prstGeom prst="pie">
          <a:avLst>
            <a:gd name="adj1" fmla="val 5400000"/>
            <a:gd name="adj2" fmla="val 10800000"/>
          </a:avLst>
        </a:prstGeom>
        <a:solidFill>
          <a:srgbClr val="00B3A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Explain the Impact</a:t>
          </a:r>
        </a:p>
      </dsp:txBody>
      <dsp:txXfrm>
        <a:off x="2149466" y="2853893"/>
        <a:ext cx="1679786" cy="1246293"/>
      </dsp:txXfrm>
    </dsp:sp>
    <dsp:sp modelId="{2AE90129-E615-4A32-A34F-476FEC2877A0}">
      <dsp:nvSpPr>
        <dsp:cNvPr id="0" name=""/>
        <dsp:cNvSpPr/>
      </dsp:nvSpPr>
      <dsp:spPr>
        <a:xfrm>
          <a:off x="1693756" y="339090"/>
          <a:ext cx="4551680" cy="4551680"/>
        </a:xfrm>
        <a:prstGeom prst="pie">
          <a:avLst>
            <a:gd name="adj1" fmla="val 10800000"/>
            <a:gd name="adj2" fmla="val 162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Repair </a:t>
          </a:r>
        </a:p>
      </dsp:txBody>
      <dsp:txXfrm>
        <a:off x="2149466" y="1282480"/>
        <a:ext cx="1679786" cy="1246293"/>
      </dsp:txXfrm>
    </dsp:sp>
    <dsp:sp modelId="{F17AB59A-B5FA-483C-BDFA-FA47AAE8188C}">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752DEA-A32B-430F-85ED-13B8DA72B6FB}">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01EB0F-63FC-464C-A766-361A8EEA5D95}">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F72A92-4ACE-4CD0-A3EF-67265676A8D5}">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303F9-DA52-4D37-81AC-04F2DDE17DA9}">
      <dsp:nvSpPr>
        <dsp:cNvPr id="0" name=""/>
        <dsp:cNvSpPr/>
      </dsp:nvSpPr>
      <dsp:spPr>
        <a:xfrm>
          <a:off x="1846563" y="339090"/>
          <a:ext cx="4551680" cy="4551680"/>
        </a:xfrm>
        <a:prstGeom prst="pie">
          <a:avLst>
            <a:gd name="adj1" fmla="val 16200000"/>
            <a:gd name="adj2" fmla="val 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Open the Conversation</a:t>
          </a:r>
        </a:p>
      </dsp:txBody>
      <dsp:txXfrm>
        <a:off x="4262746" y="1282480"/>
        <a:ext cx="1679786" cy="1246293"/>
      </dsp:txXfrm>
    </dsp:sp>
    <dsp:sp modelId="{48D87F87-0BBC-4F9D-95B8-575121B56A3E}">
      <dsp:nvSpPr>
        <dsp:cNvPr id="0" name=""/>
        <dsp:cNvSpPr/>
      </dsp:nvSpPr>
      <dsp:spPr>
        <a:xfrm>
          <a:off x="1846563" y="491896"/>
          <a:ext cx="4551680" cy="4551680"/>
        </a:xfrm>
        <a:prstGeom prst="pie">
          <a:avLst>
            <a:gd name="adj1" fmla="val 0"/>
            <a:gd name="adj2" fmla="val 54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Describe What Happened</a:t>
          </a:r>
        </a:p>
      </dsp:txBody>
      <dsp:txXfrm>
        <a:off x="4262746" y="2853893"/>
        <a:ext cx="1679786" cy="1246293"/>
      </dsp:txXfrm>
    </dsp:sp>
    <dsp:sp modelId="{650411D9-86E7-4880-A68A-56B58AF4C4F3}">
      <dsp:nvSpPr>
        <dsp:cNvPr id="0" name=""/>
        <dsp:cNvSpPr/>
      </dsp:nvSpPr>
      <dsp:spPr>
        <a:xfrm>
          <a:off x="1693756" y="491896"/>
          <a:ext cx="4551680" cy="4551680"/>
        </a:xfrm>
        <a:prstGeom prst="pie">
          <a:avLst>
            <a:gd name="adj1" fmla="val 5400000"/>
            <a:gd name="adj2" fmla="val 108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Explain the Impact</a:t>
          </a:r>
        </a:p>
      </dsp:txBody>
      <dsp:txXfrm>
        <a:off x="2149466" y="2853893"/>
        <a:ext cx="1679786" cy="1246293"/>
      </dsp:txXfrm>
    </dsp:sp>
    <dsp:sp modelId="{2AE90129-E615-4A32-A34F-476FEC2877A0}">
      <dsp:nvSpPr>
        <dsp:cNvPr id="0" name=""/>
        <dsp:cNvSpPr/>
      </dsp:nvSpPr>
      <dsp:spPr>
        <a:xfrm>
          <a:off x="1693756" y="339090"/>
          <a:ext cx="4551680" cy="4551680"/>
        </a:xfrm>
        <a:prstGeom prst="pie">
          <a:avLst>
            <a:gd name="adj1" fmla="val 10800000"/>
            <a:gd name="adj2" fmla="val 16200000"/>
          </a:avLst>
        </a:prstGeom>
        <a:solidFill>
          <a:srgbClr val="312B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Repair/ Recommit</a:t>
          </a:r>
        </a:p>
      </dsp:txBody>
      <dsp:txXfrm>
        <a:off x="2149466" y="1282480"/>
        <a:ext cx="1679786" cy="1246293"/>
      </dsp:txXfrm>
    </dsp:sp>
    <dsp:sp modelId="{F17AB59A-B5FA-483C-BDFA-FA47AAE8188C}">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752DEA-A32B-430F-85ED-13B8DA72B6FB}">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01EB0F-63FC-464C-A766-361A8EEA5D95}">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F72A92-4ACE-4CD0-A3EF-67265676A8D5}">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303F9-DA52-4D37-81AC-04F2DDE17DA9}">
      <dsp:nvSpPr>
        <dsp:cNvPr id="0" name=""/>
        <dsp:cNvSpPr/>
      </dsp:nvSpPr>
      <dsp:spPr>
        <a:xfrm>
          <a:off x="1846563" y="339090"/>
          <a:ext cx="4551680" cy="4551680"/>
        </a:xfrm>
        <a:prstGeom prst="pie">
          <a:avLst>
            <a:gd name="adj1" fmla="val 16200000"/>
            <a:gd name="adj2" fmla="val 0"/>
          </a:avLst>
        </a:prstGeom>
        <a:solidFill>
          <a:srgbClr val="B441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Open the Conversation</a:t>
          </a:r>
        </a:p>
      </dsp:txBody>
      <dsp:txXfrm>
        <a:off x="4262746" y="1282480"/>
        <a:ext cx="1679786" cy="1246293"/>
      </dsp:txXfrm>
    </dsp:sp>
    <dsp:sp modelId="{48D87F87-0BBC-4F9D-95B8-575121B56A3E}">
      <dsp:nvSpPr>
        <dsp:cNvPr id="0" name=""/>
        <dsp:cNvSpPr/>
      </dsp:nvSpPr>
      <dsp:spPr>
        <a:xfrm>
          <a:off x="1846563" y="491896"/>
          <a:ext cx="4551680" cy="4551680"/>
        </a:xfrm>
        <a:prstGeom prst="pie">
          <a:avLst>
            <a:gd name="adj1" fmla="val 0"/>
            <a:gd name="adj2" fmla="val 5400000"/>
          </a:avLst>
        </a:prstGeom>
        <a:solidFill>
          <a:srgbClr val="4A5FA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Describe What Happened</a:t>
          </a:r>
        </a:p>
      </dsp:txBody>
      <dsp:txXfrm>
        <a:off x="4262746" y="2853893"/>
        <a:ext cx="1679786" cy="1246293"/>
      </dsp:txXfrm>
    </dsp:sp>
    <dsp:sp modelId="{650411D9-86E7-4880-A68A-56B58AF4C4F3}">
      <dsp:nvSpPr>
        <dsp:cNvPr id="0" name=""/>
        <dsp:cNvSpPr/>
      </dsp:nvSpPr>
      <dsp:spPr>
        <a:xfrm>
          <a:off x="1693756" y="491896"/>
          <a:ext cx="4551680" cy="4551680"/>
        </a:xfrm>
        <a:prstGeom prst="pie">
          <a:avLst>
            <a:gd name="adj1" fmla="val 5400000"/>
            <a:gd name="adj2" fmla="val 10800000"/>
          </a:avLst>
        </a:prstGeom>
        <a:solidFill>
          <a:srgbClr val="00B3A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Explain the Impact</a:t>
          </a:r>
        </a:p>
      </dsp:txBody>
      <dsp:txXfrm>
        <a:off x="2149466" y="2853893"/>
        <a:ext cx="1679786" cy="1246293"/>
      </dsp:txXfrm>
    </dsp:sp>
    <dsp:sp modelId="{2AE90129-E615-4A32-A34F-476FEC2877A0}">
      <dsp:nvSpPr>
        <dsp:cNvPr id="0" name=""/>
        <dsp:cNvSpPr/>
      </dsp:nvSpPr>
      <dsp:spPr>
        <a:xfrm>
          <a:off x="1693756" y="339090"/>
          <a:ext cx="4551680" cy="4551680"/>
        </a:xfrm>
        <a:prstGeom prst="pie">
          <a:avLst>
            <a:gd name="adj1" fmla="val 10800000"/>
            <a:gd name="adj2" fmla="val 16200000"/>
          </a:avLst>
        </a:prstGeom>
        <a:solidFill>
          <a:srgbClr val="312B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Repair </a:t>
          </a:r>
        </a:p>
      </dsp:txBody>
      <dsp:txXfrm>
        <a:off x="2149466" y="1282480"/>
        <a:ext cx="1679786" cy="1246293"/>
      </dsp:txXfrm>
    </dsp:sp>
    <dsp:sp modelId="{F17AB59A-B5FA-483C-BDFA-FA47AAE8188C}">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752DEA-A32B-430F-85ED-13B8DA72B6FB}">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01EB0F-63FC-464C-A766-361A8EEA5D95}">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F72A92-4ACE-4CD0-A3EF-67265676A8D5}">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22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69920" cy="482283"/>
          </a:xfrm>
          <a:prstGeom prst="rect">
            <a:avLst/>
          </a:prstGeom>
        </p:spPr>
        <p:txBody>
          <a:bodyPr vert="horz" lIns="91440" tIns="45720" rIns="91440" bIns="45720" rtlCol="0"/>
          <a:lstStyle>
            <a:lvl1pPr algn="r">
              <a:defRPr sz="1200"/>
            </a:lvl1pPr>
          </a:lstStyle>
          <a:p>
            <a:fld id="{483BB289-2EF0-FA4F-9397-F624EEC9C17F}" type="datetimeFigureOut">
              <a:rPr lang="en-US" smtClean="0"/>
              <a:t>12/12/2023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0" y="4620579"/>
            <a:ext cx="5852160" cy="378047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19"/>
            <a:ext cx="3169920" cy="4822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18919"/>
            <a:ext cx="3169920" cy="482282"/>
          </a:xfrm>
          <a:prstGeom prst="rect">
            <a:avLst/>
          </a:prstGeom>
        </p:spPr>
        <p:txBody>
          <a:bodyPr vert="horz" lIns="91440" tIns="45720" rIns="91440" bIns="45720" rtlCol="0" anchor="b"/>
          <a:lstStyle>
            <a:lvl1pPr algn="r">
              <a:defRPr sz="1200"/>
            </a:lvl1pPr>
          </a:lstStyle>
          <a:p>
            <a:fld id="{0EAB7227-B331-9740-813C-133FA7EC3AEA}" type="slidenum">
              <a:rPr lang="en-US" smtClean="0"/>
              <a:t>‹#›</a:t>
            </a:fld>
            <a:endParaRPr lang="en-US"/>
          </a:p>
        </p:txBody>
      </p:sp>
    </p:spTree>
    <p:extLst>
      <p:ext uri="{BB962C8B-B14F-4D97-AF65-F5344CB8AC3E}">
        <p14:creationId xmlns:p14="http://schemas.microsoft.com/office/powerpoint/2010/main" val="292006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Pharmacists’ Fundamental Responsibilities and Rights: Working Them into Your Career Conversations.  This program will provide you with ideas of about how to utilize the principles in this tool to engage in conversations with a variety of stakeholders in the work environment.  </a:t>
            </a:r>
          </a:p>
        </p:txBody>
      </p:sp>
      <p:sp>
        <p:nvSpPr>
          <p:cNvPr id="4" name="Slide Number Placeholder 3"/>
          <p:cNvSpPr>
            <a:spLocks noGrp="1"/>
          </p:cNvSpPr>
          <p:nvPr>
            <p:ph type="sldNum" sz="quarter" idx="5"/>
          </p:nvPr>
        </p:nvSpPr>
        <p:spPr/>
        <p:txBody>
          <a:bodyPr/>
          <a:lstStyle/>
          <a:p>
            <a:fld id="{0EAB7227-B331-9740-813C-133FA7EC3AEA}" type="slidenum">
              <a:rPr lang="en-US" smtClean="0"/>
              <a:t>1</a:t>
            </a:fld>
            <a:endParaRPr lang="en-US"/>
          </a:p>
        </p:txBody>
      </p:sp>
    </p:spTree>
    <p:extLst>
      <p:ext uri="{BB962C8B-B14F-4D97-AF65-F5344CB8AC3E}">
        <p14:creationId xmlns:p14="http://schemas.microsoft.com/office/powerpoint/2010/main" val="3753090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 Pharmacists have the fundamental responsibility to practice with honesty and integrity.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pharmacist places the health and well-being of the patient and community at the center of their professional practice. A pharmacist has a duty to fulfill their professional responsibilities as outlined in the Oath of a Pharmacist, Pharmacist Code of Ethics, and scope of practice requirements.  This public declaration helps others to appreciate of the conduct of a pharmacist.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10</a:t>
            </a:fld>
            <a:endParaRPr lang="en-US"/>
          </a:p>
        </p:txBody>
      </p:sp>
    </p:spTree>
    <p:extLst>
      <p:ext uri="{BB962C8B-B14F-4D97-AF65-F5344CB8AC3E}">
        <p14:creationId xmlns:p14="http://schemas.microsoft.com/office/powerpoint/2010/main" val="405345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II. Pharmacists have the responsibility to seek employment that aligns with professional goals and personal needs</a:t>
            </a:r>
          </a:p>
          <a:p>
            <a:endParaRPr lang="en-US" dirty="0"/>
          </a:p>
          <a:p>
            <a:r>
              <a:rPr lang="en-US" dirty="0"/>
              <a:t>Pharmacists and student pharmacists must be thoughtful when considering their personal and professional goals, values, and needs as they explore and review potential career opportunities. Pharmacists must also research and consider the work environment, values, and organizational goals of potential employers to understand how well they align with their own when evaluating employment opportunities.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unrealistic to think that a job position will meet professional goals and personal needs and values 100% of the time.  It is also unrealistic to think that professional goals are the only driving factors for employment decisions.  There are many other factors that require consideration like financial needs, geographic constraints due to family roots or partner employment, lack of available employment positions,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note that an opportunity may be “acceptable for now” because some factors must take a higher priority at the present time (i.e., the need support a family, repayment of student loans, etc.).   The point here is that pharmacists and student pharmacists are best-positioned to make informed decisions at the outset of an employment opportunity.  Informed decisions can be made when time has been invested to know yourself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 what is realistic?  What is realistic is to consider sufficient information to make a conscious decision.  It is also realistic to be clear about elements that will lead to fulfillment for you in any job.  What do you know about the answer to these questions:  “Do you wish to provide direct patient care?”  “Do you thrive in a fast-paced environment?”  “What kind of work do you enjoy or perform well?”  “What kind of interactions with other health care professionals do you enjoy?”  “What happens to you when you face uncertainty in the context of solving a patient problem?”  Knowing your professional goals, what is important to you, and what you need to perform your duties well can help you to ask thoughtful questions of a potential employer.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11</a:t>
            </a:fld>
            <a:endParaRPr lang="en-US"/>
          </a:p>
        </p:txBody>
      </p:sp>
    </p:spTree>
    <p:extLst>
      <p:ext uri="{BB962C8B-B14F-4D97-AF65-F5344CB8AC3E}">
        <p14:creationId xmlns:p14="http://schemas.microsoft.com/office/powerpoint/2010/main" val="3403330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equally important to know all that you can about the prospective employer – you are empowered to know as much as you can.  In a sense, you are interviewing the organization,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 about why an organization exists and its beliefs.  Subsequently, you can learn about the goals of the organization and determine if they reflect what the organization ‘says’ it values.  You can also learn about how the organization operates overall, how communication channels run, the degree of employee autonomy that exists, and how other people work within the organization and enjoy working for the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Understanding a prospective employer’s values, goals, ways of operation, and climate is empowering and can help you determine if the opportunity is right for you.  It will enable you to ask thoughtful questions by asking for examples that illustrate how an employer exhibits behavior around values, goals, ways of operation, and climate [i.e., level of trust and morale and support for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12</a:t>
            </a:fld>
            <a:endParaRPr lang="en-US"/>
          </a:p>
        </p:txBody>
      </p:sp>
    </p:spTree>
    <p:extLst>
      <p:ext uri="{BB962C8B-B14F-4D97-AF65-F5344CB8AC3E}">
        <p14:creationId xmlns:p14="http://schemas.microsoft.com/office/powerpoint/2010/main" val="1126343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III. </a:t>
            </a:r>
            <a:r>
              <a:rPr lang="en-US" b="1" u="sng" dirty="0"/>
              <a:t>Pharmacists have the fundamental responsibility to be lifelong learners to maintain professional competence and engage in the profession.  </a:t>
            </a:r>
          </a:p>
          <a:p>
            <a:endParaRPr lang="en-US" dirty="0"/>
          </a:p>
          <a:p>
            <a:r>
              <a:rPr lang="en-US" dirty="0"/>
              <a:t>Recognizing that health care practice and therapeutics are constantly evolving, pharmacists have an obligation to pursue meaningful continuing professional development and education to maintain and optimize their clinical knowledge and abilities.  </a:t>
            </a:r>
          </a:p>
          <a:p>
            <a:endParaRPr lang="en-US" dirty="0"/>
          </a:p>
          <a:p>
            <a:r>
              <a:rPr lang="en-US" dirty="0"/>
              <a:t>Pharmacists must also have the support of their employer to pursue these opportunities to develop further – which may promote  aspiration towards the vision of the organization and support for the existence/mission of the organization in the first place.  </a:t>
            </a:r>
          </a:p>
        </p:txBody>
      </p:sp>
      <p:sp>
        <p:nvSpPr>
          <p:cNvPr id="4" name="Slide Number Placeholder 3"/>
          <p:cNvSpPr>
            <a:spLocks noGrp="1"/>
          </p:cNvSpPr>
          <p:nvPr>
            <p:ph type="sldNum" sz="quarter" idx="5"/>
          </p:nvPr>
        </p:nvSpPr>
        <p:spPr/>
        <p:txBody>
          <a:bodyPr/>
          <a:lstStyle/>
          <a:p>
            <a:fld id="{0EAB7227-B331-9740-813C-133FA7EC3AEA}" type="slidenum">
              <a:rPr lang="en-US" smtClean="0"/>
              <a:t>13</a:t>
            </a:fld>
            <a:endParaRPr lang="en-US"/>
          </a:p>
        </p:txBody>
      </p:sp>
    </p:spTree>
    <p:extLst>
      <p:ext uri="{BB962C8B-B14F-4D97-AF65-F5344CB8AC3E}">
        <p14:creationId xmlns:p14="http://schemas.microsoft.com/office/powerpoint/2010/main" val="2976532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IV. </a:t>
            </a:r>
            <a:r>
              <a:rPr lang="en-US" b="1" u="sng" dirty="0"/>
              <a:t>Pharmacists have the fundamental responsibility to educate their patients and the public to enhance public health.  </a:t>
            </a:r>
          </a:p>
          <a:p>
            <a:endParaRPr lang="en-US" u="sng" dirty="0"/>
          </a:p>
          <a:p>
            <a:r>
              <a:rPr lang="en-US" dirty="0"/>
              <a:t>Pharmacists are often the most accessible health care professionals in their communities and are essential to help educate patients to optimize use of their medications and achieve optimal health outcomes. Pharmacists bridge gaps in patient care throughout the health care delivery system. Pharmacists also play an active role in reinforcing consistent and reliable public health messages while helping to provide accurate health-related information to our patients in an era of abundantly available misinformation.</a:t>
            </a:r>
          </a:p>
          <a:p>
            <a:endParaRPr lang="en-US" dirty="0"/>
          </a:p>
          <a:p>
            <a:r>
              <a:rPr lang="en-US" dirty="0"/>
              <a:t>While not a new concept, access to pharmacists has been amplified by the geocoding work of Lucas Berenbrok and colleagues at the University of Pittsburgh School of Pharmacy that characterizes where the U.S. population lives in relationship to a pharmacy, and the 2020-2021 vaccine administration effort to protect communities.  Further, pharmacy did not close during the pandemic as other health care providers did.  Pharmacists and pharmacy personnel were deemed essential in a variety of work settings.   </a:t>
            </a:r>
          </a:p>
        </p:txBody>
      </p:sp>
      <p:sp>
        <p:nvSpPr>
          <p:cNvPr id="4" name="Slide Number Placeholder 3"/>
          <p:cNvSpPr>
            <a:spLocks noGrp="1"/>
          </p:cNvSpPr>
          <p:nvPr>
            <p:ph type="sldNum" sz="quarter" idx="5"/>
          </p:nvPr>
        </p:nvSpPr>
        <p:spPr/>
        <p:txBody>
          <a:bodyPr/>
          <a:lstStyle/>
          <a:p>
            <a:fld id="{0EAB7227-B331-9740-813C-133FA7EC3AEA}" type="slidenum">
              <a:rPr lang="en-US" smtClean="0"/>
              <a:t>14</a:t>
            </a:fld>
            <a:endParaRPr lang="en-US"/>
          </a:p>
        </p:txBody>
      </p:sp>
    </p:spTree>
    <p:extLst>
      <p:ext uri="{BB962C8B-B14F-4D97-AF65-F5344CB8AC3E}">
        <p14:creationId xmlns:p14="http://schemas.microsoft.com/office/powerpoint/2010/main" val="799094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 </a:t>
            </a:r>
            <a:r>
              <a:rPr lang="en-US" b="1" u="sng" dirty="0"/>
              <a:t>Pharmacists have the fundamental responsibility to make decisions and seek resolution regarding workplace concerns without fear of intimidation or retaliation from their employer or supervisor. </a:t>
            </a:r>
          </a:p>
          <a:p>
            <a:endParaRPr lang="en-US" b="1" dirty="0"/>
          </a:p>
          <a:p>
            <a:r>
              <a:rPr lang="en-US" dirty="0"/>
              <a:t>Pharmacists have the responsibility to identify, address, and when needed elevate concerns regarding workplace issues that may compromise the safety, health or well-being of the pharmacy personnel or patients they serve. Employers and supervisors have a corresponding responsibility to encourage pharmacists and other pharmacy personnel to raise concerns about, and offer solutions to, maintain high-quality patient care and working conditions without fear of retaliation or intimidation from employers or supervisors.  </a:t>
            </a:r>
          </a:p>
          <a:p>
            <a:endParaRPr lang="en-US" dirty="0"/>
          </a:p>
          <a:p>
            <a:r>
              <a:rPr lang="en-US" dirty="0"/>
              <a:t>Pharmacists are seen as leaders in their workplaces. Even as employees, pharmacists are entrusted to mitigate threats to patient safety and to those whom they work.  </a:t>
            </a:r>
          </a:p>
        </p:txBody>
      </p:sp>
      <p:sp>
        <p:nvSpPr>
          <p:cNvPr id="4" name="Slide Number Placeholder 3"/>
          <p:cNvSpPr>
            <a:spLocks noGrp="1"/>
          </p:cNvSpPr>
          <p:nvPr>
            <p:ph type="sldNum" sz="quarter" idx="5"/>
          </p:nvPr>
        </p:nvSpPr>
        <p:spPr/>
        <p:txBody>
          <a:bodyPr/>
          <a:lstStyle/>
          <a:p>
            <a:fld id="{0EAB7227-B331-9740-813C-133FA7EC3AEA}" type="slidenum">
              <a:rPr lang="en-US" smtClean="0"/>
              <a:t>15</a:t>
            </a:fld>
            <a:endParaRPr lang="en-US"/>
          </a:p>
        </p:txBody>
      </p:sp>
    </p:spTree>
    <p:extLst>
      <p:ext uri="{BB962C8B-B14F-4D97-AF65-F5344CB8AC3E}">
        <p14:creationId xmlns:p14="http://schemas.microsoft.com/office/powerpoint/2010/main" val="2104241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these five principles represent the publicly stated responsibility that pharmacists strive to fulfill as they work to improve patient outcomes.   They can guide pharmacists in entering relationships with employers, patients, and other health professionals and those responsible for establishing laws, regulations, and guidance governing care delivery by pharmacists.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16</a:t>
            </a:fld>
            <a:endParaRPr lang="en-US"/>
          </a:p>
        </p:txBody>
      </p:sp>
    </p:spTree>
    <p:extLst>
      <p:ext uri="{BB962C8B-B14F-4D97-AF65-F5344CB8AC3E}">
        <p14:creationId xmlns:p14="http://schemas.microsoft.com/office/powerpoint/2010/main" val="160918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fundamental responsibilities represent “why”, then the fundamental rights represent “what” is needed for responsibility fulfillment.  </a:t>
            </a:r>
          </a:p>
          <a:p>
            <a:endParaRPr lang="en-US" dirty="0"/>
          </a:p>
          <a:p>
            <a:r>
              <a:rPr lang="en-US" dirty="0"/>
              <a:t>Hand in glove with the fundamental responsibilities, the corresponding ‘rights’ are named and publicly communicated to describe what is needed in terms of support to enable the fulfillment of pharmacist professional responsibilities.   Without appropriate and adequate support, pharmacist professional responsibility fulfillment will be suboptimal or not possible.  </a:t>
            </a:r>
          </a:p>
          <a:p>
            <a:endParaRPr lang="en-US" dirty="0"/>
          </a:p>
          <a:p>
            <a:r>
              <a:rPr lang="en-US" dirty="0"/>
              <a:t>So, let’s turn our attention exploring the seven corresponding ‘rights’ principles.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17</a:t>
            </a:fld>
            <a:endParaRPr lang="en-US"/>
          </a:p>
        </p:txBody>
      </p:sp>
    </p:spTree>
    <p:extLst>
      <p:ext uri="{BB962C8B-B14F-4D97-AF65-F5344CB8AC3E}">
        <p14:creationId xmlns:p14="http://schemas.microsoft.com/office/powerpoint/2010/main" val="1838795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a:t>
            </a:r>
            <a:r>
              <a:rPr lang="en-US" b="1" u="sng" dirty="0"/>
              <a:t>Pharmacists have the fundamental right to practice pharmacy in the best interest of patient and community health and well-being.</a:t>
            </a:r>
          </a:p>
          <a:p>
            <a:endParaRPr lang="en-US" dirty="0"/>
          </a:p>
          <a:p>
            <a:r>
              <a:rPr lang="en-US" dirty="0"/>
              <a:t>This right describes the need for pharmacists to be able to use professional judgment in the decision-making process while they adhere to the rules and regulations largely developed by state boards of pharmacy to protect patients.  </a:t>
            </a:r>
          </a:p>
          <a:p>
            <a:endParaRPr lang="en-US" dirty="0"/>
          </a:p>
          <a:p>
            <a:r>
              <a:rPr lang="en-US" dirty="0"/>
              <a:t>Pharmacists can perform optimally when they are able to operate in this context.  </a:t>
            </a:r>
          </a:p>
        </p:txBody>
      </p:sp>
      <p:sp>
        <p:nvSpPr>
          <p:cNvPr id="4" name="Slide Number Placeholder 3"/>
          <p:cNvSpPr>
            <a:spLocks noGrp="1"/>
          </p:cNvSpPr>
          <p:nvPr>
            <p:ph type="sldNum" sz="quarter" idx="5"/>
          </p:nvPr>
        </p:nvSpPr>
        <p:spPr/>
        <p:txBody>
          <a:bodyPr/>
          <a:lstStyle/>
          <a:p>
            <a:fld id="{0EAB7227-B331-9740-813C-133FA7EC3AEA}" type="slidenum">
              <a:rPr lang="en-US" smtClean="0"/>
              <a:t>18</a:t>
            </a:fld>
            <a:endParaRPr lang="en-US"/>
          </a:p>
        </p:txBody>
      </p:sp>
    </p:spTree>
    <p:extLst>
      <p:ext uri="{BB962C8B-B14F-4D97-AF65-F5344CB8AC3E}">
        <p14:creationId xmlns:p14="http://schemas.microsoft.com/office/powerpoint/2010/main" val="2064687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Il.  Pharmacists have the fundamental right to exercise professional judgment under the auspices of their license when delivering care to patients.  </a:t>
            </a:r>
          </a:p>
          <a:p>
            <a:endParaRPr lang="en-US" dirty="0"/>
          </a:p>
          <a:p>
            <a:r>
              <a:rPr lang="en-US" dirty="0"/>
              <a:t>This right makes the distinction of what it means to be a professional and to have autonomy, within the scope of practice authorized through licensure, and to make decisions in the best interests of patients.  Pharmacists should never be in a position where they are forced to act in a way that is in violation of rules and regulations or in patient care activities/decisions that are not in the best interests of a patient.  </a:t>
            </a:r>
          </a:p>
          <a:p>
            <a:endParaRPr lang="en-US" dirty="0"/>
          </a:p>
          <a:p>
            <a:r>
              <a:rPr lang="en-US" dirty="0"/>
              <a:t>What this means is that pharmacists should not unilaterally have to furnish drugs only because the prescriber has written/ordered the drug if it not in the best interest of the patient.  As an example, pharmacists should contact prescribers to exercise their corresponding responsibility, in the furnishing of opioids to treat pain, when necessary and when it is in the best interest of the patient.    </a:t>
            </a:r>
          </a:p>
        </p:txBody>
      </p:sp>
      <p:sp>
        <p:nvSpPr>
          <p:cNvPr id="4" name="Slide Number Placeholder 3"/>
          <p:cNvSpPr>
            <a:spLocks noGrp="1"/>
          </p:cNvSpPr>
          <p:nvPr>
            <p:ph type="sldNum" sz="quarter" idx="5"/>
          </p:nvPr>
        </p:nvSpPr>
        <p:spPr/>
        <p:txBody>
          <a:bodyPr/>
          <a:lstStyle/>
          <a:p>
            <a:fld id="{0EAB7227-B331-9740-813C-133FA7EC3AEA}" type="slidenum">
              <a:rPr lang="en-US" smtClean="0"/>
              <a:t>19</a:t>
            </a:fld>
            <a:endParaRPr lang="en-US"/>
          </a:p>
        </p:txBody>
      </p:sp>
    </p:spTree>
    <p:extLst>
      <p:ext uri="{BB962C8B-B14F-4D97-AF65-F5344CB8AC3E}">
        <p14:creationId xmlns:p14="http://schemas.microsoft.com/office/powerpoint/2010/main" val="268286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a:t>
            </a:fld>
            <a:endParaRPr lang="en-US"/>
          </a:p>
        </p:txBody>
      </p:sp>
    </p:spTree>
    <p:extLst>
      <p:ext uri="{BB962C8B-B14F-4D97-AF65-F5344CB8AC3E}">
        <p14:creationId xmlns:p14="http://schemas.microsoft.com/office/powerpoint/2010/main" val="1153275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III. Pharmacists have the fundamental right to be treated in a considerate, respectful, and professional manner by patients and supported by employers and supervisors. </a:t>
            </a:r>
          </a:p>
          <a:p>
            <a:endParaRPr lang="en-US" dirty="0"/>
          </a:p>
          <a:p>
            <a:r>
              <a:rPr lang="en-US" dirty="0"/>
              <a:t>This describes the way a pharmacist should be treated by patients as it relates to their exertion of professional judgment (in the best interest of the patient).   </a:t>
            </a:r>
          </a:p>
          <a:p>
            <a:endParaRPr lang="en-US" dirty="0"/>
          </a:p>
          <a:p>
            <a:r>
              <a:rPr lang="en-US" dirty="0"/>
              <a:t>Exertion of professional judgment should be supported by employers and supervisors.  It is called out separately as this describes treatment as a result exercising professional judgment vs. having the ability to exercise professional judgment (as described in #II).   </a:t>
            </a:r>
          </a:p>
        </p:txBody>
      </p:sp>
      <p:sp>
        <p:nvSpPr>
          <p:cNvPr id="4" name="Slide Number Placeholder 3"/>
          <p:cNvSpPr>
            <a:spLocks noGrp="1"/>
          </p:cNvSpPr>
          <p:nvPr>
            <p:ph type="sldNum" sz="quarter" idx="5"/>
          </p:nvPr>
        </p:nvSpPr>
        <p:spPr/>
        <p:txBody>
          <a:bodyPr/>
          <a:lstStyle/>
          <a:p>
            <a:fld id="{0EAB7227-B331-9740-813C-133FA7EC3AEA}" type="slidenum">
              <a:rPr lang="en-US" smtClean="0"/>
              <a:t>20</a:t>
            </a:fld>
            <a:endParaRPr lang="en-US"/>
          </a:p>
        </p:txBody>
      </p:sp>
    </p:spTree>
    <p:extLst>
      <p:ext uri="{BB962C8B-B14F-4D97-AF65-F5344CB8AC3E}">
        <p14:creationId xmlns:p14="http://schemas.microsoft.com/office/powerpoint/2010/main" val="2086260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IV. Pharmacists have the fundamental right to a workplace free of racism, discrimination, bullying, or harassment, as well as physical, verbal, or emotional abuse. </a:t>
            </a:r>
          </a:p>
          <a:p>
            <a:endParaRPr lang="en-US" b="1" dirty="0"/>
          </a:p>
          <a:p>
            <a:r>
              <a:rPr lang="en-US" dirty="0"/>
              <a:t>While there are regulations that govern some of these matters in the workplace amongst employees or employees and employer, it is important to declare that a practice environment should be free of these matters.  Racism may not be overt (i.e., unconscious bias) or may be structural in nature (i.e., embedded in the process for how schedules are developed where new graduates receive the worst shifts, for example).  </a:t>
            </a:r>
          </a:p>
          <a:p>
            <a:endParaRPr lang="en-US" dirty="0"/>
          </a:p>
          <a:p>
            <a:r>
              <a:rPr lang="en-US" dirty="0"/>
              <a:t>Abuse and bullying occurs from patients and their caregivers, co-workers, and supervisors.      </a:t>
            </a:r>
          </a:p>
        </p:txBody>
      </p:sp>
      <p:sp>
        <p:nvSpPr>
          <p:cNvPr id="4" name="Slide Number Placeholder 3"/>
          <p:cNvSpPr>
            <a:spLocks noGrp="1"/>
          </p:cNvSpPr>
          <p:nvPr>
            <p:ph type="sldNum" sz="quarter" idx="5"/>
          </p:nvPr>
        </p:nvSpPr>
        <p:spPr/>
        <p:txBody>
          <a:bodyPr/>
          <a:lstStyle/>
          <a:p>
            <a:fld id="{0EAB7227-B331-9740-813C-133FA7EC3AEA}" type="slidenum">
              <a:rPr lang="en-US" smtClean="0"/>
              <a:t>21</a:t>
            </a:fld>
            <a:endParaRPr lang="en-US"/>
          </a:p>
        </p:txBody>
      </p:sp>
    </p:spTree>
    <p:extLst>
      <p:ext uri="{BB962C8B-B14F-4D97-AF65-F5344CB8AC3E}">
        <p14:creationId xmlns:p14="http://schemas.microsoft.com/office/powerpoint/2010/main" val="4224512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V. Pharmacists have the fundamental right to a working environment where the necessary resources are allocated to provide both legally required patient care services and additional patient care services offered.</a:t>
            </a:r>
          </a:p>
          <a:p>
            <a:endParaRPr lang="en-US" dirty="0"/>
          </a:p>
          <a:p>
            <a:r>
              <a:rPr lang="en-US" dirty="0"/>
              <a:t>This right advocates for what is minimally necessary to safely deliver the basic services required from all pharmacist in the work setting in which they are practicing within the scope of practice set forth by the board of pharmacy of the state in which the pharmacist’s practice occurs generally.  Pharmacists need to be able to access information to support them with decision making to deliver care to patients and consumers in need of information.  This might mean access to the patient’s record or access to reference material.  When additional or new services are added, corresponding resources are needed. </a:t>
            </a:r>
          </a:p>
          <a:p>
            <a:endParaRPr lang="en-US" dirty="0"/>
          </a:p>
          <a:p>
            <a:r>
              <a:rPr lang="en-US" dirty="0"/>
              <a:t>Who better to speak on what might be needed when additional and new services are added but those on the front line of delivery of those services.  Having the ability to provide input and anticipate challenges to service rollout and identify solutions to mitigate the foreseen challenges provides pharmacists with the opportunity weigh in and contribute meaningfully to a successful plan implementation.    </a:t>
            </a:r>
          </a:p>
        </p:txBody>
      </p:sp>
      <p:sp>
        <p:nvSpPr>
          <p:cNvPr id="4" name="Slide Number Placeholder 3"/>
          <p:cNvSpPr>
            <a:spLocks noGrp="1"/>
          </p:cNvSpPr>
          <p:nvPr>
            <p:ph type="sldNum" sz="quarter" idx="5"/>
          </p:nvPr>
        </p:nvSpPr>
        <p:spPr/>
        <p:txBody>
          <a:bodyPr/>
          <a:lstStyle/>
          <a:p>
            <a:fld id="{0EAB7227-B331-9740-813C-133FA7EC3AEA}" type="slidenum">
              <a:rPr lang="en-US" smtClean="0"/>
              <a:t>22</a:t>
            </a:fld>
            <a:endParaRPr lang="en-US"/>
          </a:p>
        </p:txBody>
      </p:sp>
    </p:spTree>
    <p:extLst>
      <p:ext uri="{BB962C8B-B14F-4D97-AF65-F5344CB8AC3E}">
        <p14:creationId xmlns:p14="http://schemas.microsoft.com/office/powerpoint/2010/main" val="3868585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VI. Pharmacists have the fundamental right to reasonable working hours and conditions</a:t>
            </a:r>
          </a:p>
          <a:p>
            <a:endParaRPr lang="en-US" u="sng" dirty="0"/>
          </a:p>
          <a:p>
            <a:r>
              <a:rPr lang="en-US" dirty="0"/>
              <a:t>Being vigilant to mitigate patient risk for harm from drugs requires brains and bodies to be rested and well-nourished.  The risk for errors increase when pharmacists are tired, hungry, thirsty, or distracted.  Permitting breaks and encouraging pharmacists to take them free of work or worry about the backlog that may be awaiting them upon their return is important.  </a:t>
            </a:r>
          </a:p>
        </p:txBody>
      </p:sp>
      <p:sp>
        <p:nvSpPr>
          <p:cNvPr id="4" name="Slide Number Placeholder 3"/>
          <p:cNvSpPr>
            <a:spLocks noGrp="1"/>
          </p:cNvSpPr>
          <p:nvPr>
            <p:ph type="sldNum" sz="quarter" idx="5"/>
          </p:nvPr>
        </p:nvSpPr>
        <p:spPr/>
        <p:txBody>
          <a:bodyPr/>
          <a:lstStyle/>
          <a:p>
            <a:fld id="{0EAB7227-B331-9740-813C-133FA7EC3AEA}" type="slidenum">
              <a:rPr lang="en-US" smtClean="0"/>
              <a:t>23</a:t>
            </a:fld>
            <a:endParaRPr lang="en-US"/>
          </a:p>
        </p:txBody>
      </p:sp>
    </p:spTree>
    <p:extLst>
      <p:ext uri="{BB962C8B-B14F-4D97-AF65-F5344CB8AC3E}">
        <p14:creationId xmlns:p14="http://schemas.microsoft.com/office/powerpoint/2010/main" val="1787570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VII. Pharmacists have the fundamental right to have a voice in the development of metrics, and how those metrics are used as criteria for</a:t>
            </a:r>
          </a:p>
          <a:p>
            <a:r>
              <a:rPr lang="en-US" b="1" u="sng" dirty="0"/>
              <a:t>performance evaluations of all pharmacy staff.   </a:t>
            </a:r>
          </a:p>
          <a:p>
            <a:endParaRPr lang="en-US" dirty="0"/>
          </a:p>
          <a:p>
            <a:r>
              <a:rPr lang="en-US" dirty="0"/>
              <a:t>Acknowledging that nearly all job roles are measured for performance, pharmacists should be evaluated on aspects of care delivery while being provided with adequate support to meet the expectations of the employer which should include ensuring patient safety by mitigating risk for medication errors.   </a:t>
            </a:r>
          </a:p>
        </p:txBody>
      </p:sp>
      <p:sp>
        <p:nvSpPr>
          <p:cNvPr id="4" name="Slide Number Placeholder 3"/>
          <p:cNvSpPr>
            <a:spLocks noGrp="1"/>
          </p:cNvSpPr>
          <p:nvPr>
            <p:ph type="sldNum" sz="quarter" idx="5"/>
          </p:nvPr>
        </p:nvSpPr>
        <p:spPr/>
        <p:txBody>
          <a:bodyPr/>
          <a:lstStyle/>
          <a:p>
            <a:fld id="{0EAB7227-B331-9740-813C-133FA7EC3AEA}" type="slidenum">
              <a:rPr lang="en-US" smtClean="0"/>
              <a:t>24</a:t>
            </a:fld>
            <a:endParaRPr lang="en-US"/>
          </a:p>
        </p:txBody>
      </p:sp>
    </p:spTree>
    <p:extLst>
      <p:ext uri="{BB962C8B-B14F-4D97-AF65-F5344CB8AC3E}">
        <p14:creationId xmlns:p14="http://schemas.microsoft.com/office/powerpoint/2010/main" val="3378044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these seven principles represent the publicly stated support that pharmacists need to fulfill their professional responsibilities.  They can guide pharmacists when entering relationships with employers, patients, and other health professionals, and those responsible for establishing laws, regulations, and guidance governing care delivery by pharmacists.  </a:t>
            </a:r>
          </a:p>
          <a:p>
            <a:endParaRPr lang="en-US" dirty="0"/>
          </a:p>
          <a:p>
            <a:r>
              <a:rPr lang="en-US" dirty="0"/>
              <a:t>As stated previously, they go hand in glove with the professional responsibility principles that are established and publicly communicated to improved patient outcomes.   Without appropriate and adequate support, pharmacist professional responsibility fulfillment will be suboptimal or not possible.  </a:t>
            </a:r>
          </a:p>
          <a:p>
            <a:endParaRPr lang="en-US" dirty="0"/>
          </a:p>
          <a:p>
            <a:r>
              <a:rPr lang="en-US" dirty="0"/>
              <a:t>Before we get into scenarios and sample language that can be considered for use to self-advocate around these principles, let’s consider the utility of a framework adapted from </a:t>
            </a:r>
            <a:r>
              <a:rPr lang="en-US" dirty="0" err="1"/>
              <a:t>TeamSTEPPS</a:t>
            </a:r>
            <a:r>
              <a:rPr lang="en-US" dirty="0"/>
              <a:t>.</a:t>
            </a:r>
          </a:p>
        </p:txBody>
      </p:sp>
      <p:sp>
        <p:nvSpPr>
          <p:cNvPr id="4" name="Slide Number Placeholder 3"/>
          <p:cNvSpPr>
            <a:spLocks noGrp="1"/>
          </p:cNvSpPr>
          <p:nvPr>
            <p:ph type="sldNum" sz="quarter" idx="5"/>
          </p:nvPr>
        </p:nvSpPr>
        <p:spPr/>
        <p:txBody>
          <a:bodyPr/>
          <a:lstStyle/>
          <a:p>
            <a:fld id="{0EAB7227-B331-9740-813C-133FA7EC3AEA}" type="slidenum">
              <a:rPr lang="en-US" smtClean="0"/>
              <a:t>25</a:t>
            </a:fld>
            <a:endParaRPr lang="en-US"/>
          </a:p>
        </p:txBody>
      </p:sp>
    </p:spTree>
    <p:extLst>
      <p:ext uri="{BB962C8B-B14F-4D97-AF65-F5344CB8AC3E}">
        <p14:creationId xmlns:p14="http://schemas.microsoft.com/office/powerpoint/2010/main" val="258008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26</a:t>
            </a:fld>
            <a:endParaRPr lang="en-US"/>
          </a:p>
        </p:txBody>
      </p:sp>
    </p:spTree>
    <p:extLst>
      <p:ext uri="{BB962C8B-B14F-4D97-AF65-F5344CB8AC3E}">
        <p14:creationId xmlns:p14="http://schemas.microsoft.com/office/powerpoint/2010/main" val="3953073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AB7227-B331-9740-813C-133FA7EC3AEA}" type="slidenum">
              <a:rPr lang="en-US" smtClean="0"/>
              <a:t>27</a:t>
            </a:fld>
            <a:endParaRPr lang="en-US"/>
          </a:p>
        </p:txBody>
      </p:sp>
    </p:spTree>
    <p:extLst>
      <p:ext uri="{BB962C8B-B14F-4D97-AF65-F5344CB8AC3E}">
        <p14:creationId xmlns:p14="http://schemas.microsoft.com/office/powerpoint/2010/main" val="1132659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framework was adapted from </a:t>
            </a:r>
            <a:r>
              <a:rPr lang="en-US" dirty="0" err="1"/>
              <a:t>TeamSTEPPS</a:t>
            </a:r>
            <a:r>
              <a:rPr lang="en-US" dirty="0"/>
              <a:t> training by pharmacist Michael Negrete in his efforts for the Pharmacy Leadership and Education Institute as a useful approach when there are breakdowns – amongst a pair of individuals or within a team -  to address them directly and move through them.</a:t>
            </a:r>
          </a:p>
          <a:p>
            <a:endParaRPr lang="en-US" dirty="0"/>
          </a:p>
          <a:p>
            <a:r>
              <a:rPr lang="en-US" dirty="0"/>
              <a:t>Addressing the breakdown starts by:   </a:t>
            </a:r>
          </a:p>
          <a:p>
            <a:endParaRPr lang="en-US" dirty="0"/>
          </a:p>
          <a:p>
            <a:pPr marL="228600" indent="-228600">
              <a:buAutoNum type="arabicPeriod"/>
            </a:pPr>
            <a:r>
              <a:rPr lang="en-US" dirty="0"/>
              <a:t>Opening the conversation </a:t>
            </a:r>
          </a:p>
          <a:p>
            <a:pPr marL="228600" indent="-228600">
              <a:buAutoNum type="arabicPeriod"/>
            </a:pPr>
            <a:r>
              <a:rPr lang="en-US" dirty="0"/>
              <a:t>Describing what happened because of the breakdown </a:t>
            </a:r>
          </a:p>
          <a:p>
            <a:pPr marL="228600" indent="-228600">
              <a:buAutoNum type="arabicPeriod"/>
            </a:pPr>
            <a:r>
              <a:rPr lang="en-US" dirty="0"/>
              <a:t>Explaining the impact of the breakdown</a:t>
            </a:r>
          </a:p>
          <a:p>
            <a:pPr marL="0" indent="0">
              <a:buNone/>
            </a:pPr>
            <a:endParaRPr lang="en-US" dirty="0"/>
          </a:p>
          <a:p>
            <a:pPr marL="0" indent="0">
              <a:buNone/>
            </a:pPr>
            <a:r>
              <a:rPr lang="en-US" dirty="0"/>
              <a:t>And</a:t>
            </a:r>
          </a:p>
          <a:p>
            <a:pPr marL="0" indent="0">
              <a:buNone/>
            </a:pPr>
            <a:endParaRPr lang="en-US" dirty="0"/>
          </a:p>
          <a:p>
            <a:pPr marL="0" indent="0">
              <a:buNone/>
            </a:pPr>
            <a:r>
              <a:rPr lang="en-US" dirty="0"/>
              <a:t>4.   Repairing the breakdown or recommitting what was expected at the outset</a:t>
            </a:r>
          </a:p>
          <a:p>
            <a:pPr marL="0" indent="0">
              <a:buNone/>
            </a:pPr>
            <a:endParaRPr lang="en-US" dirty="0"/>
          </a:p>
          <a:p>
            <a:r>
              <a:rPr lang="en-US" dirty="0"/>
              <a:t>Let’s take a few moments to review each element in the context of an example ‘breakdown’.  Let’s say that there was an agreement between you and Nancy whereby Nancy was assigned secure supplies for a health event to occur at your pharmacy.  For some reason, Nancy failed to place the order for all the supplies on the list.  The diabetes screening service as advertised would not be possible.    </a:t>
            </a:r>
          </a:p>
          <a:p>
            <a:endParaRPr lang="en-US" dirty="0"/>
          </a:p>
          <a:p>
            <a:r>
              <a:rPr lang="en-US" dirty="0"/>
              <a:t> </a:t>
            </a:r>
          </a:p>
        </p:txBody>
      </p:sp>
      <p:sp>
        <p:nvSpPr>
          <p:cNvPr id="4" name="Slide Number Placeholder 3"/>
          <p:cNvSpPr>
            <a:spLocks noGrp="1"/>
          </p:cNvSpPr>
          <p:nvPr>
            <p:ph type="sldNum" sz="quarter" idx="5"/>
          </p:nvPr>
        </p:nvSpPr>
        <p:spPr/>
        <p:txBody>
          <a:bodyPr/>
          <a:lstStyle/>
          <a:p>
            <a:fld id="{0EAB7227-B331-9740-813C-133FA7EC3AEA}" type="slidenum">
              <a:rPr lang="en-US" smtClean="0"/>
              <a:t>28</a:t>
            </a:fld>
            <a:endParaRPr lang="en-US"/>
          </a:p>
        </p:txBody>
      </p:sp>
    </p:spTree>
    <p:extLst>
      <p:ext uri="{BB962C8B-B14F-4D97-AF65-F5344CB8AC3E}">
        <p14:creationId xmlns:p14="http://schemas.microsoft.com/office/powerpoint/2010/main" val="3504790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conversation” informs an individual of your desire to speak about a specific situation or incident and invites them to engage with you.  Using “I” statements is an effective way to open the conversation.  When possible, inquire when the person would be available to have a productive conversation.  An “I” statement communicates the proactive role you are assuming.  Inviting someone to choose a time to talk that works for them offers some control which can diffuse or avoid a defensive posture from the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situation with Nancy, you might say:    </a:t>
            </a:r>
          </a:p>
          <a:p>
            <a:r>
              <a:rPr lang="en-US" dirty="0"/>
              <a:t>  </a:t>
            </a:r>
          </a:p>
          <a:p>
            <a:r>
              <a:rPr lang="en-US" dirty="0"/>
              <a:t>“</a:t>
            </a:r>
            <a:r>
              <a:rPr lang="en-US" i="1" dirty="0"/>
              <a:t>Nancy, I would like to talk to you</a:t>
            </a:r>
            <a:r>
              <a:rPr lang="en-US" dirty="0"/>
              <a:t> </a:t>
            </a:r>
            <a:r>
              <a:rPr lang="en-US" i="1" dirty="0"/>
              <a:t>about the health event supplies</a:t>
            </a:r>
            <a:r>
              <a:rPr lang="en-US" dirty="0"/>
              <a:t>.  </a:t>
            </a:r>
            <a:r>
              <a:rPr lang="en-US" i="1" dirty="0"/>
              <a:t>Would it be possible to talk now or is there a better time to talk later this week?”</a:t>
            </a:r>
          </a:p>
          <a:p>
            <a:endParaRPr lang="en-US" dirty="0"/>
          </a:p>
          <a:p>
            <a:endParaRPr lang="en-US" dirty="0"/>
          </a:p>
          <a:p>
            <a:endParaRPr lang="en-US" i="1" dirty="0"/>
          </a:p>
        </p:txBody>
      </p:sp>
      <p:sp>
        <p:nvSpPr>
          <p:cNvPr id="4" name="Slide Number Placeholder 3"/>
          <p:cNvSpPr>
            <a:spLocks noGrp="1"/>
          </p:cNvSpPr>
          <p:nvPr>
            <p:ph type="sldNum" sz="quarter" idx="5"/>
          </p:nvPr>
        </p:nvSpPr>
        <p:spPr/>
        <p:txBody>
          <a:bodyPr/>
          <a:lstStyle/>
          <a:p>
            <a:fld id="{0EAB7227-B331-9740-813C-133FA7EC3AEA}" type="slidenum">
              <a:rPr lang="en-US" smtClean="0"/>
              <a:t>29</a:t>
            </a:fld>
            <a:endParaRPr lang="en-US"/>
          </a:p>
        </p:txBody>
      </p:sp>
    </p:spTree>
    <p:extLst>
      <p:ext uri="{BB962C8B-B14F-4D97-AF65-F5344CB8AC3E}">
        <p14:creationId xmlns:p14="http://schemas.microsoft.com/office/powerpoint/2010/main" val="137668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a:t>
            </a:fld>
            <a:endParaRPr lang="en-US"/>
          </a:p>
        </p:txBody>
      </p:sp>
    </p:spTree>
    <p:extLst>
      <p:ext uri="{BB962C8B-B14F-4D97-AF65-F5344CB8AC3E}">
        <p14:creationId xmlns:p14="http://schemas.microsoft.com/office/powerpoint/2010/main" val="3512358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what happened” is a factual account of what has happened and requires objectivity, which may be easier to do if you are not personally involved in the breakdown.  If you were involved, acknowledging your contribution to the situation and offering a sincere apology can help to keep the situation calm.  </a:t>
            </a:r>
          </a:p>
          <a:p>
            <a:endParaRPr lang="en-US" dirty="0"/>
          </a:p>
          <a:p>
            <a:r>
              <a:rPr lang="en-US" dirty="0"/>
              <a:t>Also note that this is not about assigning or assuming blame.  It is about identifying what part of the situation you could have influenced differently for a potential different outcome.  </a:t>
            </a:r>
          </a:p>
          <a:p>
            <a:endParaRPr lang="en-US" u="sng" dirty="0"/>
          </a:p>
          <a:p>
            <a:r>
              <a:rPr lang="en-US" u="sng" dirty="0"/>
              <a:t>  </a:t>
            </a:r>
          </a:p>
          <a:p>
            <a:r>
              <a:rPr lang="en-US" i="0" dirty="0"/>
              <a:t>Next, you might say to Nancy</a:t>
            </a:r>
            <a:r>
              <a:rPr lang="en-US" i="1" dirty="0"/>
              <a:t>: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t>
            </a:r>
            <a:r>
              <a:rPr lang="en-US" i="1" dirty="0"/>
              <a:t>I understood that all the health event supplies would be ordered for our event on Saturday.  When I arrived on Saturday, I found that the supplies to screen for diabetes were missing.  I did not find a notification to alert me that diabetes supplies were not available.  I did not take time to confirm with you that all items on the list were ordered on Thursday before I left for the day.  I failed to close the loop with you.  For that, I am sorry</a:t>
            </a:r>
            <a:r>
              <a:rPr lang="en-US" i="0" dirty="0"/>
              <a:t>.” </a:t>
            </a:r>
          </a:p>
          <a:p>
            <a:endParaRPr lang="en-US" i="1" dirty="0"/>
          </a:p>
          <a:p>
            <a:endParaRPr lang="en-US" i="1"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30</a:t>
            </a:fld>
            <a:endParaRPr lang="en-US"/>
          </a:p>
        </p:txBody>
      </p:sp>
    </p:spTree>
    <p:extLst>
      <p:ext uri="{BB962C8B-B14F-4D97-AF65-F5344CB8AC3E}">
        <p14:creationId xmlns:p14="http://schemas.microsoft.com/office/powerpoint/2010/main" val="2433155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impact” helps to communicate the consequence(s) of not following through on what was agreed upon.</a:t>
            </a:r>
          </a:p>
          <a:p>
            <a:endParaRPr lang="en-US" dirty="0"/>
          </a:p>
          <a:p>
            <a:r>
              <a:rPr lang="en-US" dirty="0"/>
              <a:t>Here, it is critical to stay focused on the topic at hand.  This is particularly useful if there is a shared goal at the outset.  In this case with Nancy, the shared goal is the successful execution of the health event on Saturday as advertised.  </a:t>
            </a:r>
            <a:r>
              <a:rPr lang="en-US" i="1" dirty="0"/>
              <a:t>  </a:t>
            </a:r>
          </a:p>
          <a:p>
            <a:endParaRPr lang="en-US" i="1" u="none" dirty="0"/>
          </a:p>
          <a:p>
            <a:r>
              <a:rPr lang="en-US" i="0" u="none" dirty="0"/>
              <a:t>What you could say to Nancy might look like this:   </a:t>
            </a:r>
          </a:p>
          <a:p>
            <a:endParaRPr lang="en-US" i="1" dirty="0"/>
          </a:p>
          <a:p>
            <a:r>
              <a:rPr lang="en-US" i="1" dirty="0"/>
              <a:t>“Unfortunately, we were unable to screen health event attendees for diabetes.  The lack of supplies for diabetes screening required us to call patients who scheduled an appointment to let them know that we would not be able to offer diabetes screening on Saturday before the start of the event. Pivoting our efforts felt stressful.  We were not able to reach everyone so there were some patients who expressed frustration that because they made an unnecessary trip. While most people were understanding, I am worried about our credibility in the community. </a:t>
            </a:r>
          </a:p>
          <a:p>
            <a:r>
              <a:rPr lang="en-US" i="1" dirty="0"/>
              <a:t> </a:t>
            </a:r>
          </a:p>
          <a:p>
            <a:r>
              <a:rPr lang="en-US" i="1" dirty="0"/>
              <a:t> </a:t>
            </a:r>
          </a:p>
          <a:p>
            <a:endParaRPr lang="en-US" i="1" dirty="0"/>
          </a:p>
        </p:txBody>
      </p:sp>
      <p:sp>
        <p:nvSpPr>
          <p:cNvPr id="4" name="Slide Number Placeholder 3"/>
          <p:cNvSpPr>
            <a:spLocks noGrp="1"/>
          </p:cNvSpPr>
          <p:nvPr>
            <p:ph type="sldNum" sz="quarter" idx="5"/>
          </p:nvPr>
        </p:nvSpPr>
        <p:spPr/>
        <p:txBody>
          <a:bodyPr/>
          <a:lstStyle/>
          <a:p>
            <a:fld id="{0EAB7227-B331-9740-813C-133FA7EC3AEA}" type="slidenum">
              <a:rPr lang="en-US" smtClean="0"/>
              <a:t>31</a:t>
            </a:fld>
            <a:endParaRPr lang="en-US"/>
          </a:p>
        </p:txBody>
      </p:sp>
    </p:spTree>
    <p:extLst>
      <p:ext uri="{BB962C8B-B14F-4D97-AF65-F5344CB8AC3E}">
        <p14:creationId xmlns:p14="http://schemas.microsoft.com/office/powerpoint/2010/main" val="3800306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“Repair” attempts to reestablish trust and determine what can be done to move forward.  It attempts to determine whether a commitment can be honored, if a person cannot keep their word.  It also invites the other person into the problem-solving process and offers them an opportunity to participate in reestablishing trust.  It requires you to evaluate whether what is proposed to make it right is acceptable and to seek to gain an explicit agreement.  Sometimes, a person can agree to recommit to the original agreement and oftentimes adjustments are needed to form a mutually acceptable alternative agreement.    </a:t>
            </a:r>
          </a:p>
          <a:p>
            <a:endParaRPr lang="en-US" dirty="0"/>
          </a:p>
          <a:p>
            <a:r>
              <a:rPr lang="en-US" i="0" u="sng" dirty="0"/>
              <a:t>Next, you might say this to Nancy:  </a:t>
            </a:r>
          </a:p>
          <a:p>
            <a:endParaRPr lang="en-US" i="0" u="sng" dirty="0"/>
          </a:p>
          <a:p>
            <a:r>
              <a:rPr lang="en-US" i="1" dirty="0"/>
              <a:t>“While most people were understanding, in what way do you think you can make this right, particularly for those who made a specific trip to see us?  That sounds like a reasonable plan – thank you.  Furthermore, there is another health event coming up.  Can I count on you to order supplies and let me know what was order and when, please?”  </a:t>
            </a:r>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32</a:t>
            </a:fld>
            <a:endParaRPr lang="en-US"/>
          </a:p>
        </p:txBody>
      </p:sp>
    </p:spTree>
    <p:extLst>
      <p:ext uri="{BB962C8B-B14F-4D97-AF65-F5344CB8AC3E}">
        <p14:creationId xmlns:p14="http://schemas.microsoft.com/office/powerpoint/2010/main" val="4239068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a general overview of the ODER framework.  It is a way to try to restore trust when breakdowns have occurred.  In some cases, it might not be possible to restore trust and walking away is the difficult answer.  </a:t>
            </a:r>
          </a:p>
          <a:p>
            <a:endParaRPr lang="en-US" u="none" dirty="0"/>
          </a:p>
          <a:p>
            <a:r>
              <a:rPr lang="en-US" u="none" dirty="0"/>
              <a:t>Let’s consider a few scenarios where the ODER framework along with the Fundamentals might be useful to open and engage in conversations about difficulty practice topics.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33</a:t>
            </a:fld>
            <a:endParaRPr lang="en-US"/>
          </a:p>
        </p:txBody>
      </p:sp>
    </p:spTree>
    <p:extLst>
      <p:ext uri="{BB962C8B-B14F-4D97-AF65-F5344CB8AC3E}">
        <p14:creationId xmlns:p14="http://schemas.microsoft.com/office/powerpoint/2010/main" val="1455066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34</a:t>
            </a:fld>
            <a:endParaRPr lang="en-US"/>
          </a:p>
        </p:txBody>
      </p:sp>
    </p:spTree>
    <p:extLst>
      <p:ext uri="{BB962C8B-B14F-4D97-AF65-F5344CB8AC3E}">
        <p14:creationId xmlns:p14="http://schemas.microsoft.com/office/powerpoint/2010/main" val="1144666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consider some possible examples.  </a:t>
            </a:r>
          </a:p>
          <a:p>
            <a:endParaRPr lang="en-US" dirty="0"/>
          </a:p>
          <a:p>
            <a:r>
              <a:rPr lang="en-US" dirty="0"/>
              <a:t>The first one looks like this: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Mr. Carmichael was informed that his opioid prescription would be ready in 10 minutes after needed clarification from the prescriber was received only 10 minutes ago. He had been notified as a courtesy via text that clarification was sought, and a delay was possible   Mr. Carmichael was enraged.  The store manager apologized for the pharmacist’s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 pharmacist exercised professional judgment to call the prescriber because the opioid dose increase as prescribed may not be well-tolerated by the patient because he also has sleep apnea as noted in the record.  The pharmacist wanted to clarify the dose increase.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35</a:t>
            </a:fld>
            <a:endParaRPr lang="en-US"/>
          </a:p>
        </p:txBody>
      </p:sp>
    </p:spTree>
    <p:extLst>
      <p:ext uri="{BB962C8B-B14F-4D97-AF65-F5344CB8AC3E}">
        <p14:creationId xmlns:p14="http://schemas.microsoft.com/office/powerpoint/2010/main" val="4021477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the ODER framework to address a breakdown involving the fundamental right to be treated in a considerate, respectful, and professional manner by patients and supported by employers and supervisors starts by ‘opening the conversation’ and ‘describing the situation’.  </a:t>
            </a:r>
          </a:p>
          <a:p>
            <a:endParaRPr lang="en-US" dirty="0"/>
          </a:p>
          <a:p>
            <a:r>
              <a:rPr lang="en-US" u="sng" dirty="0"/>
              <a:t>It might sound like this: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 would like to speak to you about the incident involving Mr. Carmichael today. When would be best time for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Now is a good time.  Great, thank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Mr. Carmichael was informed that his Rx would be ready in 10 minutes after needed clarification from the prescriber was received only 10 minutes prior.  Marc called Mr. Carmichael’s prescriber earlier because of a potential adverse event. He notified the patient to let him know that a call had been placed and a short delay was possible, depending upon how quickly the prescriber responded.  Mr. Carmichael was enraged and expressed this verbally to Marc when Marc explained why the prescription was not finished upon his arrival.  Then you offered an apology for Marc’s actions to call the prescriber and delay the preparation of the prescription – despite the need and the courtesy notification to the patient”.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36</a:t>
            </a:fld>
            <a:endParaRPr lang="en-US"/>
          </a:p>
        </p:txBody>
      </p:sp>
    </p:spTree>
    <p:extLst>
      <p:ext uri="{BB962C8B-B14F-4D97-AF65-F5344CB8AC3E}">
        <p14:creationId xmlns:p14="http://schemas.microsoft.com/office/powerpoint/2010/main" val="823857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Next, comes ‘explaining the impact’ and ‘repair/recommit’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“Mr. Carmichael’s volatile response felt scary to Marc.  Marc felt stunned that an apology was offered to him by you because he called the prescriber to clarify what was on the prescription as a matter of medication safety.  In fact, the prescriber did make a mistake and thanked Marc for noticing. Thus, your apology did not feel supportive or respectful of Marc exercising his professional judgment.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i="1" dirty="0"/>
              <a:t>“Marc’s action on behalf of Mr. Carmichael was made with his best interest in mind. The potential adverse event is serious. What do you think you could do to make it right with Marc, who was exercising professional judgment and does not feel supported by you? What can we count on from you in support of exercising our professional judgement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37</a:t>
            </a:fld>
            <a:endParaRPr lang="en-US"/>
          </a:p>
        </p:txBody>
      </p:sp>
    </p:spTree>
    <p:extLst>
      <p:ext uri="{BB962C8B-B14F-4D97-AF65-F5344CB8AC3E}">
        <p14:creationId xmlns:p14="http://schemas.microsoft.com/office/powerpoint/2010/main" val="1765295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example looks like this: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state association in conjunction with the local health department wishes to distribute naloxone through community pharmacies.  A community pharmacy has signed up to participate in the program.  There is concern amongst pharmacy personnel about the added workload.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38</a:t>
            </a:fld>
            <a:endParaRPr lang="en-US"/>
          </a:p>
        </p:txBody>
      </p:sp>
    </p:spTree>
    <p:extLst>
      <p:ext uri="{BB962C8B-B14F-4D97-AF65-F5344CB8AC3E}">
        <p14:creationId xmlns:p14="http://schemas.microsoft.com/office/powerpoint/2010/main" val="1962215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the ODER framework can be used to address a breakdown involving the fundamental right to a working environment where the necessary resources are allocated to provide both legal required patient care services, as well as any additional enhanced patient care services offered.  </a:t>
            </a:r>
          </a:p>
          <a:p>
            <a:endParaRPr lang="en-US" dirty="0"/>
          </a:p>
          <a:p>
            <a:r>
              <a:rPr lang="en-US" u="sng" dirty="0"/>
              <a:t>‘Opening the conversation’ and ‘describing the situation’ might go like this:  </a:t>
            </a:r>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Before your visit to the store ends, would it be possible to talk about the naloxone distribution initiative we read about in the weekly bulletin, unless there is a more convenient time for you this week?”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Thank you.  Tomorrow works better – okay.  I will schedule a Zoom for 8am for 15 minutes”.  </a:t>
            </a:r>
          </a:p>
          <a:p>
            <a:endParaRPr lang="en-US"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a:t>“Thanks for your time via Zoom this morning. </a:t>
            </a:r>
            <a:r>
              <a:rPr lang="en-US" i="1" dirty="0"/>
              <a:t>“The naloxone distribution initiative in the weekly bulletin lists a start date.  What it does not describe is the expected, incremental workload, the length of time initiative will last, or resources that will be added to ensure a successful launch.”    </a:t>
            </a:r>
          </a:p>
          <a:p>
            <a:endParaRPr lang="en-US" u="none" dirty="0"/>
          </a:p>
          <a:p>
            <a:endParaRPr lang="en-US" u="sng"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39</a:t>
            </a:fld>
            <a:endParaRPr lang="en-US"/>
          </a:p>
        </p:txBody>
      </p:sp>
    </p:spTree>
    <p:extLst>
      <p:ext uri="{BB962C8B-B14F-4D97-AF65-F5344CB8AC3E}">
        <p14:creationId xmlns:p14="http://schemas.microsoft.com/office/powerpoint/2010/main" val="243946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 outlines a set of principles for which pharmacists declare [to the public] for what they are responsible.  Further, it outlines a set of principles that are required so that responsibilities can be fulfilled.  This is the ‘rights’ section.    </a:t>
            </a:r>
          </a:p>
          <a:p>
            <a:endParaRPr lang="en-US" dirty="0"/>
          </a:p>
          <a:p>
            <a:r>
              <a:rPr lang="en-US" dirty="0"/>
              <a:t>Both sections are built upon principles found in the Oath of a Pharmacist and the Pharmacist Code of Ethics.  Together, they are intended to be a tool to communicate to both the public (i.e., patients, other health professionals, legislators, etc.) and employers what pharmacists need to fulfill the responsibilities they have assumed.  They are designed to address concerns expressed by pharmacists and pharmacy personnel related to practice and workplace issues.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Practice and workplace issues are vast and complex and should not be left for pharmacists to solve on their own as often systems require change.  It is also important to note that the Fundamentals are one tool for pharmacists to use to start a meaningful dialogue about their practice and workplace concerns.  Furthermore, this document was not developed with a specific segment of the profession in mind.  Instead, these principles apply broadly to practice areas – consistent with the American Pharmacists Association’s motto of “For Every Pharmacist. For All of Pharmacy.</a:t>
            </a:r>
          </a:p>
          <a:p>
            <a:endParaRPr lang="en-US" dirty="0"/>
          </a:p>
          <a:p>
            <a:r>
              <a:rPr lang="en-US" dirty="0"/>
              <a:t>Let’s look a little more closely at how the fundamentals were developed by APhA and the National Alliance of State Pharmacy Associations (NASPA).  </a:t>
            </a:r>
          </a:p>
          <a:p>
            <a:r>
              <a:rPr lang="en-US" dirty="0"/>
              <a:t>   </a:t>
            </a:r>
          </a:p>
        </p:txBody>
      </p:sp>
      <p:sp>
        <p:nvSpPr>
          <p:cNvPr id="4" name="Slide Number Placeholder 3"/>
          <p:cNvSpPr>
            <a:spLocks noGrp="1"/>
          </p:cNvSpPr>
          <p:nvPr>
            <p:ph type="sldNum" sz="quarter" idx="5"/>
          </p:nvPr>
        </p:nvSpPr>
        <p:spPr/>
        <p:txBody>
          <a:bodyPr/>
          <a:lstStyle/>
          <a:p>
            <a:fld id="{0EAB7227-B331-9740-813C-133FA7EC3AEA}" type="slidenum">
              <a:rPr lang="en-US" smtClean="0"/>
              <a:t>4</a:t>
            </a:fld>
            <a:endParaRPr lang="en-US"/>
          </a:p>
        </p:txBody>
      </p:sp>
    </p:spTree>
    <p:extLst>
      <p:ext uri="{BB962C8B-B14F-4D97-AF65-F5344CB8AC3E}">
        <p14:creationId xmlns:p14="http://schemas.microsoft.com/office/powerpoint/2010/main" val="4211886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Next, comes ‘explaining the impact’ and ‘repair</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Pharmacy personnel are experiencing anxiety as the weekly bulletin introduces a level of uncertainty as it is unclear how this important public health initiative will be accomplished with the resources were have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What can we count on to address the uncertainty related to this initiative?  What resources can we count on or what can we agree we can stop doing to refocus our effort on distributing naloxone here.  What and when can I share this information with other pharmacy personnel?”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40</a:t>
            </a:fld>
            <a:endParaRPr lang="en-US"/>
          </a:p>
        </p:txBody>
      </p:sp>
    </p:spTree>
    <p:extLst>
      <p:ext uri="{BB962C8B-B14F-4D97-AF65-F5344CB8AC3E}">
        <p14:creationId xmlns:p14="http://schemas.microsoft.com/office/powerpoint/2010/main" val="4131555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example looks like this: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Technician &amp; intern hours have been suddenly cut by 20% with no reason cited. This is to occur starting next week.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41</a:t>
            </a:fld>
            <a:endParaRPr lang="en-US"/>
          </a:p>
        </p:txBody>
      </p:sp>
    </p:spTree>
    <p:extLst>
      <p:ext uri="{BB962C8B-B14F-4D97-AF65-F5344CB8AC3E}">
        <p14:creationId xmlns:p14="http://schemas.microsoft.com/office/powerpoint/2010/main" val="833396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the ODER framework can be used to address a breakdown involving the fundamental right to practice pharmacy in the best interest of patient and community health and well-being.   </a:t>
            </a:r>
          </a:p>
          <a:p>
            <a:endParaRPr lang="en-US" dirty="0"/>
          </a:p>
          <a:p>
            <a:r>
              <a:rPr lang="en-US" u="sng" dirty="0"/>
              <a:t>Open the conversation and describe the situation like this</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 want to discuss the unexpected reduction in technician and intern hours.  When may I get on your calendar this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 appreciate getting on your calendar.  A 20% reduction in technician and intern hours starts next week without a reason for why the reduction is happening.  Pharmacy personnel adjusted reasonably well to a recent reduction due budgetary constraints, though there have been several near miss medication error situations in the last few weeks.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i="1" dirty="0"/>
              <a: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42</a:t>
            </a:fld>
            <a:endParaRPr lang="en-US"/>
          </a:p>
        </p:txBody>
      </p:sp>
    </p:spTree>
    <p:extLst>
      <p:ext uri="{BB962C8B-B14F-4D97-AF65-F5344CB8AC3E}">
        <p14:creationId xmlns:p14="http://schemas.microsoft.com/office/powerpoint/2010/main" val="2392892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Explaining the impact and repair might go like this: </a:t>
            </a:r>
          </a:p>
          <a:p>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Pharmacy personnel have worry that a medication error is going to happen.  This has decreased our operational efficiency as pharmacists are practicing with fear of not catching mistakes and feel disappointment as they finally adjusted reasonably well to the last, expected reduction in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“Pharmacists want to deliver high quality patient care and protect patients from medication error.  What support can you commit to mitigate the fear of committing a medication error and potentially harming a patient?  What can be counted upon?”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43</a:t>
            </a:fld>
            <a:endParaRPr lang="en-US"/>
          </a:p>
        </p:txBody>
      </p:sp>
    </p:spTree>
    <p:extLst>
      <p:ext uri="{BB962C8B-B14F-4D97-AF65-F5344CB8AC3E}">
        <p14:creationId xmlns:p14="http://schemas.microsoft.com/office/powerpoint/2010/main" val="3347857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spend some time considering employment opportunities.   </a:t>
            </a:r>
          </a:p>
          <a:p>
            <a:endParaRPr lang="en-US" dirty="0"/>
          </a:p>
          <a:p>
            <a:r>
              <a:rPr lang="en-US" dirty="0"/>
              <a:t>While there are factors that go into employment decisions such as repayment of student loans, purchasing a home, or supporting a family, there are other factors that are important to consider as employment opportunities are extended.  Consideration of employment opportunities can be an important, exciting, and important activity.  This next section will cover two situations that may be encountered and contain questions that can be asked of employers to better ascertain whether the opportunities are right to accept.  </a:t>
            </a:r>
          </a:p>
        </p:txBody>
      </p:sp>
      <p:sp>
        <p:nvSpPr>
          <p:cNvPr id="4" name="Slide Number Placeholder 3"/>
          <p:cNvSpPr>
            <a:spLocks noGrp="1"/>
          </p:cNvSpPr>
          <p:nvPr>
            <p:ph type="sldNum" sz="quarter" idx="5"/>
          </p:nvPr>
        </p:nvSpPr>
        <p:spPr/>
        <p:txBody>
          <a:bodyPr/>
          <a:lstStyle/>
          <a:p>
            <a:fld id="{0EAB7227-B331-9740-813C-133FA7EC3AEA}" type="slidenum">
              <a:rPr lang="en-US" smtClean="0"/>
              <a:t>44</a:t>
            </a:fld>
            <a:endParaRPr lang="en-US"/>
          </a:p>
        </p:txBody>
      </p:sp>
    </p:spTree>
    <p:extLst>
      <p:ext uri="{BB962C8B-B14F-4D97-AF65-F5344CB8AC3E}">
        <p14:creationId xmlns:p14="http://schemas.microsoft.com/office/powerpoint/2010/main" val="3787699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II. Pharmacists have the responsibility to seek employment that aligns with professional goals and personal needs</a:t>
            </a:r>
          </a:p>
          <a:p>
            <a:endParaRPr lang="en-US" dirty="0"/>
          </a:p>
          <a:p>
            <a:r>
              <a:rPr lang="en-US" dirty="0"/>
              <a:t>Pharmacists and student pharmacists must be thoughtful when considering their personal and professional goals, values, and needs as they explore and review potential career opportunities. Pharmacists must also research and consider the work environment, values, and organizational goals of potential employers to understand how well they align with their own when evaluating employment opportunities.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unrealistic to think that a job position will meet professional goals and personal needs and values 100% of the time.  It is also unrealistic to think that professional goals are the only driving factors for employment decisions.  There are many other factors that require consideration like financial needs, geographic constraints due to family roots or partner employment, lack of available employment positions,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note that an opportunity may be “acceptable for now” because some factors must take a higher priority at the present time (i.e., the need support a family, repayment of student loans, etc.).   The point here is that pharmacists and student pharmacists are best-positioned to make informed decisions at the outset of an employment opportunity.  Informed decisions can be made when time has been invested in to know yourself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45</a:t>
            </a:fld>
            <a:endParaRPr lang="en-US"/>
          </a:p>
        </p:txBody>
      </p:sp>
    </p:spTree>
    <p:extLst>
      <p:ext uri="{BB962C8B-B14F-4D97-AF65-F5344CB8AC3E}">
        <p14:creationId xmlns:p14="http://schemas.microsoft.com/office/powerpoint/2010/main" val="3374788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your professional goals, what is important to you, and what you need to perform your duties well can help you to ask thoughtful questions of a potential employer. </a:t>
            </a:r>
          </a:p>
        </p:txBody>
      </p:sp>
      <p:sp>
        <p:nvSpPr>
          <p:cNvPr id="4" name="Slide Number Placeholder 3"/>
          <p:cNvSpPr>
            <a:spLocks noGrp="1"/>
          </p:cNvSpPr>
          <p:nvPr>
            <p:ph type="sldNum" sz="quarter" idx="5"/>
          </p:nvPr>
        </p:nvSpPr>
        <p:spPr/>
        <p:txBody>
          <a:bodyPr/>
          <a:lstStyle/>
          <a:p>
            <a:fld id="{0EAB7227-B331-9740-813C-133FA7EC3AEA}" type="slidenum">
              <a:rPr lang="en-US" smtClean="0"/>
              <a:t>46</a:t>
            </a:fld>
            <a:endParaRPr lang="en-US"/>
          </a:p>
        </p:txBody>
      </p:sp>
    </p:spTree>
    <p:extLst>
      <p:ext uri="{BB962C8B-B14F-4D97-AF65-F5344CB8AC3E}">
        <p14:creationId xmlns:p14="http://schemas.microsoft.com/office/powerpoint/2010/main" val="1912128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1844675"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Further, It is also unrealistic to think that professional goals are the only driving factors for employment decisions. </a:t>
            </a:r>
          </a:p>
          <a:p>
            <a:pPr marL="0" marR="0">
              <a:lnSpc>
                <a:spcPct val="107000"/>
              </a:lnSpc>
              <a:spcBef>
                <a:spcPts val="0"/>
              </a:spcBef>
              <a:spcAft>
                <a:spcPts val="800"/>
              </a:spcAft>
              <a:tabLst>
                <a:tab pos="1844675"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1844675"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an opportunity may be “acceptable for now” because some factors must take a higher priority at the present time (i.e., the need support a family, repayment of student loans, etc.).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47</a:t>
            </a:fld>
            <a:endParaRPr lang="en-US"/>
          </a:p>
        </p:txBody>
      </p:sp>
    </p:spTree>
    <p:extLst>
      <p:ext uri="{BB962C8B-B14F-4D97-AF65-F5344CB8AC3E}">
        <p14:creationId xmlns:p14="http://schemas.microsoft.com/office/powerpoint/2010/main" val="39563014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equally important to know all that you can about the prospective employer.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Learn about why an organization exists and its beliefs.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Learn about the goals of the organization and determine if they reflect what the organization ‘says’ it values.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Learn about how the organization operates overall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do communication channels run?  Are they effective?  Are they inclusive?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degree of employee autonomy exists, if any?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do other people work within the organization – level of effectiveness?  Do they enjoy working for the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Understanding a prospective employer’s values, goals, ways of operation, and climate is empowering and can help you determine if the opportunity is right for you.  It will enable you to ask thoughtful questions by asking for examples that illustrate how an employer exhibits behavior around values, goals, ways of operation, and climate.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48</a:t>
            </a:fld>
            <a:endParaRPr lang="en-US"/>
          </a:p>
        </p:txBody>
      </p:sp>
    </p:spTree>
    <p:extLst>
      <p:ext uri="{BB962C8B-B14F-4D97-AF65-F5344CB8AC3E}">
        <p14:creationId xmlns:p14="http://schemas.microsoft.com/office/powerpoint/2010/main" val="1406807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is our first scenario.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rPr>
              <a:t>Mary is considering a new position.  Her current employer </a:t>
            </a:r>
            <a:r>
              <a:rPr lang="en-US" dirty="0">
                <a:solidFill>
                  <a:srgbClr val="000000"/>
                </a:solidFill>
                <a:latin typeface="Calibri" panose="020F0502020204030204" pitchFamily="34" charset="0"/>
                <a:ea typeface="Times New Roman" panose="02020603050405020304" pitchFamily="18" charset="0"/>
              </a:rPr>
              <a:t>appears focused on non-patient care initiatives.  She appreciates that the pharmacy needs to be fiscally sound, and she wants to focus </a:t>
            </a:r>
            <a:r>
              <a:rPr lang="en-US" sz="1200" dirty="0">
                <a:solidFill>
                  <a:srgbClr val="000000"/>
                </a:solidFill>
                <a:effectLst/>
                <a:latin typeface="Calibri" panose="020F0502020204030204" pitchFamily="34" charset="0"/>
                <a:ea typeface="Times New Roman" panose="02020603050405020304" pitchFamily="18" charset="0"/>
              </a:rPr>
              <a:t>on the patient more than she can now.  </a:t>
            </a:r>
            <a:r>
              <a:rPr lang="en-US" sz="1200" i="1" dirty="0">
                <a:solidFill>
                  <a:srgbClr val="000000"/>
                </a:solidFill>
                <a:effectLst/>
                <a:latin typeface="Calibri" panose="020F0502020204030204" pitchFamily="34" charset="0"/>
                <a:ea typeface="Times New Roman" panose="02020603050405020304" pitchFamily="18" charset="0"/>
              </a:rPr>
              <a:t>What can Mary ask to avoid being </a:t>
            </a:r>
            <a:r>
              <a:rPr lang="en-US" i="1" dirty="0">
                <a:solidFill>
                  <a:srgbClr val="000000"/>
                </a:solidFill>
                <a:latin typeface="Calibri" panose="020F0502020204030204" pitchFamily="34" charset="0"/>
                <a:ea typeface="Times New Roman" panose="02020603050405020304" pitchFamily="18" charset="0"/>
              </a:rPr>
              <a:t>with a similar employer</a:t>
            </a:r>
            <a:r>
              <a:rPr lang="en-US" dirty="0">
                <a:solidFill>
                  <a:srgbClr val="000000"/>
                </a:solidFill>
                <a:latin typeface="Calibri" panose="020F0502020204030204" pitchFamily="34" charset="0"/>
                <a:ea typeface="Times New Roman" panose="02020603050405020304" pitchFamily="18"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49</a:t>
            </a:fld>
            <a:endParaRPr lang="en-US"/>
          </a:p>
        </p:txBody>
      </p:sp>
    </p:spTree>
    <p:extLst>
      <p:ext uri="{BB962C8B-B14F-4D97-AF65-F5344CB8AC3E}">
        <p14:creationId xmlns:p14="http://schemas.microsoft.com/office/powerpoint/2010/main" val="517600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 national consensus conference on well-being, resilience and the pharmacist workforce generated 50 statements, several of which were specifically directed towards what regulators could do or suggested changes to laws and regulations to improve pharmacist working conditions and patient safety.  Ultimately, a small, action-oriented workgroup made up of two representatives from APhA and two representatives from the National Alliance of State Pharmacy Associations (NASPA) was appointed </a:t>
            </a:r>
            <a:r>
              <a:rPr lang="en-US" sz="1200" i="0" dirty="0">
                <a:solidFill>
                  <a:schemeClr val="tx1"/>
                </a:solidFill>
                <a:effectLst/>
                <a:latin typeface="Calibri" panose="020F0502020204030204" pitchFamily="34" charset="0"/>
                <a:cs typeface="Times New Roman" panose="02020603050405020304" pitchFamily="18" charset="0"/>
              </a:rPr>
              <a:t>to develop actionable and relevant work products for use by pharmacy stakeholders.</a:t>
            </a:r>
            <a:r>
              <a:rPr lang="en-US" dirty="0"/>
              <a:t>     </a:t>
            </a:r>
            <a:endParaRPr lang="en-US" sz="12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AB7227-B331-9740-813C-133FA7EC3AEA}" type="slidenum">
              <a:rPr lang="en-US" smtClean="0"/>
              <a:t>5</a:t>
            </a:fld>
            <a:endParaRPr lang="en-US"/>
          </a:p>
        </p:txBody>
      </p:sp>
    </p:spTree>
    <p:extLst>
      <p:ext uri="{BB962C8B-B14F-4D97-AF65-F5344CB8AC3E}">
        <p14:creationId xmlns:p14="http://schemas.microsoft.com/office/powerpoint/2010/main" val="32467976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can asset herself by sharing her interests with her potential employer as context for her specific questions.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 can say “</a:t>
            </a:r>
            <a:r>
              <a:rPr lang="en-US" i="1" dirty="0"/>
              <a:t>I am interested in increasing engagement with patients.  Please d</a:t>
            </a:r>
            <a:r>
              <a:rPr lang="en-US" i="1" dirty="0">
                <a:latin typeface="Calibri" panose="020F0502020204030204" pitchFamily="34" charset="0"/>
                <a:cs typeface="Calibri" panose="020F0502020204030204" pitchFamily="34" charset="0"/>
              </a:rPr>
              <a:t>escribe for me your approach to patient care services &amp; provide a specific example of a patient encounter.”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She could also ask, </a:t>
            </a:r>
            <a:r>
              <a:rPr lang="en-US" i="1" dirty="0">
                <a:latin typeface="Calibri" panose="020F0502020204030204" pitchFamily="34" charset="0"/>
                <a:cs typeface="Calibri" panose="020F0502020204030204" pitchFamily="34" charset="0"/>
              </a:rPr>
              <a:t>“How would you characterize the percentage of time spent on patient care activities.  How are resources allocated &amp; how is other work completed (and by whom)?”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50</a:t>
            </a:fld>
            <a:endParaRPr lang="en-US"/>
          </a:p>
        </p:txBody>
      </p:sp>
    </p:spTree>
    <p:extLst>
      <p:ext uri="{BB962C8B-B14F-4D97-AF65-F5344CB8AC3E}">
        <p14:creationId xmlns:p14="http://schemas.microsoft.com/office/powerpoint/2010/main" val="31119912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scenario involves Michael who has been offered what he perceived to be a ‘dream’ position.  He has reviewed the organization’s vision and mission, and the position seems to align with his professional goals.  What else can Michael ask to deepen his understanding about his potential employers so that his ‘dream position is “not too good to be true”. </a:t>
            </a:r>
          </a:p>
        </p:txBody>
      </p:sp>
      <p:sp>
        <p:nvSpPr>
          <p:cNvPr id="4" name="Slide Number Placeholder 3"/>
          <p:cNvSpPr>
            <a:spLocks noGrp="1"/>
          </p:cNvSpPr>
          <p:nvPr>
            <p:ph type="sldNum" sz="quarter" idx="5"/>
          </p:nvPr>
        </p:nvSpPr>
        <p:spPr/>
        <p:txBody>
          <a:bodyPr/>
          <a:lstStyle/>
          <a:p>
            <a:fld id="{0EAB7227-B331-9740-813C-133FA7EC3AEA}" type="slidenum">
              <a:rPr lang="en-US" smtClean="0"/>
              <a:t>51</a:t>
            </a:fld>
            <a:endParaRPr lang="en-US"/>
          </a:p>
        </p:txBody>
      </p:sp>
    </p:spTree>
    <p:extLst>
      <p:ext uri="{BB962C8B-B14F-4D97-AF65-F5344CB8AC3E}">
        <p14:creationId xmlns:p14="http://schemas.microsoft.com/office/powerpoint/2010/main" val="12046957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Michael can leverage curiosity by asking a few more specific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can acknowledge what he has learned so far and indicate that his findings about the company align to what is important to him.  He can then ask questions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Describe the approach to adding new patient services.  How are they resourced? How is success measured? How is staff supported? </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When a new service being considered, tell me about how input is solicited from pharmacy personnel? </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How does staffing to ensure patient safety look? </a:t>
            </a:r>
          </a:p>
          <a:p>
            <a:pPr marL="342900" indent="-342900">
              <a:buFont typeface="Arial" panose="020B0604020202020204" pitchFamily="34" charset="0"/>
              <a:buChar char="•"/>
            </a:pPr>
            <a:endParaRPr lang="en-US" b="0" u="none"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b="0" u="none" dirty="0">
              <a:latin typeface="Calibri" panose="020F0502020204030204" pitchFamily="34" charset="0"/>
              <a:cs typeface="Calibri" panose="020F0502020204030204" pitchFamily="34" charset="0"/>
            </a:endParaRPr>
          </a:p>
          <a:p>
            <a:r>
              <a:rPr lang="en-US" b="0" u="none" dirty="0">
                <a:latin typeface="Calibri" panose="020F0502020204030204" pitchFamily="34" charset="0"/>
                <a:cs typeface="Calibri" panose="020F0502020204030204" pitchFamily="34" charset="0"/>
              </a:rPr>
              <a:t>In both scenarios, the pharmacist is addressing a fundamental </a:t>
            </a:r>
            <a:r>
              <a:rPr lang="en-US" b="0" u="none" dirty="0"/>
              <a:t>the responsibility to seek employment that aligns with professional goals and personal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0EAB7227-B331-9740-813C-133FA7EC3AEA}" type="slidenum">
              <a:rPr lang="en-US" smtClean="0"/>
              <a:t>52</a:t>
            </a:fld>
            <a:endParaRPr lang="en-US"/>
          </a:p>
        </p:txBody>
      </p:sp>
    </p:spTree>
    <p:extLst>
      <p:ext uri="{BB962C8B-B14F-4D97-AF65-F5344CB8AC3E}">
        <p14:creationId xmlns:p14="http://schemas.microsoft.com/office/powerpoint/2010/main" val="2196549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Pharmacists’ Fundamental Responsibilities and Rights: Working Them into Your Career Conversations.  Please visit pharmacist.com for additional information and resources and to stay current with </a:t>
            </a:r>
            <a:r>
              <a:rPr lang="en-US" dirty="0" err="1"/>
              <a:t>APhA’s</a:t>
            </a:r>
            <a:r>
              <a:rPr lang="en-US" dirty="0"/>
              <a:t> initiatives, especially those related to the workplace.  </a:t>
            </a:r>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53</a:t>
            </a:fld>
            <a:endParaRPr lang="en-US"/>
          </a:p>
        </p:txBody>
      </p:sp>
    </p:spTree>
    <p:extLst>
      <p:ext uri="{BB962C8B-B14F-4D97-AF65-F5344CB8AC3E}">
        <p14:creationId xmlns:p14="http://schemas.microsoft.com/office/powerpoint/2010/main" val="119927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workgroup, these three projects were prioritized for the respective board’s review and approval.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Briefly, the Pharmacy Workplace and Well-being Reporting Portal (PWWR for short) has been developed as a safe space for individuals to privately and safely self-report workplace factors. PWWR is administered under a patient safety organization that legally protects the individual reporting experiences, and the data collected that can be aggregated for evaluation.  Evaluation of data can lead to recommendations to improve systems and unsafe practice environments.  </a:t>
            </a:r>
          </a:p>
          <a:p>
            <a:endParaRPr lang="en-US" dirty="0"/>
          </a:p>
          <a:p>
            <a:r>
              <a:rPr lang="en-US" dirty="0"/>
              <a:t>Negative reports may help to understand factors that can contribute to near miss error situations, medication errors, and increases in staff stress experiences.  Equally valuable, positive experiences captured lend lessons as it has been learned that small changes in the workplace can provide pharmacy personnel with a long-lasting positive effect on their well-being.  </a:t>
            </a:r>
          </a:p>
          <a:p>
            <a:endParaRPr lang="en-US" dirty="0"/>
          </a:p>
          <a:p>
            <a:r>
              <a:rPr lang="en-US" dirty="0"/>
              <a:t>Secondly, the APhA/NASPA State-based National Survey was administer as a first step towards generating data that regulators indicated they needed to begin to address state practice laws and regulations in need of revision and to show that patient safety is at risk due to workplace issues.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6</a:t>
            </a:fld>
            <a:endParaRPr lang="en-US"/>
          </a:p>
        </p:txBody>
      </p:sp>
    </p:spTree>
    <p:extLst>
      <p:ext uri="{BB962C8B-B14F-4D97-AF65-F5344CB8AC3E}">
        <p14:creationId xmlns:p14="http://schemas.microsoft.com/office/powerpoint/2010/main" val="353693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about these other two tools can be found on pharmacists.com/wellbeing.  The remainder of time will be spent on exploring the Fundamentals in depth.  </a:t>
            </a:r>
          </a:p>
        </p:txBody>
      </p:sp>
      <p:sp>
        <p:nvSpPr>
          <p:cNvPr id="4" name="Slide Number Placeholder 3"/>
          <p:cNvSpPr>
            <a:spLocks noGrp="1"/>
          </p:cNvSpPr>
          <p:nvPr>
            <p:ph type="sldNum" sz="quarter" idx="5"/>
          </p:nvPr>
        </p:nvSpPr>
        <p:spPr/>
        <p:txBody>
          <a:bodyPr/>
          <a:lstStyle/>
          <a:p>
            <a:fld id="{0EAB7227-B331-9740-813C-133FA7EC3AEA}" type="slidenum">
              <a:rPr lang="en-US" smtClean="0"/>
              <a:t>7</a:t>
            </a:fld>
            <a:endParaRPr lang="en-US"/>
          </a:p>
        </p:txBody>
      </p:sp>
    </p:spTree>
    <p:extLst>
      <p:ext uri="{BB962C8B-B14F-4D97-AF65-F5344CB8AC3E}">
        <p14:creationId xmlns:p14="http://schemas.microsoft.com/office/powerpoint/2010/main" val="333521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8</a:t>
            </a:fld>
            <a:endParaRPr lang="en-US"/>
          </a:p>
        </p:txBody>
      </p:sp>
    </p:spTree>
    <p:extLst>
      <p:ext uri="{BB962C8B-B14F-4D97-AF65-F5344CB8AC3E}">
        <p14:creationId xmlns:p14="http://schemas.microsoft.com/office/powerpoint/2010/main" val="187912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spend some time reviewing principles that make up pharmacists’ fundamental responsibilities. </a:t>
            </a:r>
          </a:p>
        </p:txBody>
      </p:sp>
      <p:sp>
        <p:nvSpPr>
          <p:cNvPr id="4" name="Slide Number Placeholder 3"/>
          <p:cNvSpPr>
            <a:spLocks noGrp="1"/>
          </p:cNvSpPr>
          <p:nvPr>
            <p:ph type="sldNum" sz="quarter" idx="5"/>
          </p:nvPr>
        </p:nvSpPr>
        <p:spPr/>
        <p:txBody>
          <a:bodyPr/>
          <a:lstStyle/>
          <a:p>
            <a:fld id="{0EAB7227-B331-9740-813C-133FA7EC3AEA}" type="slidenum">
              <a:rPr lang="en-US" smtClean="0"/>
              <a:t>9</a:t>
            </a:fld>
            <a:endParaRPr lang="en-US"/>
          </a:p>
        </p:txBody>
      </p:sp>
    </p:spTree>
    <p:extLst>
      <p:ext uri="{BB962C8B-B14F-4D97-AF65-F5344CB8AC3E}">
        <p14:creationId xmlns:p14="http://schemas.microsoft.com/office/powerpoint/2010/main" val="3093921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4E23E86-BBB0-404E-81D8-CC43EAAFF9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3840480"/>
            <a:ext cx="10363200" cy="350520"/>
          </a:xfrm>
          <a:prstGeom prst="rect">
            <a:avLst/>
          </a:prstGeom>
        </p:spPr>
        <p:txBody>
          <a:bodyPr wrap="square" lIns="0" tIns="0" rIns="0" bIns="0">
            <a:spAutoFit/>
          </a:bodyPr>
          <a:lstStyle>
            <a:lvl1pPr>
              <a:defRPr>
                <a:solidFill>
                  <a:schemeClr val="bg1"/>
                </a:solidFill>
                <a:latin typeface="+mn-lt"/>
                <a:ea typeface="Roboto" panose="02000000000000000000" pitchFamily="2" charset="0"/>
              </a:defRPr>
            </a:lvl1pPr>
          </a:lstStyle>
          <a:p>
            <a:endParaRPr dirty="0"/>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382636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9" name="TextBox 8">
            <a:extLst>
              <a:ext uri="{FF2B5EF4-FFF2-40B4-BE49-F238E27FC236}">
                <a16:creationId xmlns:a16="http://schemas.microsoft.com/office/drawing/2014/main" id="{2905459B-A554-7F47-A93B-9AEBC63BE267}"/>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10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1140608"/>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Tree>
    <p:extLst>
      <p:ext uri="{BB962C8B-B14F-4D97-AF65-F5344CB8AC3E}">
        <p14:creationId xmlns:p14="http://schemas.microsoft.com/office/powerpoint/2010/main" val="36908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07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912008"/>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270794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Box 12">
            <a:extLst>
              <a:ext uri="{FF2B5EF4-FFF2-40B4-BE49-F238E27FC236}">
                <a16:creationId xmlns:a16="http://schemas.microsoft.com/office/drawing/2014/main" id="{6B54ADF8-19FE-FC4A-B3EE-15FAB1F18D01}"/>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265953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5155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Tree>
    <p:extLst>
      <p:ext uri="{BB962C8B-B14F-4D97-AF65-F5344CB8AC3E}">
        <p14:creationId xmlns:p14="http://schemas.microsoft.com/office/powerpoint/2010/main" val="3186179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2010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88770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6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B8353A1-6E58-42B4-A8E9-1123B3AE89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3840480"/>
            <a:ext cx="10363200" cy="42672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dirty="0"/>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3153141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Box 12">
            <a:extLst>
              <a:ext uri="{FF2B5EF4-FFF2-40B4-BE49-F238E27FC236}">
                <a16:creationId xmlns:a16="http://schemas.microsoft.com/office/drawing/2014/main" id="{5754AFD6-369B-B049-849E-A79B5696127A}"/>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638294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8017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Tree>
    <p:extLst>
      <p:ext uri="{BB962C8B-B14F-4D97-AF65-F5344CB8AC3E}">
        <p14:creationId xmlns:p14="http://schemas.microsoft.com/office/powerpoint/2010/main" val="2746262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6437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1429809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Box 12">
            <a:extLst>
              <a:ext uri="{FF2B5EF4-FFF2-40B4-BE49-F238E27FC236}">
                <a16:creationId xmlns:a16="http://schemas.microsoft.com/office/drawing/2014/main" id="{4082909D-77F0-2C4C-A24D-DF5EA5E576A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41650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502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Tree>
    <p:extLst>
      <p:ext uri="{BB962C8B-B14F-4D97-AF65-F5344CB8AC3E}">
        <p14:creationId xmlns:p14="http://schemas.microsoft.com/office/powerpoint/2010/main" val="2479360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1321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279004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F50B6F-94EA-1748-AD42-BB5AB1BC99C6}"/>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3840480"/>
            <a:ext cx="10363200" cy="42672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dirty="0"/>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48725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3" name="Holder 3"/>
          <p:cNvSpPr>
            <a:spLocks noGrp="1"/>
          </p:cNvSpPr>
          <p:nvPr>
            <p:ph sz="half" idx="2"/>
          </p:nvPr>
        </p:nvSpPr>
        <p:spPr>
          <a:xfrm>
            <a:off x="457200" y="3124200"/>
            <a:ext cx="5455920" cy="276999"/>
          </a:xfrm>
          <a:prstGeom prst="rect">
            <a:avLst/>
          </a:prstGeom>
        </p:spPr>
        <p:txBody>
          <a:bodyPr wrap="square" lIns="0" tIns="0" rIns="0" bIns="0">
            <a:spAutoFit/>
          </a:bodyPr>
          <a:lstStyle>
            <a:lvl1pPr>
              <a:defRPr b="0" i="0">
                <a:latin typeface="+mn-lt"/>
                <a:ea typeface="Roboto" panose="02000000000000000000"/>
              </a:defRPr>
            </a:lvl1pPr>
          </a:lstStyle>
          <a:p>
            <a:endParaRPr dirty="0"/>
          </a:p>
        </p:txBody>
      </p:sp>
      <p:sp>
        <p:nvSpPr>
          <p:cNvPr id="4" name="Holder 4"/>
          <p:cNvSpPr>
            <a:spLocks noGrp="1"/>
          </p:cNvSpPr>
          <p:nvPr>
            <p:ph sz="half" idx="3"/>
          </p:nvPr>
        </p:nvSpPr>
        <p:spPr>
          <a:xfrm>
            <a:off x="6248400" y="3124200"/>
            <a:ext cx="5334000" cy="276999"/>
          </a:xfrm>
          <a:prstGeom prst="rect">
            <a:avLst/>
          </a:prstGeom>
        </p:spPr>
        <p:txBody>
          <a:bodyPr wrap="square" lIns="0" tIns="0" rIns="0" bIns="0">
            <a:spAutoFit/>
          </a:bodyPr>
          <a:lstStyle>
            <a:lvl1pPr>
              <a:defRPr b="0" i="0">
                <a:latin typeface="+mn-lt"/>
                <a:ea typeface="Roboto" panose="02000000000000000000"/>
              </a:defRPr>
            </a:lvl1pPr>
          </a:lstStyle>
          <a:p>
            <a:endParaRPr dirty="0"/>
          </a:p>
        </p:txBody>
      </p:sp>
      <p:sp>
        <p:nvSpPr>
          <p:cNvPr id="5" name="Holder 5"/>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7" name="Holder 7"/>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Tree>
    <p:extLst>
      <p:ext uri="{BB962C8B-B14F-4D97-AF65-F5344CB8AC3E}">
        <p14:creationId xmlns:p14="http://schemas.microsoft.com/office/powerpoint/2010/main" val="663616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9563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5" name="Holder 5"/>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7" name="Holder 7"/>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8" name="Holder 3">
            <a:extLst>
              <a:ext uri="{FF2B5EF4-FFF2-40B4-BE49-F238E27FC236}">
                <a16:creationId xmlns:a16="http://schemas.microsoft.com/office/drawing/2014/main" id="{DF55C8E5-D865-E24C-8C04-281DAC49E0C5}"/>
              </a:ext>
            </a:extLst>
          </p:cNvPr>
          <p:cNvSpPr>
            <a:spLocks noGrp="1"/>
          </p:cNvSpPr>
          <p:nvPr>
            <p:ph type="body" idx="1"/>
          </p:nvPr>
        </p:nvSpPr>
        <p:spPr>
          <a:xfrm>
            <a:off x="444500" y="3048000"/>
            <a:ext cx="6032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9" name="Text Placeholder 9">
            <a:extLst>
              <a:ext uri="{FF2B5EF4-FFF2-40B4-BE49-F238E27FC236}">
                <a16:creationId xmlns:a16="http://schemas.microsoft.com/office/drawing/2014/main" id="{3A7CB75A-426B-B945-ACCE-35ED47B47A54}"/>
              </a:ext>
            </a:extLst>
          </p:cNvPr>
          <p:cNvSpPr>
            <a:spLocks noGrp="1"/>
          </p:cNvSpPr>
          <p:nvPr>
            <p:ph type="body" sz="quarter" idx="10"/>
          </p:nvPr>
        </p:nvSpPr>
        <p:spPr>
          <a:xfrm>
            <a:off x="457200" y="3657600"/>
            <a:ext cx="5638800" cy="369332"/>
          </a:xfrm>
        </p:spPr>
        <p:txBody>
          <a:bodyPr/>
          <a:lstStyle>
            <a:lvl1pPr>
              <a:defRPr sz="2400" b="0" i="0">
                <a:solidFill>
                  <a:schemeClr val="tx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44500" y="3200400"/>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3" name="Holder 3"/>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5" name="Holder 5"/>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2"/>
            <a:stretch>
              <a:fillRect/>
            </a:stretch>
          </a:blipFill>
        </p:spPr>
        <p:txBody>
          <a:bodyPr wrap="square" lIns="0" tIns="0" rIns="0" bIns="0" rtlCol="0"/>
          <a:lstStyle/>
          <a:p>
            <a:endParaRPr/>
          </a:p>
        </p:txBody>
      </p:sp>
      <p:sp>
        <p:nvSpPr>
          <p:cNvPr id="2" name="Holder 2"/>
          <p:cNvSpPr>
            <a:spLocks noGrp="1"/>
          </p:cNvSpPr>
          <p:nvPr>
            <p:ph type="ftr" sz="quarter" idx="5"/>
          </p:nvPr>
        </p:nvSpPr>
        <p:spPr>
          <a:xfrm>
            <a:off x="100584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dirty="0"/>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688192"/>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15542" cy="408850"/>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9" name="TextBox 8">
            <a:extLst>
              <a:ext uri="{FF2B5EF4-FFF2-40B4-BE49-F238E27FC236}">
                <a16:creationId xmlns:a16="http://schemas.microsoft.com/office/drawing/2014/main" id="{A1D96BB3-036E-5747-A220-42D23427D815}"/>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962062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00B3AA"/>
          </a:solidFill>
        </p:spPr>
        <p:txBody>
          <a:bodyPr wrap="square" lIns="0" tIns="0" rIns="0" bIns="0" rtlCol="0"/>
          <a:lstStyle/>
          <a:p>
            <a:endParaRPr/>
          </a:p>
        </p:txBody>
      </p:sp>
      <p:sp>
        <p:nvSpPr>
          <p:cNvPr id="2" name="Holder 2"/>
          <p:cNvSpPr>
            <a:spLocks noGrp="1"/>
          </p:cNvSpPr>
          <p:nvPr>
            <p:ph type="ftr" sz="quarter" idx="5"/>
          </p:nvPr>
        </p:nvSpPr>
        <p:spPr>
          <a:xfrm>
            <a:off x="10134600" y="641985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dirty="0"/>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500" y="2286000"/>
            <a:ext cx="11061700" cy="897948"/>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061700" cy="307777"/>
          </a:xfrm>
        </p:spPr>
        <p:txBody>
          <a:bodyPr lIns="0" tIns="0" rIns="0" bIns="0"/>
          <a:lstStyle>
            <a:lvl1pPr>
              <a:defRPr b="0" i="0">
                <a:solidFill>
                  <a:srgbClr val="312B7E"/>
                </a:solidFill>
                <a:latin typeface="+mn-lt"/>
                <a:ea typeface="Roboto Medium" panose="02000000000000000000"/>
              </a:defRPr>
            </a:lvl1pPr>
          </a:lstStyle>
          <a:p>
            <a:endParaRPr dirty="0"/>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7"/>
            <a:ext cx="11061700"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TextBox 9">
            <a:extLst>
              <a:ext uri="{FF2B5EF4-FFF2-40B4-BE49-F238E27FC236}">
                <a16:creationId xmlns:a16="http://schemas.microsoft.com/office/drawing/2014/main" id="{BFC58021-21D5-9C43-9C74-CB63B83ED872}"/>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346247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B44198"/>
          </a:solidFill>
        </p:spPr>
        <p:txBody>
          <a:bodyPr wrap="square" lIns="0" tIns="0" rIns="0" bIns="0" rtlCol="0"/>
          <a:lstStyle/>
          <a:p>
            <a:endParaRPr/>
          </a:p>
        </p:txBody>
      </p:sp>
      <p:sp>
        <p:nvSpPr>
          <p:cNvPr id="2" name="Holder 2"/>
          <p:cNvSpPr>
            <a:spLocks noGrp="1"/>
          </p:cNvSpPr>
          <p:nvPr>
            <p:ph type="ftr" sz="quarter" idx="5"/>
          </p:nvPr>
        </p:nvSpPr>
        <p:spPr>
          <a:xfrm>
            <a:off x="101346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dirty="0"/>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312B7E"/>
                </a:solidFill>
                <a:latin typeface="+mn-lt"/>
                <a:ea typeface="Roboto Medium" panose="02000000000000000000"/>
              </a:defRPr>
            </a:lvl1pPr>
          </a:lstStyle>
          <a:p>
            <a:endParaRPr dirty="0"/>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28242" cy="369332"/>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TextBox 9">
            <a:extLst>
              <a:ext uri="{FF2B5EF4-FFF2-40B4-BE49-F238E27FC236}">
                <a16:creationId xmlns:a16="http://schemas.microsoft.com/office/drawing/2014/main" id="{5A534A98-E6AF-1C43-8F88-B70A83717541}"/>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1887053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312B7E"/>
          </a:solidFill>
        </p:spPr>
        <p:txBody>
          <a:bodyPr wrap="square" lIns="0" tIns="0" rIns="0" bIns="0" rtlCol="0"/>
          <a:lstStyle/>
          <a:p>
            <a:endParaRPr/>
          </a:p>
        </p:txBody>
      </p:sp>
      <p:sp>
        <p:nvSpPr>
          <p:cNvPr id="2" name="Holder 2"/>
          <p:cNvSpPr>
            <a:spLocks noGrp="1"/>
          </p:cNvSpPr>
          <p:nvPr>
            <p:ph type="ftr" sz="quarter" idx="5"/>
          </p:nvPr>
        </p:nvSpPr>
        <p:spPr>
          <a:xfrm>
            <a:off x="10058400" y="6410325"/>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dirty="0"/>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28242" cy="488788"/>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TextBox 9">
            <a:extLst>
              <a:ext uri="{FF2B5EF4-FFF2-40B4-BE49-F238E27FC236}">
                <a16:creationId xmlns:a16="http://schemas.microsoft.com/office/drawing/2014/main" id="{0C7B6932-A939-5349-B81B-FC92713672A4}"/>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620945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4A5EAB"/>
          </a:solidFill>
        </p:spPr>
        <p:txBody>
          <a:bodyPr wrap="square" lIns="0" tIns="0" rIns="0" bIns="0" rtlCol="0"/>
          <a:lstStyle/>
          <a:p>
            <a:endParaRPr/>
          </a:p>
        </p:txBody>
      </p:sp>
      <p:sp>
        <p:nvSpPr>
          <p:cNvPr id="2" name="Holder 2"/>
          <p:cNvSpPr>
            <a:spLocks noGrp="1"/>
          </p:cNvSpPr>
          <p:nvPr>
            <p:ph type="ftr" sz="quarter" idx="5"/>
          </p:nvPr>
        </p:nvSpPr>
        <p:spPr>
          <a:xfrm>
            <a:off x="100584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dirty="0"/>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897948"/>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07777"/>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7"/>
            <a:ext cx="11315542"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TextBox 9">
            <a:extLst>
              <a:ext uri="{FF2B5EF4-FFF2-40B4-BE49-F238E27FC236}">
                <a16:creationId xmlns:a16="http://schemas.microsoft.com/office/drawing/2014/main" id="{5178ADAA-D634-5D45-AA87-89AE70089E66}"/>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C29AE3-029F-C442-AD18-1B910002DE88}"/>
              </a:ext>
            </a:extLst>
          </p:cNvPr>
          <p:cNvSpPr/>
          <p:nvPr userDrawn="1"/>
        </p:nvSpPr>
        <p:spPr>
          <a:xfrm>
            <a:off x="0" y="1"/>
            <a:ext cx="12192000" cy="690407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ctrTitle"/>
          </p:nvPr>
        </p:nvSpPr>
        <p:spPr>
          <a:xfrm>
            <a:off x="381000" y="3398520"/>
            <a:ext cx="10363200" cy="777136"/>
          </a:xfrm>
          <a:prstGeom prst="rect">
            <a:avLst/>
          </a:prstGeom>
          <a:ln>
            <a:noFill/>
          </a:ln>
        </p:spPr>
        <p:txBody>
          <a:bodyPr wrap="square"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4495800"/>
            <a:ext cx="10363200" cy="38100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dirty="0"/>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81001" y="685800"/>
            <a:ext cx="2002563" cy="633182"/>
          </a:xfrm>
          <a:prstGeom prst="rect">
            <a:avLst/>
          </a:prstGeom>
        </p:spPr>
      </p:pic>
    </p:spTree>
    <p:extLst>
      <p:ext uri="{BB962C8B-B14F-4D97-AF65-F5344CB8AC3E}">
        <p14:creationId xmlns:p14="http://schemas.microsoft.com/office/powerpoint/2010/main" val="83468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3" name="Holder 3"/>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Roboto"/>
                <a:cs typeface="Roboto"/>
              </a:defRPr>
            </a:lvl1pPr>
          </a:lstStyle>
          <a:p>
            <a:pPr marL="12700">
              <a:lnSpc>
                <a:spcPct val="100000"/>
              </a:lnSpc>
              <a:spcBef>
                <a:spcPts val="10"/>
              </a:spcBef>
            </a:pPr>
            <a:r>
              <a:rPr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107692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pitchFamily="2" charset="0"/>
                <a:cs typeface="Roboto" panose="02000000000000000000" pitchFamily="2" charset="0"/>
              </a:defRPr>
            </a:lvl1pPr>
            <a:lvl2pPr>
              <a:defRPr sz="1200" b="0" i="0">
                <a:latin typeface="+mn-lt"/>
                <a:ea typeface="Roboto" panose="02000000000000000000" pitchFamily="2" charset="0"/>
                <a:cs typeface="Roboto" panose="02000000000000000000" pitchFamily="2" charset="0"/>
              </a:defRPr>
            </a:lvl2pPr>
            <a:lvl3pPr>
              <a:defRPr sz="1200" b="0" i="0">
                <a:latin typeface="+mn-lt"/>
                <a:ea typeface="Roboto" panose="02000000000000000000" pitchFamily="2" charset="0"/>
                <a:cs typeface="Roboto" panose="02000000000000000000" pitchFamily="2" charset="0"/>
              </a:defRPr>
            </a:lvl3pPr>
            <a:lvl4pPr>
              <a:defRPr sz="1200" b="0" i="0">
                <a:latin typeface="+mn-lt"/>
                <a:ea typeface="Roboto" panose="02000000000000000000" pitchFamily="2" charset="0"/>
                <a:cs typeface="Roboto" panose="02000000000000000000" pitchFamily="2" charset="0"/>
              </a:defRPr>
            </a:lvl4pPr>
            <a:lvl5pPr>
              <a:defRPr sz="1200" b="0" i="0">
                <a:latin typeface="+mn-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03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2"/>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Tree>
    <p:extLst>
      <p:ext uri="{BB962C8B-B14F-4D97-AF65-F5344CB8AC3E}">
        <p14:creationId xmlns:p14="http://schemas.microsoft.com/office/powerpoint/2010/main" val="395343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Roboto"/>
                <a:cs typeface="Roboto"/>
              </a:defRPr>
            </a:lvl1pPr>
          </a:lstStyle>
          <a:p>
            <a:pPr marL="12700">
              <a:lnSpc>
                <a:spcPct val="100000"/>
              </a:lnSpc>
              <a:spcBef>
                <a:spcPts val="10"/>
              </a:spcBef>
            </a:pPr>
            <a:r>
              <a:rPr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829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33910541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3185938"/>
            <a:ext cx="11303000" cy="2346960"/>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10134600" y="6400800"/>
            <a:ext cx="1131570" cy="184666"/>
          </a:xfrm>
          <a:prstGeom prst="rect">
            <a:avLst/>
          </a:prstGeom>
        </p:spPr>
        <p:txBody>
          <a:bodyPr wrap="square" lIns="0" tIns="0" rIns="0" bIns="0">
            <a:spAutoFit/>
          </a:bodyPr>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a:xfrm>
            <a:off x="11480957" y="6400800"/>
            <a:ext cx="266543" cy="184666"/>
          </a:xfrm>
          <a:prstGeom prst="rect">
            <a:avLst/>
          </a:prstGeom>
        </p:spPr>
        <p:txBody>
          <a:bodyPr wrap="square" lIns="0" tIns="0" rIns="0" bIns="0">
            <a:spAutoFit/>
          </a:bodyPr>
          <a:lstStyle>
            <a:lvl1pPr>
              <a:defRPr sz="1200" b="0" i="0">
                <a:solidFill>
                  <a:srgbClr val="969799"/>
                </a:solidFill>
                <a:latin typeface="+mn-lt"/>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8" name="Title Placeholder 7">
            <a:extLst>
              <a:ext uri="{FF2B5EF4-FFF2-40B4-BE49-F238E27FC236}">
                <a16:creationId xmlns:a16="http://schemas.microsoft.com/office/drawing/2014/main" id="{46F608F5-2E7A-4D9E-9782-2BD005263587}"/>
              </a:ext>
            </a:extLst>
          </p:cNvPr>
          <p:cNvSpPr>
            <a:spLocks noGrp="1"/>
          </p:cNvSpPr>
          <p:nvPr>
            <p:ph type="title"/>
          </p:nvPr>
        </p:nvSpPr>
        <p:spPr>
          <a:xfrm>
            <a:off x="381000" y="1447800"/>
            <a:ext cx="10515600" cy="1325563"/>
          </a:xfrm>
          <a:prstGeom prst="rect">
            <a:avLst/>
          </a:prstGeom>
        </p:spPr>
        <p:txBody>
          <a:bodyPr vert="horz" lIns="91440" tIns="45720" rIns="91440" bIns="45720" rtlCol="0" anchor="t">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6" r:id="rId1"/>
    <p:sldLayoutId id="2147483701" r:id="rId2"/>
    <p:sldLayoutId id="2147483669" r:id="rId3"/>
    <p:sldLayoutId id="2147483670" r:id="rId4"/>
    <p:sldLayoutId id="2147483671" r:id="rId5"/>
    <p:sldLayoutId id="2147483683" r:id="rId6"/>
    <p:sldLayoutId id="2147483680" r:id="rId7"/>
    <p:sldLayoutId id="2147483684" r:id="rId8"/>
    <p:sldLayoutId id="2147483682" r:id="rId9"/>
    <p:sldLayoutId id="2147483662" r:id="rId10"/>
    <p:sldLayoutId id="2147483685" r:id="rId11"/>
    <p:sldLayoutId id="2147483686" r:id="rId12"/>
    <p:sldLayoutId id="2147483687" r:id="rId13"/>
    <p:sldLayoutId id="2147483688" r:id="rId14"/>
    <p:sldLayoutId id="2147483674" r:id="rId15"/>
    <p:sldLayoutId id="2147483689" r:id="rId16"/>
    <p:sldLayoutId id="2147483690" r:id="rId17"/>
    <p:sldLayoutId id="2147483691" r:id="rId18"/>
    <p:sldLayoutId id="2147483692" r:id="rId19"/>
    <p:sldLayoutId id="2147483673" r:id="rId20"/>
    <p:sldLayoutId id="2147483693" r:id="rId21"/>
    <p:sldLayoutId id="2147483694" r:id="rId22"/>
    <p:sldLayoutId id="2147483695" r:id="rId23"/>
    <p:sldLayoutId id="2147483696" r:id="rId24"/>
    <p:sldLayoutId id="2147483672" r:id="rId25"/>
    <p:sldLayoutId id="2147483697" r:id="rId26"/>
    <p:sldLayoutId id="2147483698" r:id="rId27"/>
    <p:sldLayoutId id="2147483699" r:id="rId28"/>
    <p:sldLayoutId id="2147483700" r:id="rId29"/>
    <p:sldLayoutId id="2147483679" r:id="rId30"/>
    <p:sldLayoutId id="2147483663" r:id="rId31"/>
    <p:sldLayoutId id="2147483664" r:id="rId32"/>
    <p:sldLayoutId id="2147483678" r:id="rId33"/>
    <p:sldLayoutId id="2147483675" r:id="rId34"/>
    <p:sldLayoutId id="2147483676" r:id="rId35"/>
    <p:sldLayoutId id="2147483677" r:id="rId36"/>
    <p:sldLayoutId id="2147483665" r:id="rId37"/>
  </p:sldLayoutIdLst>
  <p:hf hdr="0" dt="0"/>
  <p:txStyles>
    <p:titleStyle>
      <a:lvl1pPr>
        <a:defRPr lang="en-US" sz="5050" dirty="0" smtClean="0">
          <a:latin typeface="+mj-lt"/>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3"/>
            <a:stretch>
              <a:fillRect/>
            </a:stretch>
          </a:blipFill>
        </p:spPr>
        <p:txBody>
          <a:bodyPr wrap="square" lIns="0" tIns="0" rIns="0" bIns="0" rtlCol="0"/>
          <a:lstStyle/>
          <a:p>
            <a:endParaRPr dirty="0"/>
          </a:p>
        </p:txBody>
      </p:sp>
      <p:sp>
        <p:nvSpPr>
          <p:cNvPr id="8" name="object 8"/>
          <p:cNvSpPr txBox="1"/>
          <p:nvPr/>
        </p:nvSpPr>
        <p:spPr>
          <a:xfrm>
            <a:off x="663347" y="2652731"/>
            <a:ext cx="10538053" cy="1445267"/>
          </a:xfrm>
          <a:prstGeom prst="rect">
            <a:avLst/>
          </a:prstGeom>
        </p:spPr>
        <p:txBody>
          <a:bodyPr vert="horz" wrap="square" lIns="0" tIns="135890" rIns="0" bIns="0" rtlCol="0">
            <a:spAutoFit/>
          </a:bodyPr>
          <a:lstStyle/>
          <a:p>
            <a:pPr marL="12700" marR="5080">
              <a:lnSpc>
                <a:spcPts val="5090"/>
              </a:lnSpc>
              <a:spcBef>
                <a:spcPts val="1070"/>
              </a:spcBef>
            </a:pPr>
            <a:r>
              <a:rPr sz="5050" spc="-10" dirty="0">
                <a:solidFill>
                  <a:srgbClr val="FFFFFF"/>
                </a:solidFill>
                <a:latin typeface="+mj-lt"/>
                <a:cs typeface="Roboto-Thin"/>
              </a:rPr>
              <a:t>P</a:t>
            </a:r>
            <a:r>
              <a:rPr lang="en-US" sz="5050" spc="-10" dirty="0">
                <a:solidFill>
                  <a:srgbClr val="FFFFFF"/>
                </a:solidFill>
                <a:latin typeface="+mj-lt"/>
                <a:cs typeface="Roboto-Thin"/>
              </a:rPr>
              <a:t>harmacists’ Fundamental  Responsibilities &amp; Rights</a:t>
            </a:r>
            <a:endParaRPr sz="5050" dirty="0">
              <a:latin typeface="+mj-lt"/>
              <a:cs typeface="Roboto-Thin"/>
            </a:endParaRPr>
          </a:p>
        </p:txBody>
      </p:sp>
      <p:sp>
        <p:nvSpPr>
          <p:cNvPr id="10" name="object 10"/>
          <p:cNvSpPr txBox="1"/>
          <p:nvPr/>
        </p:nvSpPr>
        <p:spPr>
          <a:xfrm>
            <a:off x="663347" y="6082627"/>
            <a:ext cx="3790950" cy="241732"/>
          </a:xfrm>
          <a:prstGeom prst="rect">
            <a:avLst/>
          </a:prstGeom>
        </p:spPr>
        <p:txBody>
          <a:bodyPr vert="horz" wrap="square" lIns="0" tIns="26034" rIns="0" bIns="0" rtlCol="0">
            <a:spAutoFit/>
          </a:bodyPr>
          <a:lstStyle/>
          <a:p>
            <a:pPr marL="12700">
              <a:lnSpc>
                <a:spcPct val="100000"/>
              </a:lnSpc>
              <a:spcBef>
                <a:spcPts val="204"/>
              </a:spcBef>
            </a:pPr>
            <a:r>
              <a:rPr sz="1400" i="1" spc="-45" dirty="0">
                <a:solidFill>
                  <a:srgbClr val="FFFFFF"/>
                </a:solidFill>
                <a:latin typeface="Palatino Linotype" panose="02040502050505030304" pitchFamily="18" charset="0"/>
                <a:cs typeface="Mercury Text G1"/>
              </a:rPr>
              <a:t>For </a:t>
            </a:r>
            <a:r>
              <a:rPr sz="1400" i="1" dirty="0">
                <a:solidFill>
                  <a:srgbClr val="FFFFFF"/>
                </a:solidFill>
                <a:latin typeface="Palatino Linotype" panose="02040502050505030304" pitchFamily="18" charset="0"/>
                <a:cs typeface="Mercury Text G1"/>
              </a:rPr>
              <a:t>Every </a:t>
            </a:r>
            <a:r>
              <a:rPr sz="1400" i="1" spc="-5" dirty="0">
                <a:solidFill>
                  <a:srgbClr val="FFFFFF"/>
                </a:solidFill>
                <a:latin typeface="Palatino Linotype" panose="02040502050505030304" pitchFamily="18" charset="0"/>
                <a:cs typeface="Mercury Text G1"/>
              </a:rPr>
              <a:t>Pharmacist. </a:t>
            </a:r>
            <a:r>
              <a:rPr sz="1400" i="1" spc="-30" dirty="0">
                <a:solidFill>
                  <a:srgbClr val="FFFFFF"/>
                </a:solidFill>
                <a:latin typeface="Palatino Linotype" panose="02040502050505030304" pitchFamily="18" charset="0"/>
                <a:cs typeface="Mercury Text G1"/>
              </a:rPr>
              <a:t>For All </a:t>
            </a:r>
            <a:r>
              <a:rPr sz="1400" i="1" spc="-10" dirty="0">
                <a:solidFill>
                  <a:srgbClr val="FFFFFF"/>
                </a:solidFill>
                <a:latin typeface="Palatino Linotype" panose="02040502050505030304" pitchFamily="18" charset="0"/>
                <a:cs typeface="Mercury Text G1"/>
              </a:rPr>
              <a:t>of</a:t>
            </a:r>
            <a:r>
              <a:rPr sz="1400" i="1" spc="90" dirty="0">
                <a:solidFill>
                  <a:srgbClr val="FFFFFF"/>
                </a:solidFill>
                <a:latin typeface="Palatino Linotype" panose="02040502050505030304" pitchFamily="18" charset="0"/>
                <a:cs typeface="Mercury Text G1"/>
              </a:rPr>
              <a:t> </a:t>
            </a:r>
            <a:r>
              <a:rPr sz="1400" i="1" spc="-15" dirty="0">
                <a:solidFill>
                  <a:srgbClr val="FFFFFF"/>
                </a:solidFill>
                <a:latin typeface="Palatino Linotype" panose="02040502050505030304" pitchFamily="18" charset="0"/>
                <a:cs typeface="Mercury Text G1"/>
              </a:rPr>
              <a:t>Pharmacy.</a:t>
            </a:r>
            <a:endParaRPr sz="1400" dirty="0">
              <a:latin typeface="Palatino Linotype" panose="02040502050505030304" pitchFamily="18" charset="0"/>
              <a:cs typeface="Mercury Text G1"/>
            </a:endParaRPr>
          </a:p>
        </p:txBody>
      </p:sp>
      <p:sp>
        <p:nvSpPr>
          <p:cNvPr id="11" name="object 11"/>
          <p:cNvSpPr txBox="1"/>
          <p:nvPr/>
        </p:nvSpPr>
        <p:spPr>
          <a:xfrm>
            <a:off x="10171409" y="6104484"/>
            <a:ext cx="1499870" cy="243656"/>
          </a:xfrm>
          <a:prstGeom prst="rect">
            <a:avLst/>
          </a:prstGeom>
        </p:spPr>
        <p:txBody>
          <a:bodyPr vert="horz" wrap="square" lIns="0" tIns="0" rIns="0" bIns="0" rtlCol="0">
            <a:spAutoFit/>
          </a:bodyPr>
          <a:lstStyle/>
          <a:p>
            <a:pPr marL="12700">
              <a:lnSpc>
                <a:spcPts val="1905"/>
              </a:lnSpc>
            </a:pPr>
            <a:r>
              <a:rPr sz="1600" spc="-5" dirty="0">
                <a:solidFill>
                  <a:srgbClr val="FFFFFF"/>
                </a:solidFill>
                <a:cs typeface="Roboto"/>
              </a:rPr>
              <a:t>pharmacist.com</a:t>
            </a:r>
            <a:endParaRPr sz="1600" dirty="0">
              <a:cs typeface="Roboto"/>
            </a:endParaRPr>
          </a:p>
        </p:txBody>
      </p:sp>
      <p:sp>
        <p:nvSpPr>
          <p:cNvPr id="9" name="object 9"/>
          <p:cNvSpPr txBox="1"/>
          <p:nvPr/>
        </p:nvSpPr>
        <p:spPr>
          <a:xfrm>
            <a:off x="690294" y="4969995"/>
            <a:ext cx="5516880" cy="327654"/>
          </a:xfrm>
          <a:prstGeom prst="rect">
            <a:avLst/>
          </a:prstGeom>
        </p:spPr>
        <p:txBody>
          <a:bodyPr vert="horz" wrap="square" lIns="0" tIns="12065" rIns="0" bIns="0" rtlCol="0">
            <a:spAutoFit/>
          </a:bodyPr>
          <a:lstStyle/>
          <a:p>
            <a:pPr marL="12700">
              <a:lnSpc>
                <a:spcPct val="100000"/>
              </a:lnSpc>
              <a:spcBef>
                <a:spcPts val="95"/>
              </a:spcBef>
            </a:pPr>
            <a:r>
              <a:rPr lang="en-US" sz="2050" spc="-10" dirty="0">
                <a:solidFill>
                  <a:srgbClr val="FFFFFF"/>
                </a:solidFill>
                <a:cs typeface="Roboto-Medium"/>
              </a:rPr>
              <a:t>Working Them Into Your Career Conversations</a:t>
            </a:r>
            <a:endParaRPr sz="2050" dirty="0">
              <a:cs typeface="Roboto-Medium"/>
            </a:endParaRPr>
          </a:p>
        </p:txBody>
      </p:sp>
      <p:pic>
        <p:nvPicPr>
          <p:cNvPr id="12" name="Picture 11" descr="Logo&#10;&#10;Description automatically generated">
            <a:extLst>
              <a:ext uri="{FF2B5EF4-FFF2-40B4-BE49-F238E27FC236}">
                <a16:creationId xmlns:a16="http://schemas.microsoft.com/office/drawing/2014/main" id="{BDD3E6C0-597F-4892-9F0A-4B608AF94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294" y="716640"/>
            <a:ext cx="1826966" cy="578760"/>
          </a:xfrm>
          <a:prstGeom prst="rect">
            <a:avLst/>
          </a:prstGeom>
        </p:spPr>
      </p:pic>
      <p:pic>
        <p:nvPicPr>
          <p:cNvPr id="3" name="Picture 2">
            <a:extLst>
              <a:ext uri="{FF2B5EF4-FFF2-40B4-BE49-F238E27FC236}">
                <a16:creationId xmlns:a16="http://schemas.microsoft.com/office/drawing/2014/main" id="{839D227A-FD8C-AEB9-BC01-E3E129BC5B91}"/>
              </a:ext>
            </a:extLst>
          </p:cNvPr>
          <p:cNvPicPr>
            <a:picLocks noChangeAspect="1"/>
          </p:cNvPicPr>
          <p:nvPr/>
        </p:nvPicPr>
        <p:blipFill rotWithShape="1">
          <a:blip r:embed="rId5"/>
          <a:srcRect l="27467" t="15556" r="40000" b="6666"/>
          <a:stretch/>
        </p:blipFill>
        <p:spPr>
          <a:xfrm rot="417381">
            <a:off x="8993549" y="1649719"/>
            <a:ext cx="2260861" cy="3040389"/>
          </a:xfrm>
          <a:prstGeom prst="rect">
            <a:avLst/>
          </a:prstGeom>
          <a:ln w="228600" cap="sq" cmpd="thickThin">
            <a:solidFill>
              <a:schemeClr val="bg1">
                <a:lumMod val="85000"/>
              </a:schemeClr>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10</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413500" cy="1554272"/>
          </a:xfrm>
        </p:spPr>
        <p:txBody>
          <a:bodyPr>
            <a:normAutofit/>
          </a:bodyPr>
          <a:lstStyle/>
          <a:p>
            <a:r>
              <a:rPr lang="en-US" sz="4000" dirty="0"/>
              <a:t>I. Practice with </a:t>
            </a:r>
            <a:br>
              <a:rPr lang="en-US" sz="4000" dirty="0"/>
            </a:br>
            <a:r>
              <a:rPr lang="en-US" sz="4000" dirty="0"/>
              <a:t>honest &amp; integrity</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1173193"/>
            <a:ext cx="6946900" cy="276999"/>
          </a:xfrm>
        </p:spPr>
        <p:txBody>
          <a:bodyPr/>
          <a:lstStyle/>
          <a:p>
            <a:r>
              <a:rPr lang="en-US" dirty="0"/>
              <a:t>Pharmacists have the fundamental responsibility to: </a:t>
            </a:r>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369332"/>
          </a:xfrm>
        </p:spPr>
        <p:txBody>
          <a:bodyPr/>
          <a:lstStyle/>
          <a:p>
            <a:endParaRPr lang="en-US" dirty="0"/>
          </a:p>
        </p:txBody>
      </p:sp>
      <p:sp>
        <p:nvSpPr>
          <p:cNvPr id="7" name="Footer Placeholder 1">
            <a:extLst>
              <a:ext uri="{FF2B5EF4-FFF2-40B4-BE49-F238E27FC236}">
                <a16:creationId xmlns:a16="http://schemas.microsoft.com/office/drawing/2014/main" id="{AEAD9911-DC6B-0DF7-BF89-8E46A4C1C201}"/>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2</a:t>
            </a:r>
          </a:p>
        </p:txBody>
      </p:sp>
    </p:spTree>
    <p:extLst>
      <p:ext uri="{BB962C8B-B14F-4D97-AF65-F5344CB8AC3E}">
        <p14:creationId xmlns:p14="http://schemas.microsoft.com/office/powerpoint/2010/main" val="401444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Autofit/>
          </a:bodyPr>
          <a:lstStyle/>
          <a:p>
            <a:r>
              <a:rPr lang="en-US" sz="4000" dirty="0">
                <a:solidFill>
                  <a:srgbClr val="312B7E"/>
                </a:solidFill>
              </a:rPr>
              <a:t>II. Seek employment that aligns with professional goals &amp; personal needs &amp; values </a:t>
            </a:r>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11</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5638800" cy="369332"/>
          </a:xfrm>
        </p:spPr>
        <p:txBody>
          <a:bodyPr/>
          <a:lstStyle/>
          <a:p>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Text Placeholder 4">
            <a:extLst>
              <a:ext uri="{FF2B5EF4-FFF2-40B4-BE49-F238E27FC236}">
                <a16:creationId xmlns:a16="http://schemas.microsoft.com/office/drawing/2014/main" id="{F75533EB-F4CD-7C6A-8090-BD95F8FF951E}"/>
              </a:ext>
            </a:extLst>
          </p:cNvPr>
          <p:cNvSpPr>
            <a:spLocks noGrp="1"/>
          </p:cNvSpPr>
          <p:nvPr>
            <p:ph type="body" idx="1"/>
          </p:nvPr>
        </p:nvSpPr>
        <p:spPr>
          <a:xfrm>
            <a:off x="444500" y="1066800"/>
            <a:ext cx="5651500" cy="276225"/>
          </a:xfrm>
        </p:spPr>
        <p:txBody>
          <a:bodyPr/>
          <a:lstStyle/>
          <a:p>
            <a:r>
              <a:rPr lang="en-US" dirty="0"/>
              <a:t>Pharmacists have the fundamental responsibility to: </a:t>
            </a:r>
          </a:p>
        </p:txBody>
      </p:sp>
      <p:sp>
        <p:nvSpPr>
          <p:cNvPr id="5" name="Footer Placeholder 1">
            <a:extLst>
              <a:ext uri="{FF2B5EF4-FFF2-40B4-BE49-F238E27FC236}">
                <a16:creationId xmlns:a16="http://schemas.microsoft.com/office/drawing/2014/main" id="{9AA59873-A411-1608-7326-40363DC44E9D}"/>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129232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585064"/>
            <a:ext cx="5651500" cy="777136"/>
          </a:xfrm>
        </p:spPr>
        <p:txBody>
          <a:bodyPr>
            <a:noAutofit/>
          </a:bodyPr>
          <a:lstStyle/>
          <a:p>
            <a:r>
              <a:rPr lang="en-US" sz="4000" dirty="0">
                <a:solidFill>
                  <a:srgbClr val="312B7E"/>
                </a:solidFill>
              </a:rPr>
              <a:t>Know prospective employers </a:t>
            </a:r>
            <a:br>
              <a:rPr lang="en-US" sz="4000" dirty="0">
                <a:solidFill>
                  <a:srgbClr val="312B7E"/>
                </a:solidFill>
              </a:rPr>
            </a:br>
            <a:r>
              <a:rPr lang="en-US" sz="4000" dirty="0">
                <a:solidFill>
                  <a:srgbClr val="312B7E"/>
                </a:solidFill>
              </a:rPr>
              <a:t>	</a:t>
            </a:r>
            <a:r>
              <a:rPr lang="en-US" sz="3600" dirty="0">
                <a:solidFill>
                  <a:srgbClr val="312B7E"/>
                </a:solidFill>
              </a:rPr>
              <a:t>Goals </a:t>
            </a:r>
            <a:br>
              <a:rPr lang="en-US" sz="3600" dirty="0">
                <a:solidFill>
                  <a:srgbClr val="312B7E"/>
                </a:solidFill>
              </a:rPr>
            </a:br>
            <a:r>
              <a:rPr lang="en-US" sz="3600" dirty="0">
                <a:solidFill>
                  <a:srgbClr val="312B7E"/>
                </a:solidFill>
              </a:rPr>
              <a:t>	Values</a:t>
            </a:r>
            <a:br>
              <a:rPr lang="en-US" sz="3600" dirty="0">
                <a:solidFill>
                  <a:srgbClr val="312B7E"/>
                </a:solidFill>
              </a:rPr>
            </a:br>
            <a:r>
              <a:rPr lang="en-US" sz="3600" dirty="0">
                <a:solidFill>
                  <a:srgbClr val="312B7E"/>
                </a:solidFill>
              </a:rPr>
              <a:t>	Climate</a:t>
            </a:r>
            <a:br>
              <a:rPr lang="en-US" sz="3600" dirty="0">
                <a:solidFill>
                  <a:srgbClr val="312B7E"/>
                </a:solidFill>
              </a:rPr>
            </a:br>
            <a:r>
              <a:rPr lang="en-US" sz="3600" dirty="0">
                <a:solidFill>
                  <a:srgbClr val="312B7E"/>
                </a:solidFill>
              </a:rPr>
              <a:t>	Culture </a:t>
            </a:r>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12</a:t>
            </a:fld>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Text Placeholder 4">
            <a:extLst>
              <a:ext uri="{FF2B5EF4-FFF2-40B4-BE49-F238E27FC236}">
                <a16:creationId xmlns:a16="http://schemas.microsoft.com/office/drawing/2014/main" id="{F75533EB-F4CD-7C6A-8090-BD95F8FF951E}"/>
              </a:ext>
            </a:extLst>
          </p:cNvPr>
          <p:cNvSpPr>
            <a:spLocks noGrp="1"/>
          </p:cNvSpPr>
          <p:nvPr>
            <p:ph type="body" idx="1"/>
          </p:nvPr>
        </p:nvSpPr>
        <p:spPr>
          <a:xfrm>
            <a:off x="444500" y="1066800"/>
            <a:ext cx="5651500" cy="553998"/>
          </a:xfrm>
        </p:spPr>
        <p:txBody>
          <a:bodyPr/>
          <a:lstStyle/>
          <a:p>
            <a:r>
              <a:rPr lang="en-US" dirty="0"/>
              <a:t>…Seek employment that aligns w/ professional goals &amp; personal needs and values.  </a:t>
            </a:r>
          </a:p>
        </p:txBody>
      </p:sp>
      <p:sp>
        <p:nvSpPr>
          <p:cNvPr id="5" name="Footer Placeholder 1">
            <a:extLst>
              <a:ext uri="{FF2B5EF4-FFF2-40B4-BE49-F238E27FC236}">
                <a16:creationId xmlns:a16="http://schemas.microsoft.com/office/drawing/2014/main" id="{CF106AED-CA15-56F2-2EB0-2C19FD2DF5B3}"/>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69089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13</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5651500" cy="1554272"/>
          </a:xfrm>
        </p:spPr>
        <p:txBody>
          <a:bodyPr>
            <a:noAutofit/>
          </a:bodyPr>
          <a:lstStyle/>
          <a:p>
            <a:r>
              <a:rPr lang="en-US" sz="4000" dirty="0"/>
              <a:t>III. Be lifelong learners</a:t>
            </a:r>
            <a:br>
              <a:rPr lang="en-US" sz="4000" dirty="0"/>
            </a:br>
            <a:r>
              <a:rPr lang="en-US" sz="4000" dirty="0"/>
              <a:t>to maintain professional </a:t>
            </a:r>
            <a:br>
              <a:rPr lang="en-US" sz="4000" dirty="0"/>
            </a:br>
            <a:r>
              <a:rPr lang="en-US" sz="4000" dirty="0"/>
              <a:t>competence and engage in the profession</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3185938"/>
            <a:ext cx="6946900" cy="276999"/>
          </a:xfrm>
        </p:spPr>
        <p:txBody>
          <a:bodyPr/>
          <a:lstStyle/>
          <a:p>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369332"/>
          </a:xfrm>
        </p:spPr>
        <p:txBody>
          <a:bodyPr/>
          <a:lstStyle/>
          <a:p>
            <a:endParaRPr lang="en-US" dirty="0"/>
          </a:p>
        </p:txBody>
      </p:sp>
      <p:sp>
        <p:nvSpPr>
          <p:cNvPr id="7" name="Text Placeholder 4">
            <a:extLst>
              <a:ext uri="{FF2B5EF4-FFF2-40B4-BE49-F238E27FC236}">
                <a16:creationId xmlns:a16="http://schemas.microsoft.com/office/drawing/2014/main" id="{E98CED3C-EAA3-06BA-B4B5-A81F89667435}"/>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t>Pharmacists have the fundamental responsibility to: </a:t>
            </a:r>
            <a:endParaRPr lang="en-US" kern="0" dirty="0"/>
          </a:p>
        </p:txBody>
      </p:sp>
      <p:sp>
        <p:nvSpPr>
          <p:cNvPr id="8" name="Footer Placeholder 1">
            <a:extLst>
              <a:ext uri="{FF2B5EF4-FFF2-40B4-BE49-F238E27FC236}">
                <a16:creationId xmlns:a16="http://schemas.microsoft.com/office/drawing/2014/main" id="{C15575B4-3BD2-D09B-EF43-FF88E0C820D7}"/>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10" name="Footer Placeholder 1">
            <a:extLst>
              <a:ext uri="{FF2B5EF4-FFF2-40B4-BE49-F238E27FC236}">
                <a16:creationId xmlns:a16="http://schemas.microsoft.com/office/drawing/2014/main" id="{DBB3DBB8-7659-ECDE-8CB9-A396E8780F7E}"/>
              </a:ext>
            </a:extLst>
          </p:cNvPr>
          <p:cNvSpPr txBox="1">
            <a:spLocks/>
          </p:cNvSpPr>
          <p:nvPr/>
        </p:nvSpPr>
        <p:spPr>
          <a:xfrm>
            <a:off x="10058400" y="6216134"/>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2</a:t>
            </a:r>
          </a:p>
        </p:txBody>
      </p:sp>
    </p:spTree>
    <p:extLst>
      <p:ext uri="{BB962C8B-B14F-4D97-AF65-F5344CB8AC3E}">
        <p14:creationId xmlns:p14="http://schemas.microsoft.com/office/powerpoint/2010/main" val="168520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Autofit/>
          </a:bodyPr>
          <a:lstStyle/>
          <a:p>
            <a:r>
              <a:rPr lang="en-US" sz="4000" dirty="0">
                <a:solidFill>
                  <a:srgbClr val="312B7E"/>
                </a:solidFill>
              </a:rPr>
              <a:t>IV. Educate their patients and the public to enhance public health</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14</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5638800" cy="369332"/>
          </a:xfrm>
        </p:spPr>
        <p:txBody>
          <a:bodyPr/>
          <a:lstStyle/>
          <a:p>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Text Placeholder 4">
            <a:extLst>
              <a:ext uri="{FF2B5EF4-FFF2-40B4-BE49-F238E27FC236}">
                <a16:creationId xmlns:a16="http://schemas.microsoft.com/office/drawing/2014/main" id="{0ADC83E7-AA88-9C27-E1EB-D92A1C206536}"/>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t>Pharmacists have the fundamental responsibility to: </a:t>
            </a:r>
            <a:endParaRPr lang="en-US" kern="0" dirty="0"/>
          </a:p>
        </p:txBody>
      </p:sp>
      <p:sp>
        <p:nvSpPr>
          <p:cNvPr id="8" name="Footer Placeholder 1">
            <a:extLst>
              <a:ext uri="{FF2B5EF4-FFF2-40B4-BE49-F238E27FC236}">
                <a16:creationId xmlns:a16="http://schemas.microsoft.com/office/drawing/2014/main" id="{D5A0BC96-31CF-2479-993D-D377E5B5317F}"/>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412549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15</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032500" cy="1554272"/>
          </a:xfrm>
        </p:spPr>
        <p:txBody>
          <a:bodyPr>
            <a:noAutofit/>
          </a:bodyPr>
          <a:lstStyle/>
          <a:p>
            <a:r>
              <a:rPr lang="en-US" sz="4000" dirty="0"/>
              <a:t>V. Make decisions &amp; seek resolutions regarding workplace concerns without fear of intimidation or retaliation from their employer or supervisor</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3185938"/>
            <a:ext cx="6946900" cy="276999"/>
          </a:xfrm>
        </p:spPr>
        <p:txBody>
          <a:bodyPr/>
          <a:lstStyle/>
          <a:p>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369332"/>
          </a:xfrm>
        </p:spPr>
        <p:txBody>
          <a:bodyPr/>
          <a:lstStyle/>
          <a:p>
            <a:endParaRPr lang="en-US" dirty="0"/>
          </a:p>
        </p:txBody>
      </p:sp>
      <p:sp>
        <p:nvSpPr>
          <p:cNvPr id="7" name="Text Placeholder 4">
            <a:extLst>
              <a:ext uri="{FF2B5EF4-FFF2-40B4-BE49-F238E27FC236}">
                <a16:creationId xmlns:a16="http://schemas.microsoft.com/office/drawing/2014/main" id="{E98CED3C-EAA3-06BA-B4B5-A81F89667435}"/>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Pharmacists have the fundamental responsibility to: </a:t>
            </a:r>
          </a:p>
        </p:txBody>
      </p:sp>
      <p:sp>
        <p:nvSpPr>
          <p:cNvPr id="8" name="Footer Placeholder 1">
            <a:extLst>
              <a:ext uri="{FF2B5EF4-FFF2-40B4-BE49-F238E27FC236}">
                <a16:creationId xmlns:a16="http://schemas.microsoft.com/office/drawing/2014/main" id="{2F116E34-E536-EBE0-BD1D-68934F801162}"/>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10" name="Footer Placeholder 1">
            <a:extLst>
              <a:ext uri="{FF2B5EF4-FFF2-40B4-BE49-F238E27FC236}">
                <a16:creationId xmlns:a16="http://schemas.microsoft.com/office/drawing/2014/main" id="{B537A463-E495-7AD0-1244-3372C5FE78C1}"/>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2</a:t>
            </a:r>
          </a:p>
        </p:txBody>
      </p:sp>
    </p:spTree>
    <p:extLst>
      <p:ext uri="{BB962C8B-B14F-4D97-AF65-F5344CB8AC3E}">
        <p14:creationId xmlns:p14="http://schemas.microsoft.com/office/powerpoint/2010/main" val="292903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946900" cy="4569608"/>
          </a:xfrm>
        </p:spPr>
        <p:txBody>
          <a:bodyPr>
            <a:noAutofit/>
          </a:bodyPr>
          <a:lstStyle/>
          <a:p>
            <a:r>
              <a:rPr lang="en-US" sz="2800" dirty="0"/>
              <a:t>I.    	</a:t>
            </a:r>
            <a:r>
              <a:rPr lang="en-US" sz="2800" dirty="0">
                <a:solidFill>
                  <a:srgbClr val="312B7E"/>
                </a:solidFill>
              </a:rPr>
              <a:t>Practice with honest &amp; integrity</a:t>
            </a:r>
            <a:br>
              <a:rPr lang="en-US" sz="2800" dirty="0"/>
            </a:br>
            <a:r>
              <a:rPr lang="en-US" sz="2800" dirty="0">
                <a:solidFill>
                  <a:srgbClr val="00B3AA"/>
                </a:solidFill>
              </a:rPr>
              <a:t>II.   </a:t>
            </a:r>
            <a:r>
              <a:rPr lang="en-US" sz="2800" dirty="0"/>
              <a:t>	</a:t>
            </a:r>
            <a:r>
              <a:rPr lang="en-US" sz="2800" dirty="0">
                <a:solidFill>
                  <a:srgbClr val="00B3AA"/>
                </a:solidFill>
              </a:rPr>
              <a:t>Seek employment aligned to 	professional goals/personal values &amp; 	needs</a:t>
            </a:r>
            <a:br>
              <a:rPr lang="en-US" sz="2800" dirty="0"/>
            </a:br>
            <a:r>
              <a:rPr lang="en-US" sz="2800" dirty="0"/>
              <a:t>III.  	</a:t>
            </a:r>
            <a:r>
              <a:rPr lang="en-US" sz="2800" dirty="0">
                <a:solidFill>
                  <a:srgbClr val="312B7E"/>
                </a:solidFill>
              </a:rPr>
              <a:t>Be lifelong learners</a:t>
            </a:r>
            <a:br>
              <a:rPr lang="en-US" sz="2800" dirty="0"/>
            </a:br>
            <a:r>
              <a:rPr lang="en-US" sz="2800" dirty="0">
                <a:solidFill>
                  <a:srgbClr val="00B3AA"/>
                </a:solidFill>
              </a:rPr>
              <a:t>IV.  </a:t>
            </a:r>
            <a:r>
              <a:rPr lang="en-US" sz="2800" dirty="0"/>
              <a:t>	</a:t>
            </a:r>
            <a:r>
              <a:rPr lang="en-US" sz="2800" dirty="0">
                <a:solidFill>
                  <a:srgbClr val="00B3AA"/>
                </a:solidFill>
              </a:rPr>
              <a:t>Educate their patients &amp; public to 	enhance public health</a:t>
            </a:r>
            <a:br>
              <a:rPr lang="en-US" sz="2800" dirty="0"/>
            </a:br>
            <a:r>
              <a:rPr lang="en-US" sz="2800" dirty="0"/>
              <a:t>V.   	</a:t>
            </a:r>
            <a:r>
              <a:rPr lang="en-US" sz="2800" dirty="0">
                <a:solidFill>
                  <a:srgbClr val="312B7E"/>
                </a:solidFill>
              </a:rPr>
              <a:t>Make decisions &amp; seek resolutions  	regarding workplace concerns without 	fear </a:t>
            </a:r>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16</a:t>
            </a:fld>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14394" r="3789"/>
          <a:stretch/>
        </p:blipFill>
        <p:spPr>
          <a:xfrm>
            <a:off x="7620000" y="1447800"/>
            <a:ext cx="4114800" cy="3352800"/>
          </a:xfrm>
        </p:spPr>
      </p:pic>
      <p:sp>
        <p:nvSpPr>
          <p:cNvPr id="7" name="Text Placeholder 4">
            <a:extLst>
              <a:ext uri="{FF2B5EF4-FFF2-40B4-BE49-F238E27FC236}">
                <a16:creationId xmlns:a16="http://schemas.microsoft.com/office/drawing/2014/main" id="{5C51A962-AC08-3CEC-B9B0-EAA27266E021}"/>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t>Pharmacists have the fundamental responsibility to: </a:t>
            </a:r>
            <a:endParaRPr lang="en-US" kern="0" dirty="0"/>
          </a:p>
        </p:txBody>
      </p:sp>
      <p:sp>
        <p:nvSpPr>
          <p:cNvPr id="5" name="Footer Placeholder 1">
            <a:extLst>
              <a:ext uri="{FF2B5EF4-FFF2-40B4-BE49-F238E27FC236}">
                <a16:creationId xmlns:a16="http://schemas.microsoft.com/office/drawing/2014/main" id="{21B17104-46FE-E004-22DA-0D65C25EA42A}"/>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37960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78F42A-4064-FC43-862B-553DBD2944D6}"/>
              </a:ext>
            </a:extLst>
          </p:cNvPr>
          <p:cNvSpPr>
            <a:spLocks noGrp="1"/>
          </p:cNvSpPr>
          <p:nvPr>
            <p:ph type="ftr" sz="quarter" idx="5"/>
          </p:nvPr>
        </p:nvSpPr>
        <p:spPr/>
        <p:txBody>
          <a:bodyPr/>
          <a:lstStyle/>
          <a:p>
            <a:pPr marL="12700">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15ED7544-1769-3747-BD65-67D2D7782E3C}"/>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17</a:t>
            </a:fld>
            <a:endParaRPr lang="en-US" dirty="0"/>
          </a:p>
        </p:txBody>
      </p:sp>
      <p:sp>
        <p:nvSpPr>
          <p:cNvPr id="4" name="Title 3">
            <a:extLst>
              <a:ext uri="{FF2B5EF4-FFF2-40B4-BE49-F238E27FC236}">
                <a16:creationId xmlns:a16="http://schemas.microsoft.com/office/drawing/2014/main" id="{209DA892-39B1-7946-962A-EC02C71BD431}"/>
              </a:ext>
            </a:extLst>
          </p:cNvPr>
          <p:cNvSpPr>
            <a:spLocks noGrp="1"/>
          </p:cNvSpPr>
          <p:nvPr>
            <p:ph type="title"/>
          </p:nvPr>
        </p:nvSpPr>
        <p:spPr>
          <a:xfrm>
            <a:off x="444500" y="2286000"/>
            <a:ext cx="5956300" cy="1554272"/>
          </a:xfrm>
        </p:spPr>
        <p:txBody>
          <a:bodyPr>
            <a:normAutofit/>
          </a:bodyPr>
          <a:lstStyle/>
          <a:p>
            <a:r>
              <a:rPr lang="en-US" dirty="0"/>
              <a:t>Fundamental Rights</a:t>
            </a:r>
          </a:p>
        </p:txBody>
      </p:sp>
      <p:sp>
        <p:nvSpPr>
          <p:cNvPr id="5" name="Text Placeholder 4">
            <a:extLst>
              <a:ext uri="{FF2B5EF4-FFF2-40B4-BE49-F238E27FC236}">
                <a16:creationId xmlns:a16="http://schemas.microsoft.com/office/drawing/2014/main" id="{0B9C47CC-3F7F-CE42-B774-954CE93A3CC4}"/>
              </a:ext>
            </a:extLst>
          </p:cNvPr>
          <p:cNvSpPr>
            <a:spLocks noGrp="1"/>
          </p:cNvSpPr>
          <p:nvPr>
            <p:ph type="body" idx="1"/>
          </p:nvPr>
        </p:nvSpPr>
        <p:spPr>
          <a:xfrm>
            <a:off x="444500" y="3883808"/>
            <a:ext cx="11061700" cy="276999"/>
          </a:xfrm>
        </p:spPr>
        <p:txBody>
          <a:bodyPr/>
          <a:lstStyle/>
          <a:p>
            <a:r>
              <a:rPr lang="en-US" dirty="0"/>
              <a:t>Review of Principles</a:t>
            </a:r>
          </a:p>
        </p:txBody>
      </p:sp>
      <p:sp>
        <p:nvSpPr>
          <p:cNvPr id="6" name="Text Placeholder 5">
            <a:extLst>
              <a:ext uri="{FF2B5EF4-FFF2-40B4-BE49-F238E27FC236}">
                <a16:creationId xmlns:a16="http://schemas.microsoft.com/office/drawing/2014/main" id="{AF30952C-AA02-4B4F-ADD4-8BF944F47DAE}"/>
              </a:ext>
            </a:extLst>
          </p:cNvPr>
          <p:cNvSpPr>
            <a:spLocks noGrp="1"/>
          </p:cNvSpPr>
          <p:nvPr>
            <p:ph type="body" sz="quarter" idx="10"/>
          </p:nvPr>
        </p:nvSpPr>
        <p:spPr>
          <a:xfrm>
            <a:off x="457200" y="4493408"/>
            <a:ext cx="5638800" cy="738664"/>
          </a:xfrm>
        </p:spPr>
        <p:txBody>
          <a:bodyPr/>
          <a:lstStyle/>
          <a:p>
            <a:r>
              <a:rPr lang="en-US" dirty="0"/>
              <a:t>What is Required for Pharmacists to Fulfill Their Professional Responsibilities.  </a:t>
            </a:r>
          </a:p>
        </p:txBody>
      </p:sp>
      <p:sp>
        <p:nvSpPr>
          <p:cNvPr id="7" name="Footer Placeholder 1">
            <a:extLst>
              <a:ext uri="{FF2B5EF4-FFF2-40B4-BE49-F238E27FC236}">
                <a16:creationId xmlns:a16="http://schemas.microsoft.com/office/drawing/2014/main" id="{0E4631EE-8685-1DC9-D2BD-80AE78C7542A}"/>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2</a:t>
            </a:r>
          </a:p>
        </p:txBody>
      </p:sp>
    </p:spTree>
    <p:extLst>
      <p:ext uri="{BB962C8B-B14F-4D97-AF65-F5344CB8AC3E}">
        <p14:creationId xmlns:p14="http://schemas.microsoft.com/office/powerpoint/2010/main" val="7380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Autofit/>
          </a:bodyPr>
          <a:lstStyle/>
          <a:p>
            <a:r>
              <a:rPr lang="en-US" sz="4000" dirty="0">
                <a:solidFill>
                  <a:srgbClr val="312B7E"/>
                </a:solidFill>
              </a:rPr>
              <a:t>I. Practice pharmacy in the best interest of patient and community health &amp; well-being</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18</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5638800" cy="369332"/>
          </a:xfrm>
        </p:spPr>
        <p:txBody>
          <a:bodyPr/>
          <a:lstStyle/>
          <a:p>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Text Placeholder 4">
            <a:extLst>
              <a:ext uri="{FF2B5EF4-FFF2-40B4-BE49-F238E27FC236}">
                <a16:creationId xmlns:a16="http://schemas.microsoft.com/office/drawing/2014/main" id="{0ADC83E7-AA88-9C27-E1EB-D92A1C206536}"/>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Pharmacists have the fundamental right to: </a:t>
            </a:r>
          </a:p>
        </p:txBody>
      </p:sp>
      <p:sp>
        <p:nvSpPr>
          <p:cNvPr id="8" name="Footer Placeholder 1">
            <a:extLst>
              <a:ext uri="{FF2B5EF4-FFF2-40B4-BE49-F238E27FC236}">
                <a16:creationId xmlns:a16="http://schemas.microsoft.com/office/drawing/2014/main" id="{50EF76A6-5263-210D-9B1D-2C712B1FB7CE}"/>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80758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7953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19</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413500" cy="1554272"/>
          </a:xfrm>
        </p:spPr>
        <p:txBody>
          <a:bodyPr>
            <a:normAutofit fontScale="90000"/>
          </a:bodyPr>
          <a:lstStyle/>
          <a:p>
            <a:r>
              <a:rPr lang="en-US" sz="4400" dirty="0"/>
              <a:t>II. Exercise professional judgment under the auspices of their license when delivering care to patients</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1173193"/>
            <a:ext cx="6946900" cy="276999"/>
          </a:xfrm>
        </p:spPr>
        <p:txBody>
          <a:bodyPr/>
          <a:lstStyle/>
          <a:p>
            <a:r>
              <a:rPr lang="en-US" dirty="0"/>
              <a:t>Pharmacists have the fundamental right to: </a:t>
            </a:r>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369332"/>
          </a:xfrm>
        </p:spPr>
        <p:txBody>
          <a:bodyPr/>
          <a:lstStyle/>
          <a:p>
            <a:endParaRPr lang="en-US" dirty="0"/>
          </a:p>
        </p:txBody>
      </p:sp>
      <p:sp>
        <p:nvSpPr>
          <p:cNvPr id="7" name="Footer Placeholder 1">
            <a:extLst>
              <a:ext uri="{FF2B5EF4-FFF2-40B4-BE49-F238E27FC236}">
                <a16:creationId xmlns:a16="http://schemas.microsoft.com/office/drawing/2014/main" id="{C35BF071-E0FE-C369-8D50-0B481AE8A9BA}"/>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8" name="Footer Placeholder 1">
            <a:extLst>
              <a:ext uri="{FF2B5EF4-FFF2-40B4-BE49-F238E27FC236}">
                <a16:creationId xmlns:a16="http://schemas.microsoft.com/office/drawing/2014/main" id="{997F2FE5-9BA4-FE28-5EAE-893127C3D73F}"/>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2</a:t>
            </a:r>
          </a:p>
        </p:txBody>
      </p:sp>
    </p:spTree>
    <p:extLst>
      <p:ext uri="{BB962C8B-B14F-4D97-AF65-F5344CB8AC3E}">
        <p14:creationId xmlns:p14="http://schemas.microsoft.com/office/powerpoint/2010/main" val="25471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Learning Objectives</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1231106"/>
          </a:xfrm>
        </p:spPr>
        <p:txBody>
          <a:bodyPr/>
          <a:lstStyle/>
          <a:p>
            <a:pPr marL="285750" indent="-285750">
              <a:buFont typeface="Arial" panose="020B0604020202020204" pitchFamily="34" charset="0"/>
              <a:buChar char="•"/>
            </a:pPr>
            <a:r>
              <a:rPr lang="en-US" sz="2000" dirty="0"/>
              <a:t>Discuss the purpose of the </a:t>
            </a:r>
            <a:r>
              <a:rPr lang="en-US" sz="2000" i="1" dirty="0"/>
              <a:t>Fundamentals</a:t>
            </a:r>
            <a:r>
              <a:rPr lang="en-US" sz="2000" dirty="0"/>
              <a:t> document and how it was developed </a:t>
            </a:r>
          </a:p>
          <a:p>
            <a:pPr marL="285750" indent="-285750">
              <a:buFont typeface="Arial" panose="020B0604020202020204" pitchFamily="34" charset="0"/>
              <a:buChar char="•"/>
            </a:pPr>
            <a:r>
              <a:rPr lang="en-US" sz="2000" dirty="0"/>
              <a:t>Review each responsibility and rights principle</a:t>
            </a:r>
          </a:p>
          <a:p>
            <a:pPr marL="285750" indent="-285750">
              <a:buFont typeface="Arial" panose="020B0604020202020204" pitchFamily="34" charset="0"/>
              <a:buChar char="•"/>
            </a:pPr>
            <a:r>
              <a:rPr lang="en-US" sz="2000" dirty="0"/>
              <a:t>Introduce a conversation framework useful for engaging others</a:t>
            </a:r>
          </a:p>
          <a:p>
            <a:pPr marL="285750" indent="-285750">
              <a:buFont typeface="Arial" panose="020B0604020202020204" pitchFamily="34" charset="0"/>
              <a:buChar char="•"/>
            </a:pPr>
            <a:r>
              <a:rPr lang="en-US" sz="2000" dirty="0"/>
              <a:t>Review &amp; discuss exemplar discussion points   </a:t>
            </a:r>
          </a:p>
        </p:txBody>
      </p:sp>
    </p:spTree>
    <p:extLst>
      <p:ext uri="{BB962C8B-B14F-4D97-AF65-F5344CB8AC3E}">
        <p14:creationId xmlns:p14="http://schemas.microsoft.com/office/powerpoint/2010/main" val="2318891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184900" cy="777136"/>
          </a:xfrm>
        </p:spPr>
        <p:txBody>
          <a:bodyPr>
            <a:noAutofit/>
          </a:bodyPr>
          <a:lstStyle/>
          <a:p>
            <a:r>
              <a:rPr lang="en-US" sz="4000" dirty="0">
                <a:solidFill>
                  <a:srgbClr val="312B7E"/>
                </a:solidFill>
              </a:rPr>
              <a:t>III. Be treated in a considerate, respectful, &amp; professional manner by patients &amp; supported by employers &amp; supervisors</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20</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5638800" cy="369332"/>
          </a:xfrm>
        </p:spPr>
        <p:txBody>
          <a:bodyPr/>
          <a:lstStyle/>
          <a:p>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Text Placeholder 4">
            <a:extLst>
              <a:ext uri="{FF2B5EF4-FFF2-40B4-BE49-F238E27FC236}">
                <a16:creationId xmlns:a16="http://schemas.microsoft.com/office/drawing/2014/main" id="{0ADC83E7-AA88-9C27-E1EB-D92A1C206536}"/>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Pharmacists have the fundamental right to: </a:t>
            </a:r>
          </a:p>
        </p:txBody>
      </p:sp>
      <p:sp>
        <p:nvSpPr>
          <p:cNvPr id="8" name="Footer Placeholder 1">
            <a:extLst>
              <a:ext uri="{FF2B5EF4-FFF2-40B4-BE49-F238E27FC236}">
                <a16:creationId xmlns:a16="http://schemas.microsoft.com/office/drawing/2014/main" id="{93C30FEF-D7E7-3167-8F7A-8EA47A090D6E}"/>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2132973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21</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413500" cy="1554272"/>
          </a:xfrm>
        </p:spPr>
        <p:txBody>
          <a:bodyPr>
            <a:normAutofit fontScale="90000"/>
          </a:bodyPr>
          <a:lstStyle/>
          <a:p>
            <a:r>
              <a:rPr lang="en-US" sz="4400" dirty="0"/>
              <a:t>IV. A workplace free of racism, discrimination, bullying, or harassment, as well as physical, verbal, or emotional abuse. </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1173193"/>
            <a:ext cx="6946900" cy="276999"/>
          </a:xfrm>
        </p:spPr>
        <p:txBody>
          <a:bodyPr/>
          <a:lstStyle/>
          <a:p>
            <a:r>
              <a:rPr lang="en-US" dirty="0"/>
              <a:t>Pharmacists have the fundamental right to: </a:t>
            </a:r>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369332"/>
          </a:xfrm>
        </p:spPr>
        <p:txBody>
          <a:bodyPr/>
          <a:lstStyle/>
          <a:p>
            <a:endParaRPr lang="en-US" dirty="0"/>
          </a:p>
        </p:txBody>
      </p:sp>
      <p:sp>
        <p:nvSpPr>
          <p:cNvPr id="7" name="Footer Placeholder 1">
            <a:extLst>
              <a:ext uri="{FF2B5EF4-FFF2-40B4-BE49-F238E27FC236}">
                <a16:creationId xmlns:a16="http://schemas.microsoft.com/office/drawing/2014/main" id="{4FC0EE3D-A04A-8E0F-C87D-2B350E3CA07E}"/>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8" name="Footer Placeholder 1">
            <a:extLst>
              <a:ext uri="{FF2B5EF4-FFF2-40B4-BE49-F238E27FC236}">
                <a16:creationId xmlns:a16="http://schemas.microsoft.com/office/drawing/2014/main" id="{931B6523-5708-4248-7AFC-2F9681D273AF}"/>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2</a:t>
            </a:r>
          </a:p>
        </p:txBody>
      </p:sp>
    </p:spTree>
    <p:extLst>
      <p:ext uri="{BB962C8B-B14F-4D97-AF65-F5344CB8AC3E}">
        <p14:creationId xmlns:p14="http://schemas.microsoft.com/office/powerpoint/2010/main" val="339770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7327900" cy="777136"/>
          </a:xfrm>
        </p:spPr>
        <p:txBody>
          <a:bodyPr>
            <a:noAutofit/>
          </a:bodyPr>
          <a:lstStyle/>
          <a:p>
            <a:r>
              <a:rPr lang="en-US" sz="4000" dirty="0">
                <a:solidFill>
                  <a:srgbClr val="312B7E"/>
                </a:solidFill>
              </a:rPr>
              <a:t>V. A working environment where the necessary resources are allocated to provide both legally required patient care services &amp; any additional patient care services offered</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22</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5638800" cy="369332"/>
          </a:xfrm>
        </p:spPr>
        <p:txBody>
          <a:bodyPr/>
          <a:lstStyle/>
          <a:p>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14394" r="3789"/>
          <a:stretch/>
        </p:blipFill>
        <p:spPr>
          <a:xfrm>
            <a:off x="7620000" y="1447800"/>
            <a:ext cx="4114800" cy="3352800"/>
          </a:xfrm>
        </p:spPr>
      </p:pic>
      <p:sp>
        <p:nvSpPr>
          <p:cNvPr id="7" name="Text Placeholder 4">
            <a:extLst>
              <a:ext uri="{FF2B5EF4-FFF2-40B4-BE49-F238E27FC236}">
                <a16:creationId xmlns:a16="http://schemas.microsoft.com/office/drawing/2014/main" id="{0ADC83E7-AA88-9C27-E1EB-D92A1C206536}"/>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Pharmacists have the fundamental right to: </a:t>
            </a:r>
          </a:p>
        </p:txBody>
      </p:sp>
      <p:sp>
        <p:nvSpPr>
          <p:cNvPr id="8" name="Footer Placeholder 1">
            <a:extLst>
              <a:ext uri="{FF2B5EF4-FFF2-40B4-BE49-F238E27FC236}">
                <a16:creationId xmlns:a16="http://schemas.microsoft.com/office/drawing/2014/main" id="{4453DD5D-6D7A-1E11-DE53-014C0BAB5350}"/>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141234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23</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413500" cy="1554272"/>
          </a:xfrm>
        </p:spPr>
        <p:txBody>
          <a:bodyPr>
            <a:normAutofit/>
          </a:bodyPr>
          <a:lstStyle/>
          <a:p>
            <a:r>
              <a:rPr lang="en-US" sz="4000" dirty="0"/>
              <a:t>VI. Reasonable working hours &amp; conditions</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1173193"/>
            <a:ext cx="6946900" cy="276999"/>
          </a:xfrm>
        </p:spPr>
        <p:txBody>
          <a:bodyPr/>
          <a:lstStyle/>
          <a:p>
            <a:r>
              <a:rPr lang="en-US" dirty="0"/>
              <a:t>Pharmacists have the fundamental right to: </a:t>
            </a:r>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369332"/>
          </a:xfrm>
        </p:spPr>
        <p:txBody>
          <a:bodyPr/>
          <a:lstStyle/>
          <a:p>
            <a:endParaRPr lang="en-US" dirty="0"/>
          </a:p>
        </p:txBody>
      </p:sp>
      <p:sp>
        <p:nvSpPr>
          <p:cNvPr id="7" name="Footer Placeholder 1">
            <a:extLst>
              <a:ext uri="{FF2B5EF4-FFF2-40B4-BE49-F238E27FC236}">
                <a16:creationId xmlns:a16="http://schemas.microsoft.com/office/drawing/2014/main" id="{D417BA6B-A2F4-35AE-D705-00B7423BED7D}"/>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8" name="Footer Placeholder 1">
            <a:extLst>
              <a:ext uri="{FF2B5EF4-FFF2-40B4-BE49-F238E27FC236}">
                <a16:creationId xmlns:a16="http://schemas.microsoft.com/office/drawing/2014/main" id="{261CFD8D-B269-0845-5A2E-83FD5D39702E}"/>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2</a:t>
            </a:r>
          </a:p>
        </p:txBody>
      </p:sp>
    </p:spTree>
    <p:extLst>
      <p:ext uri="{BB962C8B-B14F-4D97-AF65-F5344CB8AC3E}">
        <p14:creationId xmlns:p14="http://schemas.microsoft.com/office/powerpoint/2010/main" val="211605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642100" cy="777136"/>
          </a:xfrm>
        </p:spPr>
        <p:txBody>
          <a:bodyPr>
            <a:noAutofit/>
          </a:bodyPr>
          <a:lstStyle/>
          <a:p>
            <a:r>
              <a:rPr lang="en-US" sz="4000" dirty="0">
                <a:solidFill>
                  <a:srgbClr val="312B7E"/>
                </a:solidFill>
              </a:rPr>
              <a:t>VII. Have a voice in the development of metrics, &amp; how those metrics are used as criteria for performance evaluations of all pharmacy staff</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24</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5638800" cy="369332"/>
          </a:xfrm>
        </p:spPr>
        <p:txBody>
          <a:bodyPr/>
          <a:lstStyle/>
          <a:p>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Text Placeholder 4">
            <a:extLst>
              <a:ext uri="{FF2B5EF4-FFF2-40B4-BE49-F238E27FC236}">
                <a16:creationId xmlns:a16="http://schemas.microsoft.com/office/drawing/2014/main" id="{0ADC83E7-AA88-9C27-E1EB-D92A1C206536}"/>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Pharmacists have the fundamental right to: </a:t>
            </a:r>
          </a:p>
        </p:txBody>
      </p:sp>
      <p:sp>
        <p:nvSpPr>
          <p:cNvPr id="8" name="Footer Placeholder 1">
            <a:extLst>
              <a:ext uri="{FF2B5EF4-FFF2-40B4-BE49-F238E27FC236}">
                <a16:creationId xmlns:a16="http://schemas.microsoft.com/office/drawing/2014/main" id="{63DC42CE-8CAD-24D3-F882-0E0C1D896F68}"/>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2151876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11137900" cy="4569608"/>
          </a:xfrm>
        </p:spPr>
        <p:txBody>
          <a:bodyPr>
            <a:noAutofit/>
          </a:bodyPr>
          <a:lstStyle/>
          <a:p>
            <a:pPr>
              <a:spcAft>
                <a:spcPts val="600"/>
              </a:spcAft>
            </a:pPr>
            <a:r>
              <a:rPr lang="en-US" sz="2800" dirty="0"/>
              <a:t>I.	</a:t>
            </a:r>
            <a:r>
              <a:rPr lang="en-US" sz="2800" dirty="0">
                <a:solidFill>
                  <a:srgbClr val="312B7E"/>
                </a:solidFill>
              </a:rPr>
              <a:t>Practice in best interest of patient/community health &amp; well-being</a:t>
            </a:r>
            <a:br>
              <a:rPr lang="en-US" sz="2800" dirty="0"/>
            </a:br>
            <a:r>
              <a:rPr lang="en-US" sz="2800" dirty="0">
                <a:solidFill>
                  <a:srgbClr val="00B3AA"/>
                </a:solidFill>
              </a:rPr>
              <a:t>II. 	Exercise professional judgment </a:t>
            </a:r>
            <a:br>
              <a:rPr lang="en-US" sz="2800" dirty="0"/>
            </a:br>
            <a:r>
              <a:rPr lang="en-US" sz="2800" dirty="0"/>
              <a:t>III.   	</a:t>
            </a:r>
            <a:r>
              <a:rPr lang="en-US" sz="2800" dirty="0">
                <a:solidFill>
                  <a:srgbClr val="312B7E"/>
                </a:solidFill>
              </a:rPr>
              <a:t>Be treated well by patients &amp; supported by employers &amp; 	supervisors</a:t>
            </a:r>
            <a:br>
              <a:rPr lang="en-US" sz="2800" dirty="0">
                <a:solidFill>
                  <a:srgbClr val="312B7E"/>
                </a:solidFill>
              </a:rPr>
            </a:br>
            <a:r>
              <a:rPr lang="en-US" sz="2800" dirty="0">
                <a:solidFill>
                  <a:srgbClr val="00B3AA"/>
                </a:solidFill>
              </a:rPr>
              <a:t>IV.  	A workplace free of discriminatory practices &amp; abuse</a:t>
            </a:r>
            <a:br>
              <a:rPr lang="en-US" sz="2800" dirty="0"/>
            </a:br>
            <a:r>
              <a:rPr lang="en-US" sz="2800" dirty="0"/>
              <a:t>V.</a:t>
            </a:r>
            <a:r>
              <a:rPr lang="en-US" sz="2000" dirty="0"/>
              <a:t>     	</a:t>
            </a:r>
            <a:r>
              <a:rPr lang="en-US" sz="2800" dirty="0">
                <a:solidFill>
                  <a:srgbClr val="312B7E"/>
                </a:solidFill>
              </a:rPr>
              <a:t>A working environment with necessary resources for all care 	services</a:t>
            </a:r>
            <a:br>
              <a:rPr lang="en-US" sz="2800" dirty="0"/>
            </a:br>
            <a:r>
              <a:rPr lang="en-US" sz="2800" dirty="0">
                <a:solidFill>
                  <a:srgbClr val="00B3AA"/>
                </a:solidFill>
              </a:rPr>
              <a:t>VI</a:t>
            </a:r>
            <a:r>
              <a:rPr lang="en-US" sz="2000" dirty="0">
                <a:solidFill>
                  <a:srgbClr val="00B3AA"/>
                </a:solidFill>
              </a:rPr>
              <a:t>     	</a:t>
            </a:r>
            <a:r>
              <a:rPr lang="en-US" sz="2800" dirty="0">
                <a:solidFill>
                  <a:srgbClr val="00B3AA"/>
                </a:solidFill>
              </a:rPr>
              <a:t>Reasonable working hours &amp; conditions</a:t>
            </a:r>
            <a:br>
              <a:rPr lang="en-US" sz="2800" dirty="0"/>
            </a:br>
            <a:r>
              <a:rPr lang="en-US" sz="2800" dirty="0"/>
              <a:t>VII. </a:t>
            </a:r>
            <a:r>
              <a:rPr lang="en-US" sz="2000" dirty="0"/>
              <a:t> 	</a:t>
            </a:r>
            <a:r>
              <a:rPr lang="en-US" sz="2800" dirty="0">
                <a:solidFill>
                  <a:srgbClr val="312B7E"/>
                </a:solidFill>
              </a:rPr>
              <a:t>Have input in development performance measurements for 	pharmacy staff evaluation</a:t>
            </a:r>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25</a:t>
            </a:fld>
            <a:endParaRPr lang="en-US" dirty="0"/>
          </a:p>
        </p:txBody>
      </p:sp>
      <p:sp>
        <p:nvSpPr>
          <p:cNvPr id="7" name="Text Placeholder 4">
            <a:extLst>
              <a:ext uri="{FF2B5EF4-FFF2-40B4-BE49-F238E27FC236}">
                <a16:creationId xmlns:a16="http://schemas.microsoft.com/office/drawing/2014/main" id="{5C51A962-AC08-3CEC-B9B0-EAA27266E021}"/>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Pharmacists have the fundamental right to: </a:t>
            </a:r>
          </a:p>
        </p:txBody>
      </p:sp>
      <p:sp>
        <p:nvSpPr>
          <p:cNvPr id="5" name="Footer Placeholder 1">
            <a:extLst>
              <a:ext uri="{FF2B5EF4-FFF2-40B4-BE49-F238E27FC236}">
                <a16:creationId xmlns:a16="http://schemas.microsoft.com/office/drawing/2014/main" id="{ED6D84DE-596C-DE13-687B-7220726E50A4}"/>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361233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a:xfrm>
            <a:off x="914400" y="2651864"/>
            <a:ext cx="10363200" cy="1554272"/>
          </a:xfrm>
        </p:spPr>
        <p:txBody>
          <a:bodyPr/>
          <a:lstStyle/>
          <a:p>
            <a:pPr algn="ctr"/>
            <a:r>
              <a:rPr lang="en-US" dirty="0"/>
              <a:t>Section 3 </a:t>
            </a:r>
            <a:br>
              <a:rPr lang="en-US" dirty="0"/>
            </a:br>
            <a:r>
              <a:rPr lang="en-US" dirty="0"/>
              <a:t>Overview of Conversation Starter</a:t>
            </a:r>
          </a:p>
        </p:txBody>
      </p:sp>
    </p:spTree>
    <p:extLst>
      <p:ext uri="{BB962C8B-B14F-4D97-AF65-F5344CB8AC3E}">
        <p14:creationId xmlns:p14="http://schemas.microsoft.com/office/powerpoint/2010/main" val="3411282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78F42A-4064-FC43-862B-553DBD2944D6}"/>
              </a:ext>
            </a:extLst>
          </p:cNvPr>
          <p:cNvSpPr>
            <a:spLocks noGrp="1"/>
          </p:cNvSpPr>
          <p:nvPr>
            <p:ph type="ftr" sz="quarter" idx="5"/>
          </p:nvPr>
        </p:nvSpPr>
        <p:spPr/>
        <p:txBody>
          <a:bodyPr/>
          <a:lstStyle/>
          <a:p>
            <a:pPr marL="12700">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15ED7544-1769-3747-BD65-67D2D7782E3C}"/>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27</a:t>
            </a:fld>
            <a:endParaRPr lang="en-US" dirty="0"/>
          </a:p>
        </p:txBody>
      </p:sp>
      <p:sp>
        <p:nvSpPr>
          <p:cNvPr id="4" name="Title 3">
            <a:extLst>
              <a:ext uri="{FF2B5EF4-FFF2-40B4-BE49-F238E27FC236}">
                <a16:creationId xmlns:a16="http://schemas.microsoft.com/office/drawing/2014/main" id="{209DA892-39B1-7946-962A-EC02C71BD431}"/>
              </a:ext>
            </a:extLst>
          </p:cNvPr>
          <p:cNvSpPr>
            <a:spLocks noGrp="1"/>
          </p:cNvSpPr>
          <p:nvPr>
            <p:ph type="title"/>
          </p:nvPr>
        </p:nvSpPr>
        <p:spPr>
          <a:xfrm>
            <a:off x="444500" y="2286000"/>
            <a:ext cx="5956300" cy="1554272"/>
          </a:xfrm>
        </p:spPr>
        <p:txBody>
          <a:bodyPr>
            <a:normAutofit/>
          </a:bodyPr>
          <a:lstStyle/>
          <a:p>
            <a:r>
              <a:rPr lang="en-US" dirty="0"/>
              <a:t>Conversation Preparedness</a:t>
            </a:r>
          </a:p>
        </p:txBody>
      </p:sp>
      <p:sp>
        <p:nvSpPr>
          <p:cNvPr id="5" name="Text Placeholder 4">
            <a:extLst>
              <a:ext uri="{FF2B5EF4-FFF2-40B4-BE49-F238E27FC236}">
                <a16:creationId xmlns:a16="http://schemas.microsoft.com/office/drawing/2014/main" id="{0B9C47CC-3F7F-CE42-B774-954CE93A3CC4}"/>
              </a:ext>
            </a:extLst>
          </p:cNvPr>
          <p:cNvSpPr>
            <a:spLocks noGrp="1"/>
          </p:cNvSpPr>
          <p:nvPr>
            <p:ph type="body" idx="1"/>
          </p:nvPr>
        </p:nvSpPr>
        <p:spPr>
          <a:xfrm>
            <a:off x="444500" y="3883808"/>
            <a:ext cx="11061700" cy="276999"/>
          </a:xfrm>
        </p:spPr>
        <p:txBody>
          <a:bodyPr/>
          <a:lstStyle/>
          <a:p>
            <a:r>
              <a:rPr lang="en-US" dirty="0"/>
              <a:t>Open – Describe – Explain - Repair</a:t>
            </a:r>
          </a:p>
        </p:txBody>
      </p:sp>
      <p:sp>
        <p:nvSpPr>
          <p:cNvPr id="6" name="Text Placeholder 5">
            <a:extLst>
              <a:ext uri="{FF2B5EF4-FFF2-40B4-BE49-F238E27FC236}">
                <a16:creationId xmlns:a16="http://schemas.microsoft.com/office/drawing/2014/main" id="{AF30952C-AA02-4B4F-ADD4-8BF944F47DAE}"/>
              </a:ext>
            </a:extLst>
          </p:cNvPr>
          <p:cNvSpPr>
            <a:spLocks noGrp="1"/>
          </p:cNvSpPr>
          <p:nvPr>
            <p:ph type="body" sz="quarter" idx="10"/>
          </p:nvPr>
        </p:nvSpPr>
        <p:spPr>
          <a:xfrm>
            <a:off x="457200" y="4493408"/>
            <a:ext cx="7010400" cy="738664"/>
          </a:xfrm>
        </p:spPr>
        <p:txBody>
          <a:bodyPr/>
          <a:lstStyle/>
          <a:p>
            <a:r>
              <a:rPr lang="en-US" dirty="0"/>
              <a:t>A Framework to Address Difficult Situations </a:t>
            </a:r>
          </a:p>
        </p:txBody>
      </p:sp>
      <p:sp>
        <p:nvSpPr>
          <p:cNvPr id="7" name="Footer Placeholder 1">
            <a:extLst>
              <a:ext uri="{FF2B5EF4-FFF2-40B4-BE49-F238E27FC236}">
                <a16:creationId xmlns:a16="http://schemas.microsoft.com/office/drawing/2014/main" id="{F3B89D28-DA10-FA86-E316-6ABEA37F6C29}"/>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236317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O ● D ● E ● R</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1846659"/>
          </a:xfrm>
        </p:spPr>
        <p:txBody>
          <a:bodyPr/>
          <a:lstStyle/>
          <a:p>
            <a:pPr marL="285750" indent="-285750">
              <a:buFont typeface="Arial" panose="020B0604020202020204" pitchFamily="34" charset="0"/>
              <a:buChar char="•"/>
            </a:pPr>
            <a:r>
              <a:rPr lang="en-US" sz="2400" b="1" dirty="0"/>
              <a:t>OPEN</a:t>
            </a:r>
            <a:r>
              <a:rPr lang="en-US" sz="2400" dirty="0"/>
              <a:t> the conversation </a:t>
            </a:r>
          </a:p>
          <a:p>
            <a:pPr marL="285750" indent="-285750">
              <a:buFont typeface="Arial" panose="020B0604020202020204" pitchFamily="34" charset="0"/>
              <a:buChar char="•"/>
            </a:pPr>
            <a:r>
              <a:rPr lang="en-US" sz="2400" b="1" dirty="0"/>
              <a:t>DESCRIBE</a:t>
            </a:r>
            <a:r>
              <a:rPr lang="en-US" sz="2400" dirty="0"/>
              <a:t> what happened</a:t>
            </a:r>
          </a:p>
          <a:p>
            <a:pPr marL="285750" indent="-285750">
              <a:buFont typeface="Arial" panose="020B0604020202020204" pitchFamily="34" charset="0"/>
              <a:buChar char="•"/>
            </a:pPr>
            <a:r>
              <a:rPr lang="en-US" sz="2400" b="1" dirty="0"/>
              <a:t>EXPLAIN</a:t>
            </a:r>
            <a:r>
              <a:rPr lang="en-US" sz="2400" dirty="0"/>
              <a:t> the impact</a:t>
            </a:r>
          </a:p>
          <a:p>
            <a:pPr marL="285750" indent="-285750">
              <a:buFont typeface="Arial" panose="020B0604020202020204" pitchFamily="34" charset="0"/>
              <a:buChar char="•"/>
            </a:pPr>
            <a:r>
              <a:rPr lang="en-US" sz="2400" b="1" dirty="0"/>
              <a:t>REPAIR</a:t>
            </a:r>
            <a:r>
              <a:rPr lang="en-US" sz="2400" dirty="0"/>
              <a:t> (RECOMMIT) </a:t>
            </a:r>
          </a:p>
          <a:p>
            <a:endParaRPr lang="en-US" sz="2400" dirty="0"/>
          </a:p>
        </p:txBody>
      </p:sp>
      <p:sp>
        <p:nvSpPr>
          <p:cNvPr id="4" name="TextBox 3">
            <a:extLst>
              <a:ext uri="{FF2B5EF4-FFF2-40B4-BE49-F238E27FC236}">
                <a16:creationId xmlns:a16="http://schemas.microsoft.com/office/drawing/2014/main" id="{61A3D2EA-4471-C10B-FA28-FD508539105B}"/>
              </a:ext>
            </a:extLst>
          </p:cNvPr>
          <p:cNvSpPr txBox="1"/>
          <p:nvPr/>
        </p:nvSpPr>
        <p:spPr>
          <a:xfrm>
            <a:off x="5715000" y="5715000"/>
            <a:ext cx="5486400" cy="523220"/>
          </a:xfrm>
          <a:prstGeom prst="rect">
            <a:avLst/>
          </a:prstGeom>
          <a:noFill/>
        </p:spPr>
        <p:txBody>
          <a:bodyPr wrap="square" rtlCol="0">
            <a:spAutoFit/>
          </a:bodyPr>
          <a:lstStyle/>
          <a:p>
            <a:pPr algn="r"/>
            <a:r>
              <a:rPr lang="en-US" sz="1400" dirty="0">
                <a:solidFill>
                  <a:schemeClr val="bg1"/>
                </a:solidFill>
              </a:rPr>
              <a:t>Used with permission from MJ Negrete. Pharmacy Leadership and Education Institute 2023.</a:t>
            </a:r>
          </a:p>
        </p:txBody>
      </p:sp>
      <p:sp>
        <p:nvSpPr>
          <p:cNvPr id="7" name="Footer Placeholder 1">
            <a:extLst>
              <a:ext uri="{FF2B5EF4-FFF2-40B4-BE49-F238E27FC236}">
                <a16:creationId xmlns:a16="http://schemas.microsoft.com/office/drawing/2014/main" id="{6388B40C-41EC-9832-1D88-DED316CA3E90}"/>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275488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O D E R</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369332"/>
          </a:xfrm>
        </p:spPr>
        <p:txBody>
          <a:bodyPr/>
          <a:lstStyle/>
          <a:p>
            <a:endParaRPr lang="en-US" sz="2400" dirty="0"/>
          </a:p>
        </p:txBody>
      </p:sp>
      <p:sp>
        <p:nvSpPr>
          <p:cNvPr id="4" name="TextBox 3">
            <a:extLst>
              <a:ext uri="{FF2B5EF4-FFF2-40B4-BE49-F238E27FC236}">
                <a16:creationId xmlns:a16="http://schemas.microsoft.com/office/drawing/2014/main" id="{61A3D2EA-4471-C10B-FA28-FD508539105B}"/>
              </a:ext>
            </a:extLst>
          </p:cNvPr>
          <p:cNvSpPr txBox="1"/>
          <p:nvPr/>
        </p:nvSpPr>
        <p:spPr>
          <a:xfrm>
            <a:off x="5715000" y="5715000"/>
            <a:ext cx="5486400" cy="523220"/>
          </a:xfrm>
          <a:prstGeom prst="rect">
            <a:avLst/>
          </a:prstGeom>
          <a:noFill/>
        </p:spPr>
        <p:txBody>
          <a:bodyPr wrap="square" rtlCol="0">
            <a:spAutoFit/>
          </a:bodyPr>
          <a:lstStyle/>
          <a:p>
            <a:pPr algn="r"/>
            <a:r>
              <a:rPr lang="en-US" sz="1400" dirty="0">
                <a:solidFill>
                  <a:schemeClr val="bg1"/>
                </a:solidFill>
              </a:rPr>
              <a:t>Used with permission from MJ Negrete. Pharmacy Leadership and Education Institute 2023.</a:t>
            </a:r>
          </a:p>
        </p:txBody>
      </p:sp>
      <p:graphicFrame>
        <p:nvGraphicFramePr>
          <p:cNvPr id="9" name="Diagram 8">
            <a:extLst>
              <a:ext uri="{FF2B5EF4-FFF2-40B4-BE49-F238E27FC236}">
                <a16:creationId xmlns:a16="http://schemas.microsoft.com/office/drawing/2014/main" id="{EBE66942-4592-3E09-61BA-C4ABB656500B}"/>
              </a:ext>
            </a:extLst>
          </p:cNvPr>
          <p:cNvGraphicFramePr/>
          <p:nvPr>
            <p:extLst>
              <p:ext uri="{D42A27DB-BD31-4B8C-83A1-F6EECF244321}">
                <p14:modId xmlns:p14="http://schemas.microsoft.com/office/powerpoint/2010/main" val="2107453725"/>
              </p:ext>
            </p:extLst>
          </p:nvPr>
        </p:nvGraphicFramePr>
        <p:xfrm>
          <a:off x="2286000" y="4224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1">
            <a:extLst>
              <a:ext uri="{FF2B5EF4-FFF2-40B4-BE49-F238E27FC236}">
                <a16:creationId xmlns:a16="http://schemas.microsoft.com/office/drawing/2014/main" id="{B13A20C3-08B9-75FC-9A20-BE3A0BFF9B06}"/>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14711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a:xfrm>
            <a:off x="914400" y="2651864"/>
            <a:ext cx="10363200" cy="1554272"/>
          </a:xfrm>
        </p:spPr>
        <p:txBody>
          <a:bodyPr/>
          <a:lstStyle/>
          <a:p>
            <a:pPr algn="ctr"/>
            <a:r>
              <a:rPr lang="en-US" dirty="0"/>
              <a:t> Section 1                            Overview Purpose &amp; Development</a:t>
            </a:r>
          </a:p>
        </p:txBody>
      </p:sp>
    </p:spTree>
    <p:extLst>
      <p:ext uri="{BB962C8B-B14F-4D97-AF65-F5344CB8AC3E}">
        <p14:creationId xmlns:p14="http://schemas.microsoft.com/office/powerpoint/2010/main" val="3249337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O D E R</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369332"/>
          </a:xfrm>
        </p:spPr>
        <p:txBody>
          <a:bodyPr/>
          <a:lstStyle/>
          <a:p>
            <a:endParaRPr lang="en-US" sz="2400" dirty="0"/>
          </a:p>
        </p:txBody>
      </p:sp>
      <p:sp>
        <p:nvSpPr>
          <p:cNvPr id="4" name="TextBox 3">
            <a:extLst>
              <a:ext uri="{FF2B5EF4-FFF2-40B4-BE49-F238E27FC236}">
                <a16:creationId xmlns:a16="http://schemas.microsoft.com/office/drawing/2014/main" id="{61A3D2EA-4471-C10B-FA28-FD508539105B}"/>
              </a:ext>
            </a:extLst>
          </p:cNvPr>
          <p:cNvSpPr txBox="1"/>
          <p:nvPr/>
        </p:nvSpPr>
        <p:spPr>
          <a:xfrm>
            <a:off x="5715000" y="5715000"/>
            <a:ext cx="5486400" cy="523220"/>
          </a:xfrm>
          <a:prstGeom prst="rect">
            <a:avLst/>
          </a:prstGeom>
          <a:noFill/>
        </p:spPr>
        <p:txBody>
          <a:bodyPr wrap="square" rtlCol="0">
            <a:spAutoFit/>
          </a:bodyPr>
          <a:lstStyle/>
          <a:p>
            <a:pPr algn="r"/>
            <a:r>
              <a:rPr lang="en-US" sz="1400" dirty="0">
                <a:solidFill>
                  <a:schemeClr val="bg1"/>
                </a:solidFill>
              </a:rPr>
              <a:t>Used with permission from MJ Negrete. Pharmacy Leadership and Education Institute 2023.</a:t>
            </a:r>
          </a:p>
        </p:txBody>
      </p:sp>
      <p:graphicFrame>
        <p:nvGraphicFramePr>
          <p:cNvPr id="9" name="Diagram 8">
            <a:extLst>
              <a:ext uri="{FF2B5EF4-FFF2-40B4-BE49-F238E27FC236}">
                <a16:creationId xmlns:a16="http://schemas.microsoft.com/office/drawing/2014/main" id="{EBE66942-4592-3E09-61BA-C4ABB656500B}"/>
              </a:ext>
            </a:extLst>
          </p:cNvPr>
          <p:cNvGraphicFramePr/>
          <p:nvPr>
            <p:extLst>
              <p:ext uri="{D42A27DB-BD31-4B8C-83A1-F6EECF244321}">
                <p14:modId xmlns:p14="http://schemas.microsoft.com/office/powerpoint/2010/main" val="3858219795"/>
              </p:ext>
            </p:extLst>
          </p:nvPr>
        </p:nvGraphicFramePr>
        <p:xfrm>
          <a:off x="2286000" y="4224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a:extLst>
              <a:ext uri="{FF2B5EF4-FFF2-40B4-BE49-F238E27FC236}">
                <a16:creationId xmlns:a16="http://schemas.microsoft.com/office/drawing/2014/main" id="{6E69314E-65E4-1E7B-2B28-AC1B98C51FA5}"/>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2474370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O D E R</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369332"/>
          </a:xfrm>
        </p:spPr>
        <p:txBody>
          <a:bodyPr/>
          <a:lstStyle/>
          <a:p>
            <a:endParaRPr lang="en-US" sz="2400" dirty="0"/>
          </a:p>
        </p:txBody>
      </p:sp>
      <p:sp>
        <p:nvSpPr>
          <p:cNvPr id="4" name="TextBox 3">
            <a:extLst>
              <a:ext uri="{FF2B5EF4-FFF2-40B4-BE49-F238E27FC236}">
                <a16:creationId xmlns:a16="http://schemas.microsoft.com/office/drawing/2014/main" id="{61A3D2EA-4471-C10B-FA28-FD508539105B}"/>
              </a:ext>
            </a:extLst>
          </p:cNvPr>
          <p:cNvSpPr txBox="1"/>
          <p:nvPr/>
        </p:nvSpPr>
        <p:spPr>
          <a:xfrm>
            <a:off x="5715000" y="5715000"/>
            <a:ext cx="5486400" cy="523220"/>
          </a:xfrm>
          <a:prstGeom prst="rect">
            <a:avLst/>
          </a:prstGeom>
          <a:noFill/>
        </p:spPr>
        <p:txBody>
          <a:bodyPr wrap="square" rtlCol="0">
            <a:spAutoFit/>
          </a:bodyPr>
          <a:lstStyle/>
          <a:p>
            <a:pPr algn="r"/>
            <a:r>
              <a:rPr lang="en-US" sz="1400" dirty="0">
                <a:solidFill>
                  <a:schemeClr val="bg1"/>
                </a:solidFill>
              </a:rPr>
              <a:t>Used with permission from MJ Negrete. Pharmacy Leadership and Education Institute 2023.</a:t>
            </a:r>
          </a:p>
        </p:txBody>
      </p:sp>
      <p:graphicFrame>
        <p:nvGraphicFramePr>
          <p:cNvPr id="9" name="Diagram 8">
            <a:extLst>
              <a:ext uri="{FF2B5EF4-FFF2-40B4-BE49-F238E27FC236}">
                <a16:creationId xmlns:a16="http://schemas.microsoft.com/office/drawing/2014/main" id="{EBE66942-4592-3E09-61BA-C4ABB656500B}"/>
              </a:ext>
            </a:extLst>
          </p:cNvPr>
          <p:cNvGraphicFramePr/>
          <p:nvPr>
            <p:extLst>
              <p:ext uri="{D42A27DB-BD31-4B8C-83A1-F6EECF244321}">
                <p14:modId xmlns:p14="http://schemas.microsoft.com/office/powerpoint/2010/main" val="3751155310"/>
              </p:ext>
            </p:extLst>
          </p:nvPr>
        </p:nvGraphicFramePr>
        <p:xfrm>
          <a:off x="2286000" y="4224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a:extLst>
              <a:ext uri="{FF2B5EF4-FFF2-40B4-BE49-F238E27FC236}">
                <a16:creationId xmlns:a16="http://schemas.microsoft.com/office/drawing/2014/main" id="{8F0D3C0B-F375-5CB1-8ED1-52AD0F74B680}"/>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3841330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O D E R</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369332"/>
          </a:xfrm>
        </p:spPr>
        <p:txBody>
          <a:bodyPr/>
          <a:lstStyle/>
          <a:p>
            <a:endParaRPr lang="en-US" sz="2400" dirty="0"/>
          </a:p>
        </p:txBody>
      </p:sp>
      <p:sp>
        <p:nvSpPr>
          <p:cNvPr id="4" name="TextBox 3">
            <a:extLst>
              <a:ext uri="{FF2B5EF4-FFF2-40B4-BE49-F238E27FC236}">
                <a16:creationId xmlns:a16="http://schemas.microsoft.com/office/drawing/2014/main" id="{61A3D2EA-4471-C10B-FA28-FD508539105B}"/>
              </a:ext>
            </a:extLst>
          </p:cNvPr>
          <p:cNvSpPr txBox="1"/>
          <p:nvPr/>
        </p:nvSpPr>
        <p:spPr>
          <a:xfrm>
            <a:off x="5715000" y="5715000"/>
            <a:ext cx="5486400" cy="523220"/>
          </a:xfrm>
          <a:prstGeom prst="rect">
            <a:avLst/>
          </a:prstGeom>
          <a:noFill/>
        </p:spPr>
        <p:txBody>
          <a:bodyPr wrap="square" rtlCol="0">
            <a:spAutoFit/>
          </a:bodyPr>
          <a:lstStyle/>
          <a:p>
            <a:pPr algn="r"/>
            <a:r>
              <a:rPr lang="en-US" sz="1400" dirty="0">
                <a:solidFill>
                  <a:schemeClr val="bg1"/>
                </a:solidFill>
              </a:rPr>
              <a:t>Used with permission from MJ Negrete. Pharmacy Leadership and Education Institute 2023.</a:t>
            </a:r>
          </a:p>
        </p:txBody>
      </p:sp>
      <p:graphicFrame>
        <p:nvGraphicFramePr>
          <p:cNvPr id="9" name="Diagram 8">
            <a:extLst>
              <a:ext uri="{FF2B5EF4-FFF2-40B4-BE49-F238E27FC236}">
                <a16:creationId xmlns:a16="http://schemas.microsoft.com/office/drawing/2014/main" id="{EBE66942-4592-3E09-61BA-C4ABB656500B}"/>
              </a:ext>
            </a:extLst>
          </p:cNvPr>
          <p:cNvGraphicFramePr/>
          <p:nvPr>
            <p:extLst>
              <p:ext uri="{D42A27DB-BD31-4B8C-83A1-F6EECF244321}">
                <p14:modId xmlns:p14="http://schemas.microsoft.com/office/powerpoint/2010/main" val="1734220757"/>
              </p:ext>
            </p:extLst>
          </p:nvPr>
        </p:nvGraphicFramePr>
        <p:xfrm>
          <a:off x="2286000" y="4224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a:extLst>
              <a:ext uri="{FF2B5EF4-FFF2-40B4-BE49-F238E27FC236}">
                <a16:creationId xmlns:a16="http://schemas.microsoft.com/office/drawing/2014/main" id="{EE3B5721-7A4B-213F-7AF2-7746CFA8C746}"/>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4244210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O D E R</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369332"/>
          </a:xfrm>
        </p:spPr>
        <p:txBody>
          <a:bodyPr/>
          <a:lstStyle/>
          <a:p>
            <a:endParaRPr lang="en-US" sz="2400" dirty="0"/>
          </a:p>
        </p:txBody>
      </p:sp>
      <p:sp>
        <p:nvSpPr>
          <p:cNvPr id="4" name="TextBox 3">
            <a:extLst>
              <a:ext uri="{FF2B5EF4-FFF2-40B4-BE49-F238E27FC236}">
                <a16:creationId xmlns:a16="http://schemas.microsoft.com/office/drawing/2014/main" id="{61A3D2EA-4471-C10B-FA28-FD508539105B}"/>
              </a:ext>
            </a:extLst>
          </p:cNvPr>
          <p:cNvSpPr txBox="1"/>
          <p:nvPr/>
        </p:nvSpPr>
        <p:spPr>
          <a:xfrm>
            <a:off x="5715000" y="5715000"/>
            <a:ext cx="5486400" cy="523220"/>
          </a:xfrm>
          <a:prstGeom prst="rect">
            <a:avLst/>
          </a:prstGeom>
          <a:noFill/>
        </p:spPr>
        <p:txBody>
          <a:bodyPr wrap="square" rtlCol="0">
            <a:spAutoFit/>
          </a:bodyPr>
          <a:lstStyle/>
          <a:p>
            <a:pPr algn="r"/>
            <a:r>
              <a:rPr lang="en-US" sz="1400" dirty="0">
                <a:solidFill>
                  <a:schemeClr val="bg1"/>
                </a:solidFill>
              </a:rPr>
              <a:t>Used with permission from MJ Negrete. Pharmacy Leadership and Education Institute 2023.</a:t>
            </a:r>
          </a:p>
        </p:txBody>
      </p:sp>
      <p:graphicFrame>
        <p:nvGraphicFramePr>
          <p:cNvPr id="9" name="Diagram 8">
            <a:extLst>
              <a:ext uri="{FF2B5EF4-FFF2-40B4-BE49-F238E27FC236}">
                <a16:creationId xmlns:a16="http://schemas.microsoft.com/office/drawing/2014/main" id="{EBE66942-4592-3E09-61BA-C4ABB656500B}"/>
              </a:ext>
            </a:extLst>
          </p:cNvPr>
          <p:cNvGraphicFramePr/>
          <p:nvPr>
            <p:extLst>
              <p:ext uri="{D42A27DB-BD31-4B8C-83A1-F6EECF244321}">
                <p14:modId xmlns:p14="http://schemas.microsoft.com/office/powerpoint/2010/main" val="1183363627"/>
              </p:ext>
            </p:extLst>
          </p:nvPr>
        </p:nvGraphicFramePr>
        <p:xfrm>
          <a:off x="2286000" y="4224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a:extLst>
              <a:ext uri="{FF2B5EF4-FFF2-40B4-BE49-F238E27FC236}">
                <a16:creationId xmlns:a16="http://schemas.microsoft.com/office/drawing/2014/main" id="{E30E0B45-7CEE-21B7-D260-4AD1BC41C20E}"/>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2739859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a:xfrm>
            <a:off x="914400" y="2651864"/>
            <a:ext cx="10363200" cy="1554272"/>
          </a:xfrm>
        </p:spPr>
        <p:txBody>
          <a:bodyPr/>
          <a:lstStyle/>
          <a:p>
            <a:pPr algn="ctr"/>
            <a:r>
              <a:rPr lang="en-US" dirty="0"/>
              <a:t> Section 4</a:t>
            </a:r>
            <a:br>
              <a:rPr lang="en-US" dirty="0"/>
            </a:br>
            <a:r>
              <a:rPr lang="en-US" dirty="0"/>
              <a:t> Exemplars for Discussion </a:t>
            </a:r>
          </a:p>
        </p:txBody>
      </p:sp>
    </p:spTree>
    <p:extLst>
      <p:ext uri="{BB962C8B-B14F-4D97-AF65-F5344CB8AC3E}">
        <p14:creationId xmlns:p14="http://schemas.microsoft.com/office/powerpoint/2010/main" val="724393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ED7544-1769-3747-BD65-67D2D7782E3C}"/>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35</a:t>
            </a:fld>
            <a:endParaRPr lang="en-US" dirty="0"/>
          </a:p>
        </p:txBody>
      </p:sp>
      <p:sp>
        <p:nvSpPr>
          <p:cNvPr id="4" name="Title 3">
            <a:extLst>
              <a:ext uri="{FF2B5EF4-FFF2-40B4-BE49-F238E27FC236}">
                <a16:creationId xmlns:a16="http://schemas.microsoft.com/office/drawing/2014/main" id="{209DA892-39B1-7946-962A-EC02C71BD431}"/>
              </a:ext>
            </a:extLst>
          </p:cNvPr>
          <p:cNvSpPr>
            <a:spLocks noGrp="1"/>
          </p:cNvSpPr>
          <p:nvPr>
            <p:ph type="title"/>
          </p:nvPr>
        </p:nvSpPr>
        <p:spPr>
          <a:xfrm>
            <a:off x="444500" y="2286000"/>
            <a:ext cx="7175500" cy="1554272"/>
          </a:xfrm>
        </p:spPr>
        <p:txBody>
          <a:bodyPr/>
          <a:lstStyle/>
          <a:p>
            <a:r>
              <a:rPr lang="en-US" dirty="0"/>
              <a:t>Situations &amp; Scenarios </a:t>
            </a:r>
          </a:p>
        </p:txBody>
      </p:sp>
      <p:sp>
        <p:nvSpPr>
          <p:cNvPr id="5" name="Text Placeholder 4">
            <a:extLst>
              <a:ext uri="{FF2B5EF4-FFF2-40B4-BE49-F238E27FC236}">
                <a16:creationId xmlns:a16="http://schemas.microsoft.com/office/drawing/2014/main" id="{0B9C47CC-3F7F-CE42-B774-954CE93A3CC4}"/>
              </a:ext>
            </a:extLst>
          </p:cNvPr>
          <p:cNvSpPr>
            <a:spLocks noGrp="1"/>
          </p:cNvSpPr>
          <p:nvPr>
            <p:ph type="body" idx="1"/>
          </p:nvPr>
        </p:nvSpPr>
        <p:spPr>
          <a:xfrm>
            <a:off x="457200" y="3066080"/>
            <a:ext cx="11061700" cy="553998"/>
          </a:xfrm>
        </p:spPr>
        <p:txBody>
          <a:bodyPr/>
          <a:lstStyle/>
          <a:p>
            <a:r>
              <a:rPr lang="en-US" u="sng" dirty="0"/>
              <a:t>Fundamental Right III</a:t>
            </a:r>
            <a:r>
              <a:rPr lang="en-US" dirty="0"/>
              <a:t>: </a:t>
            </a:r>
            <a:r>
              <a:rPr lang="en-US" i="1" dirty="0"/>
              <a:t>To be treated in a considerate, respectful, and professional manner by patients and supported by employers and supervisors</a:t>
            </a:r>
          </a:p>
        </p:txBody>
      </p:sp>
      <p:sp>
        <p:nvSpPr>
          <p:cNvPr id="6" name="Text Placeholder 5">
            <a:extLst>
              <a:ext uri="{FF2B5EF4-FFF2-40B4-BE49-F238E27FC236}">
                <a16:creationId xmlns:a16="http://schemas.microsoft.com/office/drawing/2014/main" id="{AF30952C-AA02-4B4F-ADD4-8BF944F47DAE}"/>
              </a:ext>
            </a:extLst>
          </p:cNvPr>
          <p:cNvSpPr>
            <a:spLocks noGrp="1"/>
          </p:cNvSpPr>
          <p:nvPr>
            <p:ph type="body" sz="quarter" idx="10"/>
          </p:nvPr>
        </p:nvSpPr>
        <p:spPr>
          <a:xfrm>
            <a:off x="457200" y="3657600"/>
            <a:ext cx="10896600" cy="2585323"/>
          </a:xfrm>
        </p:spPr>
        <p:txBody>
          <a:bodyPr/>
          <a:lstStyle/>
          <a:p>
            <a:r>
              <a:rPr lang="en-US" dirty="0"/>
              <a:t>Mr. Carmichael was informed that his opioid prescription would be ready in 10 minutes after needed clarification from the prescriber was received only 10 minutes ago. The pharmacist noticed the patient has sleep apnea and may not tolerate the opioid increase. He had been notified as a courtesy via text that clarification was sought, and a delay was possible. Mr. Carmichael was enraged at the 10-minute delay.  The store manager apologized for the pharmacist’s actions. </a:t>
            </a:r>
          </a:p>
        </p:txBody>
      </p:sp>
      <p:sp>
        <p:nvSpPr>
          <p:cNvPr id="7" name="Footer Placeholder 1">
            <a:extLst>
              <a:ext uri="{FF2B5EF4-FFF2-40B4-BE49-F238E27FC236}">
                <a16:creationId xmlns:a16="http://schemas.microsoft.com/office/drawing/2014/main" id="{E49EA164-AAF8-C8F2-45A4-A6F89B80EA93}"/>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8" name="Footer Placeholder 1">
            <a:extLst>
              <a:ext uri="{FF2B5EF4-FFF2-40B4-BE49-F238E27FC236}">
                <a16:creationId xmlns:a16="http://schemas.microsoft.com/office/drawing/2014/main" id="{AD31A6EC-61C6-68D1-FCC1-5B042BC23195}"/>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4</a:t>
            </a:r>
          </a:p>
        </p:txBody>
      </p:sp>
    </p:spTree>
    <p:extLst>
      <p:ext uri="{BB962C8B-B14F-4D97-AF65-F5344CB8AC3E}">
        <p14:creationId xmlns:p14="http://schemas.microsoft.com/office/powerpoint/2010/main" val="4000660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rmAutofit/>
          </a:bodyPr>
          <a:lstStyle/>
          <a:p>
            <a:r>
              <a:rPr lang="en-US" sz="4000" dirty="0">
                <a:solidFill>
                  <a:srgbClr val="312B7E"/>
                </a:solidFill>
              </a:rPr>
              <a:t>Applying O-D-</a:t>
            </a:r>
            <a:r>
              <a:rPr lang="en-US" sz="4000" dirty="0">
                <a:solidFill>
                  <a:schemeClr val="bg1">
                    <a:lumMod val="75000"/>
                  </a:schemeClr>
                </a:solidFill>
              </a:rPr>
              <a:t>E</a:t>
            </a:r>
            <a:r>
              <a:rPr lang="en-US" sz="4000" dirty="0">
                <a:solidFill>
                  <a:srgbClr val="312B7E"/>
                </a:solidFill>
              </a:rPr>
              <a:t>-</a:t>
            </a:r>
            <a:r>
              <a:rPr lang="en-US" sz="4000" dirty="0">
                <a:solidFill>
                  <a:schemeClr val="bg1">
                    <a:lumMod val="75000"/>
                  </a:schemeClr>
                </a:solidFill>
              </a:rPr>
              <a:t>R</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36</a:t>
            </a:fld>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9271157" y="3413428"/>
            <a:ext cx="2209800" cy="553998"/>
          </a:xfrm>
        </p:spPr>
        <p:txBody>
          <a:bodyPr/>
          <a:lstStyle/>
          <a:p>
            <a:r>
              <a:rPr lang="en-US" u="sng" dirty="0"/>
              <a:t>Fundamental Right III</a:t>
            </a:r>
            <a:r>
              <a:rPr lang="en-US" dirty="0"/>
              <a:t>: </a:t>
            </a:r>
            <a:r>
              <a:rPr lang="en-US" i="1" dirty="0"/>
              <a:t>To be treated in a considerate, respectful, and professional manner by patients and supported by employers and supervisors</a:t>
            </a:r>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a:xfrm>
            <a:off x="8786625" y="1254614"/>
            <a:ext cx="2695949" cy="1945427"/>
          </a:xfrm>
        </p:spPr>
      </p:pic>
      <p:sp>
        <p:nvSpPr>
          <p:cNvPr id="8" name="TextBox 7">
            <a:extLst>
              <a:ext uri="{FF2B5EF4-FFF2-40B4-BE49-F238E27FC236}">
                <a16:creationId xmlns:a16="http://schemas.microsoft.com/office/drawing/2014/main" id="{1C8355EC-02D8-A806-53B7-5DA50D16B1F5}"/>
              </a:ext>
            </a:extLst>
          </p:cNvPr>
          <p:cNvSpPr txBox="1"/>
          <p:nvPr/>
        </p:nvSpPr>
        <p:spPr>
          <a:xfrm>
            <a:off x="410972" y="2385536"/>
            <a:ext cx="8656828" cy="3693319"/>
          </a:xfrm>
          <a:prstGeom prst="rect">
            <a:avLst/>
          </a:prstGeom>
          <a:noFill/>
        </p:spPr>
        <p:txBody>
          <a:bodyPr wrap="square">
            <a:spAutoFit/>
          </a:bodyPr>
          <a:lstStyle/>
          <a:p>
            <a:r>
              <a:rPr lang="en-US" u="sng" dirty="0"/>
              <a:t>Open the Conversation &amp; Defuse Potential Conflict</a:t>
            </a:r>
            <a:r>
              <a:rPr lang="en-US" dirty="0"/>
              <a:t>: </a:t>
            </a:r>
          </a:p>
          <a:p>
            <a:r>
              <a:rPr lang="en-US" i="1" dirty="0"/>
              <a:t>“I would like to speak to you about the incident involving Mr. Carmichael today. When would be best time for you? </a:t>
            </a:r>
          </a:p>
          <a:p>
            <a:endParaRPr lang="en-US" u="sng" dirty="0"/>
          </a:p>
          <a:p>
            <a:r>
              <a:rPr lang="en-US" u="sng" dirty="0"/>
              <a:t>Describe the Situation</a:t>
            </a:r>
            <a:r>
              <a:rPr lang="en-US" dirty="0"/>
              <a:t>:   </a:t>
            </a:r>
          </a:p>
          <a:p>
            <a:r>
              <a:rPr lang="en-US" i="1" dirty="0"/>
              <a:t>“Mr. Carmichael was informed that his Rx would be ready in 10 minutes. Needed clarification from the prescriber was received only 10 minutes before that.  Marc sought prescription clarification because of a potential adverse event and notified the patient.   </a:t>
            </a:r>
          </a:p>
          <a:p>
            <a:endParaRPr lang="en-US" i="1" dirty="0"/>
          </a:p>
          <a:p>
            <a:r>
              <a:rPr lang="en-US" i="1" dirty="0"/>
              <a:t>Mr. Carmichael was enraged and expressed verbally to Marc when he explained why the prescription was not finished upon his arrival. You apologized for Marc’s actions ” </a:t>
            </a:r>
          </a:p>
        </p:txBody>
      </p:sp>
      <p:sp>
        <p:nvSpPr>
          <p:cNvPr id="6" name="Footer Placeholder 1">
            <a:extLst>
              <a:ext uri="{FF2B5EF4-FFF2-40B4-BE49-F238E27FC236}">
                <a16:creationId xmlns:a16="http://schemas.microsoft.com/office/drawing/2014/main" id="{4DC2FCC2-BE26-FBF0-B339-3E91B3EA6181}"/>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7" name="Footer Placeholder 1">
            <a:extLst>
              <a:ext uri="{FF2B5EF4-FFF2-40B4-BE49-F238E27FC236}">
                <a16:creationId xmlns:a16="http://schemas.microsoft.com/office/drawing/2014/main" id="{6D612D2A-ADC0-9614-3454-46BB2F04ED08}"/>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359014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rmAutofit/>
          </a:bodyPr>
          <a:lstStyle/>
          <a:p>
            <a:r>
              <a:rPr lang="en-US" sz="4000" dirty="0">
                <a:solidFill>
                  <a:srgbClr val="312B7E"/>
                </a:solidFill>
              </a:rPr>
              <a:t>Applying </a:t>
            </a:r>
            <a:r>
              <a:rPr lang="en-US" sz="4000" dirty="0">
                <a:solidFill>
                  <a:schemeClr val="bg1">
                    <a:lumMod val="75000"/>
                  </a:schemeClr>
                </a:solidFill>
              </a:rPr>
              <a:t>O</a:t>
            </a:r>
            <a:r>
              <a:rPr lang="en-US" sz="4000" dirty="0">
                <a:solidFill>
                  <a:srgbClr val="312B7E"/>
                </a:solidFill>
              </a:rPr>
              <a:t>-</a:t>
            </a:r>
            <a:r>
              <a:rPr lang="en-US" sz="4000" dirty="0">
                <a:solidFill>
                  <a:schemeClr val="bg1">
                    <a:lumMod val="75000"/>
                  </a:schemeClr>
                </a:solidFill>
              </a:rPr>
              <a:t>D</a:t>
            </a:r>
            <a:r>
              <a:rPr lang="en-US" sz="4000" dirty="0">
                <a:solidFill>
                  <a:srgbClr val="312B7E"/>
                </a:solidFill>
              </a:rPr>
              <a:t>-E-R</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37</a:t>
            </a:fld>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a:xfrm>
            <a:off x="8786625" y="1254614"/>
            <a:ext cx="2695949" cy="1945427"/>
          </a:xfrm>
        </p:spPr>
      </p:pic>
      <p:sp>
        <p:nvSpPr>
          <p:cNvPr id="8" name="TextBox 7">
            <a:extLst>
              <a:ext uri="{FF2B5EF4-FFF2-40B4-BE49-F238E27FC236}">
                <a16:creationId xmlns:a16="http://schemas.microsoft.com/office/drawing/2014/main" id="{1C8355EC-02D8-A806-53B7-5DA50D16B1F5}"/>
              </a:ext>
            </a:extLst>
          </p:cNvPr>
          <p:cNvSpPr txBox="1"/>
          <p:nvPr/>
        </p:nvSpPr>
        <p:spPr>
          <a:xfrm>
            <a:off x="410972" y="2385536"/>
            <a:ext cx="8375653" cy="3139321"/>
          </a:xfrm>
          <a:prstGeom prst="rect">
            <a:avLst/>
          </a:prstGeom>
          <a:noFill/>
        </p:spPr>
        <p:txBody>
          <a:bodyPr wrap="square">
            <a:spAutoFit/>
          </a:bodyPr>
          <a:lstStyle/>
          <a:p>
            <a:r>
              <a:rPr lang="en-US" u="sng" dirty="0"/>
              <a:t>Explain the Impact</a:t>
            </a:r>
            <a:r>
              <a:rPr lang="en-US" dirty="0"/>
              <a:t>: </a:t>
            </a:r>
          </a:p>
          <a:p>
            <a:r>
              <a:rPr lang="en-US" i="1" dirty="0"/>
              <a:t>“Mr. Carmichael’s volatile response felt scary to Marc.  Marc felt stunned that an apology was offered to him by you because he called the prescriber to clarify what was on the prescription as a matter of medication safety.  In fact, the prescriber did make a mistake and thanked Marc for noticing.   </a:t>
            </a:r>
          </a:p>
          <a:p>
            <a:endParaRPr lang="en-US" dirty="0"/>
          </a:p>
          <a:p>
            <a:r>
              <a:rPr lang="en-US" u="sng" dirty="0"/>
              <a:t>Repair/Recommit</a:t>
            </a:r>
            <a:r>
              <a:rPr lang="en-US" dirty="0"/>
              <a:t>:   </a:t>
            </a:r>
          </a:p>
          <a:p>
            <a:r>
              <a:rPr lang="en-US" i="1" dirty="0"/>
              <a:t>“Marc’s action on behalf of Mr. Carmichael was made with his best interest in mind. The potential adverse event is serious. What do you think you could do to make it right with Marc, who was exercising professional judgment? Can we count on you to support our professional judgements?     </a:t>
            </a:r>
          </a:p>
        </p:txBody>
      </p:sp>
      <p:sp>
        <p:nvSpPr>
          <p:cNvPr id="5" name="Text Placeholder 9">
            <a:extLst>
              <a:ext uri="{FF2B5EF4-FFF2-40B4-BE49-F238E27FC236}">
                <a16:creationId xmlns:a16="http://schemas.microsoft.com/office/drawing/2014/main" id="{1983C242-E56E-421C-5ED4-C2E820B4A6A3}"/>
              </a:ext>
            </a:extLst>
          </p:cNvPr>
          <p:cNvSpPr txBox="1">
            <a:spLocks/>
          </p:cNvSpPr>
          <p:nvPr/>
        </p:nvSpPr>
        <p:spPr>
          <a:xfrm>
            <a:off x="9271157" y="3413428"/>
            <a:ext cx="2209800" cy="553998"/>
          </a:xfrm>
          <a:prstGeom prst="rect">
            <a:avLst/>
          </a:prstGeom>
        </p:spPr>
        <p:txBody>
          <a:bodyPr wrap="square" lIns="0" tIns="0" rIns="0" bIns="0">
            <a:spAutoFit/>
          </a:bodyPr>
          <a:lstStyle>
            <a:lvl1pPr marL="0">
              <a:defRPr sz="1200" b="0" i="0">
                <a:solidFill>
                  <a:schemeClr val="tx1"/>
                </a:solidFill>
                <a:latin typeface="+mn-lt"/>
                <a:ea typeface="Roboto" panose="02000000000000000000" pitchFamily="2" charset="0"/>
                <a:cs typeface="Roboto" panose="02000000000000000000" pitchFamily="2" charset="0"/>
              </a:defRPr>
            </a:lvl1pPr>
            <a:lvl2pPr marL="457200">
              <a:defRPr sz="1200" b="0" i="0">
                <a:latin typeface="+mn-lt"/>
                <a:ea typeface="Roboto" panose="02000000000000000000" pitchFamily="2" charset="0"/>
                <a:cs typeface="Roboto" panose="02000000000000000000" pitchFamily="2" charset="0"/>
              </a:defRPr>
            </a:lvl2pPr>
            <a:lvl3pPr marL="914400">
              <a:defRPr sz="1200" b="0" i="0">
                <a:latin typeface="+mn-lt"/>
                <a:ea typeface="Roboto" panose="02000000000000000000" pitchFamily="2" charset="0"/>
                <a:cs typeface="Roboto" panose="02000000000000000000" pitchFamily="2" charset="0"/>
              </a:defRPr>
            </a:lvl3pPr>
            <a:lvl4pPr marL="1371600">
              <a:defRPr sz="1200" b="0" i="0">
                <a:latin typeface="+mn-lt"/>
                <a:ea typeface="Roboto" panose="02000000000000000000" pitchFamily="2" charset="0"/>
                <a:cs typeface="Roboto" panose="02000000000000000000" pitchFamily="2" charset="0"/>
              </a:defRPr>
            </a:lvl4pPr>
            <a:lvl5pPr marL="1828800">
              <a:defRPr sz="1200" b="0" i="0">
                <a:latin typeface="+mn-lt"/>
                <a:ea typeface="Roboto" panose="02000000000000000000" pitchFamily="2" charset="0"/>
                <a:cs typeface="Roboto" panose="02000000000000000000" pitchFamily="2"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u="sng" kern="0"/>
              <a:t>Fundamental Right III</a:t>
            </a:r>
            <a:r>
              <a:rPr lang="en-US" kern="0"/>
              <a:t>: </a:t>
            </a:r>
            <a:r>
              <a:rPr lang="en-US" i="1" kern="0"/>
              <a:t>To be treated in a considerate, respectful, and professional manner by patients and supported by employers and supervisors</a:t>
            </a:r>
            <a:endParaRPr lang="en-US" i="1" kern="0" dirty="0"/>
          </a:p>
        </p:txBody>
      </p:sp>
      <p:sp>
        <p:nvSpPr>
          <p:cNvPr id="6" name="Footer Placeholder 1">
            <a:extLst>
              <a:ext uri="{FF2B5EF4-FFF2-40B4-BE49-F238E27FC236}">
                <a16:creationId xmlns:a16="http://schemas.microsoft.com/office/drawing/2014/main" id="{3DBAF87C-F516-00A7-E885-4D6E8450EDD0}"/>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7" name="Footer Placeholder 1">
            <a:extLst>
              <a:ext uri="{FF2B5EF4-FFF2-40B4-BE49-F238E27FC236}">
                <a16:creationId xmlns:a16="http://schemas.microsoft.com/office/drawing/2014/main" id="{A09FF544-C54A-C30E-6236-BF79F14F3298}"/>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3521003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ED7544-1769-3747-BD65-67D2D7782E3C}"/>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38</a:t>
            </a:fld>
            <a:endParaRPr lang="en-US" dirty="0"/>
          </a:p>
        </p:txBody>
      </p:sp>
      <p:sp>
        <p:nvSpPr>
          <p:cNvPr id="4" name="Title 3">
            <a:extLst>
              <a:ext uri="{FF2B5EF4-FFF2-40B4-BE49-F238E27FC236}">
                <a16:creationId xmlns:a16="http://schemas.microsoft.com/office/drawing/2014/main" id="{209DA892-39B1-7946-962A-EC02C71BD431}"/>
              </a:ext>
            </a:extLst>
          </p:cNvPr>
          <p:cNvSpPr>
            <a:spLocks noGrp="1"/>
          </p:cNvSpPr>
          <p:nvPr>
            <p:ph type="title"/>
          </p:nvPr>
        </p:nvSpPr>
        <p:spPr>
          <a:xfrm>
            <a:off x="444500" y="2286000"/>
            <a:ext cx="7175500" cy="1554272"/>
          </a:xfrm>
        </p:spPr>
        <p:txBody>
          <a:bodyPr/>
          <a:lstStyle/>
          <a:p>
            <a:r>
              <a:rPr lang="en-US" dirty="0"/>
              <a:t>Situations &amp; Scenarios </a:t>
            </a:r>
          </a:p>
        </p:txBody>
      </p:sp>
      <p:sp>
        <p:nvSpPr>
          <p:cNvPr id="5" name="Text Placeholder 4">
            <a:extLst>
              <a:ext uri="{FF2B5EF4-FFF2-40B4-BE49-F238E27FC236}">
                <a16:creationId xmlns:a16="http://schemas.microsoft.com/office/drawing/2014/main" id="{0B9C47CC-3F7F-CE42-B774-954CE93A3CC4}"/>
              </a:ext>
            </a:extLst>
          </p:cNvPr>
          <p:cNvSpPr>
            <a:spLocks noGrp="1"/>
          </p:cNvSpPr>
          <p:nvPr>
            <p:ph type="body" idx="1"/>
          </p:nvPr>
        </p:nvSpPr>
        <p:spPr>
          <a:xfrm>
            <a:off x="457200" y="3066080"/>
            <a:ext cx="11061700" cy="553998"/>
          </a:xfrm>
        </p:spPr>
        <p:txBody>
          <a:bodyPr/>
          <a:lstStyle/>
          <a:p>
            <a:r>
              <a:rPr lang="en-US" u="sng" dirty="0"/>
              <a:t>Fundamental Right V</a:t>
            </a:r>
            <a:r>
              <a:rPr lang="en-US" dirty="0"/>
              <a:t>: To a working environment where the necessary resources are allocated to provide both legally required patient care services, as well as any additional enhanced patient care service offered. </a:t>
            </a:r>
            <a:endParaRPr lang="en-US" i="1" dirty="0"/>
          </a:p>
        </p:txBody>
      </p:sp>
      <p:sp>
        <p:nvSpPr>
          <p:cNvPr id="6" name="Text Placeholder 5">
            <a:extLst>
              <a:ext uri="{FF2B5EF4-FFF2-40B4-BE49-F238E27FC236}">
                <a16:creationId xmlns:a16="http://schemas.microsoft.com/office/drawing/2014/main" id="{AF30952C-AA02-4B4F-ADD4-8BF944F47DAE}"/>
              </a:ext>
            </a:extLst>
          </p:cNvPr>
          <p:cNvSpPr>
            <a:spLocks noGrp="1"/>
          </p:cNvSpPr>
          <p:nvPr>
            <p:ph type="body" sz="quarter" idx="10"/>
          </p:nvPr>
        </p:nvSpPr>
        <p:spPr>
          <a:xfrm>
            <a:off x="457200" y="3778158"/>
            <a:ext cx="10896600" cy="1477328"/>
          </a:xfrm>
        </p:spPr>
        <p:txBody>
          <a:bodyPr/>
          <a:lstStyle/>
          <a:p>
            <a:r>
              <a:rPr lang="en-US" dirty="0"/>
              <a:t>The state association in conjunction with the local health department wishes to distribute naloxone through community pharmacies.  A community pharmacy has signed up to participate in the program.  There is concern amongst pharmacy personnel about the added workload. </a:t>
            </a:r>
          </a:p>
        </p:txBody>
      </p:sp>
      <p:sp>
        <p:nvSpPr>
          <p:cNvPr id="7" name="Footer Placeholder 1">
            <a:extLst>
              <a:ext uri="{FF2B5EF4-FFF2-40B4-BE49-F238E27FC236}">
                <a16:creationId xmlns:a16="http://schemas.microsoft.com/office/drawing/2014/main" id="{984A45A1-FB7A-C6CC-201C-65BECEA1E7C4}"/>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8" name="Footer Placeholder 1">
            <a:extLst>
              <a:ext uri="{FF2B5EF4-FFF2-40B4-BE49-F238E27FC236}">
                <a16:creationId xmlns:a16="http://schemas.microsoft.com/office/drawing/2014/main" id="{FA47808E-9B5A-CCAC-2201-424E3072B0B2}"/>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4</a:t>
            </a:r>
          </a:p>
        </p:txBody>
      </p:sp>
    </p:spTree>
    <p:extLst>
      <p:ext uri="{BB962C8B-B14F-4D97-AF65-F5344CB8AC3E}">
        <p14:creationId xmlns:p14="http://schemas.microsoft.com/office/powerpoint/2010/main" val="1488012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rmAutofit/>
          </a:bodyPr>
          <a:lstStyle/>
          <a:p>
            <a:r>
              <a:rPr lang="en-US" sz="4000" dirty="0">
                <a:solidFill>
                  <a:srgbClr val="312B7E"/>
                </a:solidFill>
              </a:rPr>
              <a:t>Applying O-D-</a:t>
            </a:r>
            <a:r>
              <a:rPr lang="en-US" sz="4000" dirty="0">
                <a:solidFill>
                  <a:schemeClr val="bg1">
                    <a:lumMod val="75000"/>
                  </a:schemeClr>
                </a:solidFill>
              </a:rPr>
              <a:t>E</a:t>
            </a:r>
            <a:r>
              <a:rPr lang="en-US" sz="4000" dirty="0">
                <a:solidFill>
                  <a:srgbClr val="312B7E"/>
                </a:solidFill>
              </a:rPr>
              <a:t>-</a:t>
            </a:r>
            <a:r>
              <a:rPr lang="en-US" sz="4000" dirty="0">
                <a:solidFill>
                  <a:schemeClr val="bg1">
                    <a:lumMod val="75000"/>
                  </a:schemeClr>
                </a:solidFill>
              </a:rPr>
              <a:t>R</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39</a:t>
            </a:fld>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389602"/>
            <a:ext cx="4648200" cy="738664"/>
          </a:xfrm>
        </p:spPr>
        <p:txBody>
          <a:bodyPr/>
          <a:lstStyle/>
          <a:p>
            <a:r>
              <a:rPr lang="en-US" u="sng" dirty="0"/>
              <a:t>Fundamental Right V</a:t>
            </a:r>
            <a:r>
              <a:rPr lang="en-US" dirty="0"/>
              <a:t>: To a working environment where the necessary resources are allocated to provide both legally required patient care services, as well as any additional enhanced patient care service offered. </a:t>
            </a:r>
            <a:endParaRPr lang="en-US" i="1"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a:xfrm>
            <a:off x="8786625" y="1254614"/>
            <a:ext cx="2695949" cy="1945427"/>
          </a:xfrm>
        </p:spPr>
      </p:pic>
      <p:sp>
        <p:nvSpPr>
          <p:cNvPr id="8" name="TextBox 7">
            <a:extLst>
              <a:ext uri="{FF2B5EF4-FFF2-40B4-BE49-F238E27FC236}">
                <a16:creationId xmlns:a16="http://schemas.microsoft.com/office/drawing/2014/main" id="{1C8355EC-02D8-A806-53B7-5DA50D16B1F5}"/>
              </a:ext>
            </a:extLst>
          </p:cNvPr>
          <p:cNvSpPr txBox="1"/>
          <p:nvPr/>
        </p:nvSpPr>
        <p:spPr>
          <a:xfrm>
            <a:off x="410972" y="2385536"/>
            <a:ext cx="8656828" cy="2585323"/>
          </a:xfrm>
          <a:prstGeom prst="rect">
            <a:avLst/>
          </a:prstGeom>
          <a:noFill/>
        </p:spPr>
        <p:txBody>
          <a:bodyPr wrap="square">
            <a:spAutoFit/>
          </a:bodyPr>
          <a:lstStyle/>
          <a:p>
            <a:r>
              <a:rPr lang="en-US" u="sng" dirty="0"/>
              <a:t>Open the Conversation &amp; Defuse Potential Conflict</a:t>
            </a:r>
            <a:r>
              <a:rPr lang="en-US" dirty="0"/>
              <a:t>: </a:t>
            </a:r>
          </a:p>
          <a:p>
            <a:r>
              <a:rPr lang="en-US" dirty="0"/>
              <a:t>“Before your visit to the store ends, would it be possible to talk about the naloxone distribution initiative we read about in the weekly bulletin, unless there is a more convenient time for you this week?” </a:t>
            </a:r>
          </a:p>
          <a:p>
            <a:endParaRPr lang="en-US" u="sng" dirty="0"/>
          </a:p>
          <a:p>
            <a:r>
              <a:rPr lang="en-US" u="sng" dirty="0"/>
              <a:t>Describe the Situation</a:t>
            </a:r>
            <a:r>
              <a:rPr lang="en-US" dirty="0"/>
              <a:t>:   </a:t>
            </a:r>
          </a:p>
          <a:p>
            <a:r>
              <a:rPr lang="en-US" i="1" dirty="0"/>
              <a:t>“The naloxone distribution initiative in the weekly bulletin lists a start date.  What it does not describe is the expected, incremental workload, the length of time, or resources that will be added to ensure a successful launch.”    </a:t>
            </a:r>
          </a:p>
        </p:txBody>
      </p:sp>
      <p:sp>
        <p:nvSpPr>
          <p:cNvPr id="5" name="Footer Placeholder 1">
            <a:extLst>
              <a:ext uri="{FF2B5EF4-FFF2-40B4-BE49-F238E27FC236}">
                <a16:creationId xmlns:a16="http://schemas.microsoft.com/office/drawing/2014/main" id="{07DA823B-DDB1-BFFE-9A62-57158A7C671F}"/>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6" name="Footer Placeholder 1">
            <a:extLst>
              <a:ext uri="{FF2B5EF4-FFF2-40B4-BE49-F238E27FC236}">
                <a16:creationId xmlns:a16="http://schemas.microsoft.com/office/drawing/2014/main" id="{8664CC27-704D-D3F2-1852-2CC89DF6FA19}"/>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92476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1DECDE-A21F-5D4B-8634-06878865125B}"/>
              </a:ext>
            </a:extLst>
          </p:cNvPr>
          <p:cNvSpPr>
            <a:spLocks noGrp="1"/>
          </p:cNvSpPr>
          <p:nvPr>
            <p:ph type="ftr" sz="quarter" idx="5"/>
          </p:nvPr>
        </p:nvSpPr>
        <p:spPr/>
        <p:txBody>
          <a:bodyPr/>
          <a:lstStyle/>
          <a:p>
            <a:pPr marL="12700">
              <a:lnSpc>
                <a:spcPct val="100000"/>
              </a:lnSpc>
              <a:spcBef>
                <a:spcPts val="10"/>
              </a:spcBef>
            </a:pPr>
            <a:r>
              <a:rPr lang="en-US" dirty="0"/>
              <a:t>pharmacist.com</a:t>
            </a:r>
          </a:p>
        </p:txBody>
      </p:sp>
      <p:sp>
        <p:nvSpPr>
          <p:cNvPr id="3" name="Slide Number Placeholder 2">
            <a:extLst>
              <a:ext uri="{FF2B5EF4-FFF2-40B4-BE49-F238E27FC236}">
                <a16:creationId xmlns:a16="http://schemas.microsoft.com/office/drawing/2014/main" id="{FD770827-1421-9340-AB16-95CD9F94B69D}"/>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a:t>
            </a:fld>
            <a:endParaRPr lang="en-US" dirty="0"/>
          </a:p>
        </p:txBody>
      </p:sp>
      <p:sp>
        <p:nvSpPr>
          <p:cNvPr id="4" name="Title 3">
            <a:extLst>
              <a:ext uri="{FF2B5EF4-FFF2-40B4-BE49-F238E27FC236}">
                <a16:creationId xmlns:a16="http://schemas.microsoft.com/office/drawing/2014/main" id="{853F9CA6-FC7A-6B42-AE6E-4D32F30C9E81}"/>
              </a:ext>
            </a:extLst>
          </p:cNvPr>
          <p:cNvSpPr>
            <a:spLocks noGrp="1"/>
          </p:cNvSpPr>
          <p:nvPr>
            <p:ph type="title"/>
          </p:nvPr>
        </p:nvSpPr>
        <p:spPr/>
        <p:txBody>
          <a:bodyPr>
            <a:normAutofit fontScale="90000"/>
          </a:bodyPr>
          <a:lstStyle/>
          <a:p>
            <a:r>
              <a:rPr lang="en-US" dirty="0"/>
              <a:t>Pharmacist’s Fundamental Responsibilities &amp; Rights</a:t>
            </a:r>
          </a:p>
        </p:txBody>
      </p:sp>
      <p:sp>
        <p:nvSpPr>
          <p:cNvPr id="5" name="Text Placeholder 4">
            <a:extLst>
              <a:ext uri="{FF2B5EF4-FFF2-40B4-BE49-F238E27FC236}">
                <a16:creationId xmlns:a16="http://schemas.microsoft.com/office/drawing/2014/main" id="{0E9C43EB-C2C7-A841-8978-4843858EE534}"/>
              </a:ext>
            </a:extLst>
          </p:cNvPr>
          <p:cNvSpPr>
            <a:spLocks noGrp="1"/>
          </p:cNvSpPr>
          <p:nvPr>
            <p:ph type="body" idx="1"/>
          </p:nvPr>
        </p:nvSpPr>
        <p:spPr/>
        <p:txBody>
          <a:bodyPr/>
          <a:lstStyle/>
          <a:p>
            <a:r>
              <a:rPr lang="en-US" dirty="0"/>
              <a:t>What is the Fundamentals? </a:t>
            </a:r>
          </a:p>
        </p:txBody>
      </p:sp>
      <p:sp>
        <p:nvSpPr>
          <p:cNvPr id="6" name="Text Placeholder 5">
            <a:extLst>
              <a:ext uri="{FF2B5EF4-FFF2-40B4-BE49-F238E27FC236}">
                <a16:creationId xmlns:a16="http://schemas.microsoft.com/office/drawing/2014/main" id="{4F2F8932-9B70-DE47-A14C-0CAE069660CA}"/>
              </a:ext>
            </a:extLst>
          </p:cNvPr>
          <p:cNvSpPr>
            <a:spLocks noGrp="1"/>
          </p:cNvSpPr>
          <p:nvPr>
            <p:ph type="body" sz="quarter" idx="10"/>
          </p:nvPr>
        </p:nvSpPr>
        <p:spPr>
          <a:xfrm>
            <a:off x="457200" y="3657600"/>
            <a:ext cx="10808970" cy="1846659"/>
          </a:xfrm>
        </p:spPr>
        <p:txBody>
          <a:bodyPr/>
          <a:lstStyle/>
          <a:p>
            <a:pPr marL="342900" indent="-342900">
              <a:buFont typeface="Arial" panose="020B0604020202020204" pitchFamily="34" charset="0"/>
              <a:buChar char="•"/>
            </a:pPr>
            <a:r>
              <a:rPr lang="en-US" dirty="0"/>
              <a:t>Set of principles built upon oath of &amp; code of ethics for pharmacists </a:t>
            </a:r>
          </a:p>
          <a:p>
            <a:pPr marL="342900" indent="-342900">
              <a:buFont typeface="Arial" panose="020B0604020202020204" pitchFamily="34" charset="0"/>
              <a:buChar char="•"/>
            </a:pPr>
            <a:r>
              <a:rPr lang="en-US" dirty="0"/>
              <a:t>Outline responsibilities assumed &amp; corresponding support needed to fulfill </a:t>
            </a:r>
          </a:p>
          <a:p>
            <a:pPr marL="342900" indent="-342900">
              <a:buFont typeface="Arial" panose="020B0604020202020204" pitchFamily="34" charset="0"/>
              <a:buChar char="•"/>
            </a:pPr>
            <a:r>
              <a:rPr lang="en-US" dirty="0"/>
              <a:t>Apply to an array of practice areas where pharmacists are employed</a:t>
            </a:r>
          </a:p>
          <a:p>
            <a:pPr marL="342900" indent="-342900">
              <a:buFont typeface="Arial" panose="020B0604020202020204" pitchFamily="34" charset="0"/>
              <a:buChar char="•"/>
            </a:pPr>
            <a:r>
              <a:rPr lang="en-US" dirty="0"/>
              <a:t>Designed to address practice and workplace issues &amp; concerns</a:t>
            </a:r>
          </a:p>
          <a:p>
            <a:endParaRPr lang="en-US" dirty="0"/>
          </a:p>
        </p:txBody>
      </p:sp>
      <p:sp>
        <p:nvSpPr>
          <p:cNvPr id="7" name="Footer Placeholder 1">
            <a:extLst>
              <a:ext uri="{FF2B5EF4-FFF2-40B4-BE49-F238E27FC236}">
                <a16:creationId xmlns:a16="http://schemas.microsoft.com/office/drawing/2014/main" id="{78A184BC-2144-DBB9-48BA-6CCC54E94D1D}"/>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1</a:t>
            </a:r>
          </a:p>
        </p:txBody>
      </p:sp>
    </p:spTree>
    <p:extLst>
      <p:ext uri="{BB962C8B-B14F-4D97-AF65-F5344CB8AC3E}">
        <p14:creationId xmlns:p14="http://schemas.microsoft.com/office/powerpoint/2010/main" val="2688036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rmAutofit/>
          </a:bodyPr>
          <a:lstStyle/>
          <a:p>
            <a:r>
              <a:rPr lang="en-US" sz="4000" dirty="0">
                <a:solidFill>
                  <a:srgbClr val="312B7E"/>
                </a:solidFill>
              </a:rPr>
              <a:t>Applying</a:t>
            </a:r>
            <a:r>
              <a:rPr lang="en-US" sz="4000" dirty="0"/>
              <a:t> </a:t>
            </a:r>
            <a:r>
              <a:rPr lang="en-US" sz="4000" dirty="0">
                <a:solidFill>
                  <a:schemeClr val="bg1">
                    <a:lumMod val="75000"/>
                  </a:schemeClr>
                </a:solidFill>
              </a:rPr>
              <a:t>O</a:t>
            </a:r>
            <a:r>
              <a:rPr lang="en-US" sz="4000" dirty="0">
                <a:solidFill>
                  <a:srgbClr val="312B7E"/>
                </a:solidFill>
              </a:rPr>
              <a:t>-</a:t>
            </a:r>
            <a:r>
              <a:rPr lang="en-US" sz="4000" dirty="0">
                <a:solidFill>
                  <a:schemeClr val="bg1">
                    <a:lumMod val="75000"/>
                  </a:schemeClr>
                </a:solidFill>
              </a:rPr>
              <a:t>D</a:t>
            </a:r>
            <a:r>
              <a:rPr lang="en-US" sz="4000" dirty="0">
                <a:solidFill>
                  <a:srgbClr val="312B7E"/>
                </a:solidFill>
              </a:rPr>
              <a:t>-E-R</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40</a:t>
            </a:fld>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389602"/>
            <a:ext cx="4648200" cy="738664"/>
          </a:xfrm>
        </p:spPr>
        <p:txBody>
          <a:bodyPr/>
          <a:lstStyle/>
          <a:p>
            <a:r>
              <a:rPr lang="en-US" u="sng" dirty="0"/>
              <a:t>Fundamental Right V</a:t>
            </a:r>
            <a:r>
              <a:rPr lang="en-US" dirty="0"/>
              <a:t>: To a working environment where the necessary resources are allocated to provide both legally required patient care services, as well as any additional enhanced patient care service offered. </a:t>
            </a:r>
            <a:endParaRPr lang="en-US" i="1"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a:xfrm>
            <a:off x="8786625" y="1254614"/>
            <a:ext cx="2695949" cy="1945427"/>
          </a:xfrm>
        </p:spPr>
      </p:pic>
      <p:sp>
        <p:nvSpPr>
          <p:cNvPr id="8" name="TextBox 7">
            <a:extLst>
              <a:ext uri="{FF2B5EF4-FFF2-40B4-BE49-F238E27FC236}">
                <a16:creationId xmlns:a16="http://schemas.microsoft.com/office/drawing/2014/main" id="{1C8355EC-02D8-A806-53B7-5DA50D16B1F5}"/>
              </a:ext>
            </a:extLst>
          </p:cNvPr>
          <p:cNvSpPr txBox="1"/>
          <p:nvPr/>
        </p:nvSpPr>
        <p:spPr>
          <a:xfrm>
            <a:off x="410972" y="2385536"/>
            <a:ext cx="8656828" cy="2862322"/>
          </a:xfrm>
          <a:prstGeom prst="rect">
            <a:avLst/>
          </a:prstGeom>
          <a:noFill/>
        </p:spPr>
        <p:txBody>
          <a:bodyPr wrap="square">
            <a:spAutoFit/>
          </a:bodyPr>
          <a:lstStyle/>
          <a:p>
            <a:r>
              <a:rPr lang="en-US" u="sng" dirty="0"/>
              <a:t>Explain the Impact</a:t>
            </a:r>
            <a:r>
              <a:rPr lang="en-US" dirty="0"/>
              <a:t>: </a:t>
            </a:r>
          </a:p>
          <a:p>
            <a:r>
              <a:rPr lang="en-US" dirty="0"/>
              <a:t>Pharmacy personnel are experiencing anxiety as the weekly bulletin introduces a level of uncertainty as it is unclear how this important public health initiative will be accomplished with the resources were have today. </a:t>
            </a:r>
          </a:p>
          <a:p>
            <a:endParaRPr lang="en-US" dirty="0"/>
          </a:p>
          <a:p>
            <a:r>
              <a:rPr lang="en-US" u="sng" dirty="0"/>
              <a:t>Repair/Recommit</a:t>
            </a:r>
            <a:r>
              <a:rPr lang="en-US" dirty="0"/>
              <a:t>:   </a:t>
            </a:r>
          </a:p>
          <a:p>
            <a:r>
              <a:rPr lang="en-US" dirty="0"/>
              <a:t>What can we count on to address the uncertainty related to this initiative?  What resources can we count on or what can we agree we can stop doing to refocus our effort on distributing naloxone here.  What and when can I share this information with other pharmacy personnel? </a:t>
            </a:r>
          </a:p>
        </p:txBody>
      </p:sp>
      <p:sp>
        <p:nvSpPr>
          <p:cNvPr id="5" name="Footer Placeholder 1">
            <a:extLst>
              <a:ext uri="{FF2B5EF4-FFF2-40B4-BE49-F238E27FC236}">
                <a16:creationId xmlns:a16="http://schemas.microsoft.com/office/drawing/2014/main" id="{F8B59366-5442-53B8-0F92-DCA0476F81B0}"/>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6" name="Footer Placeholder 1">
            <a:extLst>
              <a:ext uri="{FF2B5EF4-FFF2-40B4-BE49-F238E27FC236}">
                <a16:creationId xmlns:a16="http://schemas.microsoft.com/office/drawing/2014/main" id="{95EC7B94-2879-8422-D842-CE80C97B84C4}"/>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2941875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ED7544-1769-3747-BD65-67D2D7782E3C}"/>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41</a:t>
            </a:fld>
            <a:endParaRPr lang="en-US" dirty="0"/>
          </a:p>
        </p:txBody>
      </p:sp>
      <p:sp>
        <p:nvSpPr>
          <p:cNvPr id="4" name="Title 3">
            <a:extLst>
              <a:ext uri="{FF2B5EF4-FFF2-40B4-BE49-F238E27FC236}">
                <a16:creationId xmlns:a16="http://schemas.microsoft.com/office/drawing/2014/main" id="{209DA892-39B1-7946-962A-EC02C71BD431}"/>
              </a:ext>
            </a:extLst>
          </p:cNvPr>
          <p:cNvSpPr>
            <a:spLocks noGrp="1"/>
          </p:cNvSpPr>
          <p:nvPr>
            <p:ph type="title"/>
          </p:nvPr>
        </p:nvSpPr>
        <p:spPr>
          <a:xfrm>
            <a:off x="444500" y="2286000"/>
            <a:ext cx="7175500" cy="1554272"/>
          </a:xfrm>
        </p:spPr>
        <p:txBody>
          <a:bodyPr/>
          <a:lstStyle/>
          <a:p>
            <a:r>
              <a:rPr lang="en-US" dirty="0"/>
              <a:t>Situations &amp; Scenarios </a:t>
            </a:r>
          </a:p>
        </p:txBody>
      </p:sp>
      <p:sp>
        <p:nvSpPr>
          <p:cNvPr id="5" name="Text Placeholder 4">
            <a:extLst>
              <a:ext uri="{FF2B5EF4-FFF2-40B4-BE49-F238E27FC236}">
                <a16:creationId xmlns:a16="http://schemas.microsoft.com/office/drawing/2014/main" id="{0B9C47CC-3F7F-CE42-B774-954CE93A3CC4}"/>
              </a:ext>
            </a:extLst>
          </p:cNvPr>
          <p:cNvSpPr>
            <a:spLocks noGrp="1"/>
          </p:cNvSpPr>
          <p:nvPr>
            <p:ph type="body" idx="1"/>
          </p:nvPr>
        </p:nvSpPr>
        <p:spPr>
          <a:xfrm>
            <a:off x="457200" y="3066080"/>
            <a:ext cx="11061700" cy="553998"/>
          </a:xfrm>
        </p:spPr>
        <p:txBody>
          <a:bodyPr/>
          <a:lstStyle/>
          <a:p>
            <a:r>
              <a:rPr lang="en-US" u="sng" dirty="0"/>
              <a:t>Fundamental Right I</a:t>
            </a:r>
            <a:r>
              <a:rPr lang="en-US" dirty="0"/>
              <a:t>: To practice pharmacy in the best interest of patient and community health and well-being  </a:t>
            </a:r>
            <a:endParaRPr lang="en-US" i="1" dirty="0"/>
          </a:p>
        </p:txBody>
      </p:sp>
      <p:sp>
        <p:nvSpPr>
          <p:cNvPr id="6" name="Text Placeholder 5">
            <a:extLst>
              <a:ext uri="{FF2B5EF4-FFF2-40B4-BE49-F238E27FC236}">
                <a16:creationId xmlns:a16="http://schemas.microsoft.com/office/drawing/2014/main" id="{AF30952C-AA02-4B4F-ADD4-8BF944F47DAE}"/>
              </a:ext>
            </a:extLst>
          </p:cNvPr>
          <p:cNvSpPr>
            <a:spLocks noGrp="1"/>
          </p:cNvSpPr>
          <p:nvPr>
            <p:ph type="body" sz="quarter" idx="10"/>
          </p:nvPr>
        </p:nvSpPr>
        <p:spPr>
          <a:xfrm>
            <a:off x="457200" y="3778158"/>
            <a:ext cx="10896600" cy="738664"/>
          </a:xfrm>
        </p:spPr>
        <p:txBody>
          <a:bodyPr/>
          <a:lstStyle/>
          <a:p>
            <a:r>
              <a:rPr lang="en-US" dirty="0"/>
              <a:t>Technician &amp; intern hours have been suddenly cut by 20% with no reason cited. This is to occur starting next week. </a:t>
            </a:r>
          </a:p>
        </p:txBody>
      </p:sp>
      <p:sp>
        <p:nvSpPr>
          <p:cNvPr id="7" name="Footer Placeholder 1">
            <a:extLst>
              <a:ext uri="{FF2B5EF4-FFF2-40B4-BE49-F238E27FC236}">
                <a16:creationId xmlns:a16="http://schemas.microsoft.com/office/drawing/2014/main" id="{1A16E16C-6440-2D91-C5AC-9418A91907A0}"/>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8" name="Footer Placeholder 1">
            <a:extLst>
              <a:ext uri="{FF2B5EF4-FFF2-40B4-BE49-F238E27FC236}">
                <a16:creationId xmlns:a16="http://schemas.microsoft.com/office/drawing/2014/main" id="{059FE5BD-208A-0AE6-9306-3F9BA72DD480}"/>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4</a:t>
            </a:r>
          </a:p>
        </p:txBody>
      </p:sp>
    </p:spTree>
    <p:extLst>
      <p:ext uri="{BB962C8B-B14F-4D97-AF65-F5344CB8AC3E}">
        <p14:creationId xmlns:p14="http://schemas.microsoft.com/office/powerpoint/2010/main" val="3038881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rmAutofit/>
          </a:bodyPr>
          <a:lstStyle/>
          <a:p>
            <a:r>
              <a:rPr lang="en-US" sz="4000" dirty="0">
                <a:solidFill>
                  <a:srgbClr val="312B7E"/>
                </a:solidFill>
              </a:rPr>
              <a:t>Applying O-D-</a:t>
            </a:r>
            <a:r>
              <a:rPr lang="en-US" sz="4000" dirty="0">
                <a:solidFill>
                  <a:schemeClr val="bg1">
                    <a:lumMod val="75000"/>
                  </a:schemeClr>
                </a:solidFill>
              </a:rPr>
              <a:t>E</a:t>
            </a:r>
            <a:r>
              <a:rPr lang="en-US" sz="4000" dirty="0">
                <a:solidFill>
                  <a:srgbClr val="312B7E"/>
                </a:solidFill>
              </a:rPr>
              <a:t>-</a:t>
            </a:r>
            <a:r>
              <a:rPr lang="en-US" sz="4000" dirty="0">
                <a:solidFill>
                  <a:schemeClr val="bg1">
                    <a:lumMod val="75000"/>
                  </a:schemeClr>
                </a:solidFill>
              </a:rPr>
              <a:t>R</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42</a:t>
            </a:fld>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389602"/>
            <a:ext cx="4648200" cy="369332"/>
          </a:xfrm>
        </p:spPr>
        <p:txBody>
          <a:bodyPr/>
          <a:lstStyle/>
          <a:p>
            <a:r>
              <a:rPr lang="en-US" u="sng" dirty="0"/>
              <a:t>Fundamental Right I</a:t>
            </a:r>
            <a:r>
              <a:rPr lang="en-US" dirty="0"/>
              <a:t>: To practice pharmacy in the best interest of patient and community health and well-being  </a:t>
            </a:r>
            <a:endParaRPr lang="en-US" i="1"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a:xfrm>
            <a:off x="8786625" y="1254614"/>
            <a:ext cx="2695949" cy="1945427"/>
          </a:xfrm>
        </p:spPr>
      </p:pic>
      <p:sp>
        <p:nvSpPr>
          <p:cNvPr id="8" name="TextBox 7">
            <a:extLst>
              <a:ext uri="{FF2B5EF4-FFF2-40B4-BE49-F238E27FC236}">
                <a16:creationId xmlns:a16="http://schemas.microsoft.com/office/drawing/2014/main" id="{1C8355EC-02D8-A806-53B7-5DA50D16B1F5}"/>
              </a:ext>
            </a:extLst>
          </p:cNvPr>
          <p:cNvSpPr txBox="1"/>
          <p:nvPr/>
        </p:nvSpPr>
        <p:spPr>
          <a:xfrm>
            <a:off x="410972" y="2385536"/>
            <a:ext cx="8656828" cy="2585323"/>
          </a:xfrm>
          <a:prstGeom prst="rect">
            <a:avLst/>
          </a:prstGeom>
          <a:noFill/>
        </p:spPr>
        <p:txBody>
          <a:bodyPr wrap="square">
            <a:spAutoFit/>
          </a:bodyPr>
          <a:lstStyle/>
          <a:p>
            <a:r>
              <a:rPr lang="en-US" u="sng" dirty="0"/>
              <a:t>Open the Conversation &amp; Ask Permission</a:t>
            </a:r>
            <a:r>
              <a:rPr lang="en-US" dirty="0"/>
              <a:t>: </a:t>
            </a:r>
          </a:p>
          <a:p>
            <a:r>
              <a:rPr lang="en-US" dirty="0"/>
              <a:t>“I want to discuss the unexpected reduction in technician and intern hours.</a:t>
            </a:r>
          </a:p>
          <a:p>
            <a:r>
              <a:rPr lang="en-US" dirty="0"/>
              <a:t> When may I get on your calendar this week?”  </a:t>
            </a:r>
          </a:p>
          <a:p>
            <a:r>
              <a:rPr lang="en-US" dirty="0"/>
              <a:t> </a:t>
            </a:r>
          </a:p>
          <a:p>
            <a:r>
              <a:rPr lang="en-US" u="sng" dirty="0"/>
              <a:t>Describe the Situation</a:t>
            </a:r>
            <a:r>
              <a:rPr lang="en-US" dirty="0"/>
              <a:t>: </a:t>
            </a:r>
          </a:p>
          <a:p>
            <a:r>
              <a:rPr lang="en-US" dirty="0"/>
              <a:t>A 20% reduction in technician and intern hours starts next week.  There does not appear to be a reason.  Pharmacy personnel adjusted reasonably well to a recent reduction due budgetary constraints, though there have been several near miss medication error situations in the last few weeks. </a:t>
            </a:r>
          </a:p>
        </p:txBody>
      </p:sp>
      <p:sp>
        <p:nvSpPr>
          <p:cNvPr id="5" name="Footer Placeholder 1">
            <a:extLst>
              <a:ext uri="{FF2B5EF4-FFF2-40B4-BE49-F238E27FC236}">
                <a16:creationId xmlns:a16="http://schemas.microsoft.com/office/drawing/2014/main" id="{6EBCC2C7-AD43-48DD-7D6E-14BDF86DFCAB}"/>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6" name="Footer Placeholder 1">
            <a:extLst>
              <a:ext uri="{FF2B5EF4-FFF2-40B4-BE49-F238E27FC236}">
                <a16:creationId xmlns:a16="http://schemas.microsoft.com/office/drawing/2014/main" id="{86BC89DB-40B1-5226-C412-16F41E898B4E}"/>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3764438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508864"/>
            <a:ext cx="5651500" cy="777136"/>
          </a:xfrm>
        </p:spPr>
        <p:txBody>
          <a:bodyPr>
            <a:normAutofit/>
          </a:bodyPr>
          <a:lstStyle/>
          <a:p>
            <a:r>
              <a:rPr lang="en-US" sz="4000" dirty="0">
                <a:solidFill>
                  <a:srgbClr val="312B7E"/>
                </a:solidFill>
              </a:rPr>
              <a:t>Applying</a:t>
            </a:r>
            <a:r>
              <a:rPr lang="en-US" sz="4000" dirty="0"/>
              <a:t> </a:t>
            </a:r>
            <a:r>
              <a:rPr lang="en-US" sz="4000" dirty="0">
                <a:solidFill>
                  <a:schemeClr val="bg1">
                    <a:lumMod val="75000"/>
                  </a:schemeClr>
                </a:solidFill>
              </a:rPr>
              <a:t>O</a:t>
            </a:r>
            <a:r>
              <a:rPr lang="en-US" sz="4000" dirty="0">
                <a:solidFill>
                  <a:srgbClr val="312B7E"/>
                </a:solidFill>
              </a:rPr>
              <a:t>-</a:t>
            </a:r>
            <a:r>
              <a:rPr lang="en-US" sz="4000" dirty="0">
                <a:solidFill>
                  <a:schemeClr val="bg1">
                    <a:lumMod val="75000"/>
                  </a:schemeClr>
                </a:solidFill>
              </a:rPr>
              <a:t>D</a:t>
            </a:r>
            <a:r>
              <a:rPr lang="en-US" sz="4000" dirty="0">
                <a:solidFill>
                  <a:srgbClr val="312B7E"/>
                </a:solidFill>
              </a:rPr>
              <a:t>-E-R</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43</a:t>
            </a:fld>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389602"/>
            <a:ext cx="4648200" cy="369332"/>
          </a:xfrm>
        </p:spPr>
        <p:txBody>
          <a:bodyPr/>
          <a:lstStyle/>
          <a:p>
            <a:r>
              <a:rPr lang="en-US" u="sng" dirty="0"/>
              <a:t>Fundamental Right I</a:t>
            </a:r>
            <a:r>
              <a:rPr lang="en-US" dirty="0"/>
              <a:t>: To practice pharmacy in the best interest of patient and community health and well-being  </a:t>
            </a:r>
            <a:endParaRPr lang="en-US" i="1"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a:xfrm>
            <a:off x="8786625" y="1254614"/>
            <a:ext cx="2695949" cy="1945427"/>
          </a:xfrm>
        </p:spPr>
      </p:pic>
      <p:sp>
        <p:nvSpPr>
          <p:cNvPr id="8" name="TextBox 7">
            <a:extLst>
              <a:ext uri="{FF2B5EF4-FFF2-40B4-BE49-F238E27FC236}">
                <a16:creationId xmlns:a16="http://schemas.microsoft.com/office/drawing/2014/main" id="{1C8355EC-02D8-A806-53B7-5DA50D16B1F5}"/>
              </a:ext>
            </a:extLst>
          </p:cNvPr>
          <p:cNvSpPr txBox="1"/>
          <p:nvPr/>
        </p:nvSpPr>
        <p:spPr>
          <a:xfrm>
            <a:off x="410972" y="2385536"/>
            <a:ext cx="8656828" cy="3139321"/>
          </a:xfrm>
          <a:prstGeom prst="rect">
            <a:avLst/>
          </a:prstGeom>
          <a:noFill/>
        </p:spPr>
        <p:txBody>
          <a:bodyPr wrap="square">
            <a:spAutoFit/>
          </a:bodyPr>
          <a:lstStyle/>
          <a:p>
            <a:r>
              <a:rPr lang="en-US" u="sng" dirty="0"/>
              <a:t>Explain the Impact</a:t>
            </a:r>
            <a:r>
              <a:rPr lang="en-US" dirty="0"/>
              <a:t>: </a:t>
            </a:r>
          </a:p>
          <a:p>
            <a:r>
              <a:rPr lang="en-US" dirty="0"/>
              <a:t>Pharmacy personnel have worry that a medication error is going to happen.  This has decreased our operational efficiency as pharmacists are practicing with fear     of not catching mistakes and feel disappointment as they finally adjusted reasonably well to the last, expected reduction in hours.  </a:t>
            </a:r>
          </a:p>
          <a:p>
            <a:endParaRPr lang="en-US" dirty="0"/>
          </a:p>
          <a:p>
            <a:r>
              <a:rPr lang="en-US" u="sng" dirty="0"/>
              <a:t>Repair/Recommit</a:t>
            </a:r>
            <a:r>
              <a:rPr lang="en-US" dirty="0"/>
              <a:t>:   </a:t>
            </a:r>
          </a:p>
          <a:p>
            <a:r>
              <a:rPr lang="en-US" dirty="0"/>
              <a:t>Pharmacists want to deliver high quality patient care and protect patients from medication error.  What support can you commit to mitigate the fear of committing a medication error and potentially harming a patient?  What can be counted upon?  </a:t>
            </a:r>
          </a:p>
          <a:p>
            <a:r>
              <a:rPr lang="en-US" dirty="0"/>
              <a:t> </a:t>
            </a:r>
          </a:p>
        </p:txBody>
      </p:sp>
      <p:sp>
        <p:nvSpPr>
          <p:cNvPr id="5" name="Footer Placeholder 1">
            <a:extLst>
              <a:ext uri="{FF2B5EF4-FFF2-40B4-BE49-F238E27FC236}">
                <a16:creationId xmlns:a16="http://schemas.microsoft.com/office/drawing/2014/main" id="{9C492574-0E6C-126D-B9FF-6E81473F37CF}"/>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6" name="Footer Placeholder 1">
            <a:extLst>
              <a:ext uri="{FF2B5EF4-FFF2-40B4-BE49-F238E27FC236}">
                <a16:creationId xmlns:a16="http://schemas.microsoft.com/office/drawing/2014/main" id="{7BF6515E-6F2C-A166-6B40-5C60FD800E32}"/>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3133330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8A8519-4189-4746-9352-F92C2C187363}"/>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44</a:t>
            </a:fld>
            <a:endParaRPr lang="en-US" dirty="0"/>
          </a:p>
        </p:txBody>
      </p:sp>
      <p:sp>
        <p:nvSpPr>
          <p:cNvPr id="4" name="Title 3">
            <a:extLst>
              <a:ext uri="{FF2B5EF4-FFF2-40B4-BE49-F238E27FC236}">
                <a16:creationId xmlns:a16="http://schemas.microsoft.com/office/drawing/2014/main" id="{DA77338F-F4D2-7446-AFB4-BBCCA3247D93}"/>
              </a:ext>
            </a:extLst>
          </p:cNvPr>
          <p:cNvSpPr>
            <a:spLocks noGrp="1"/>
          </p:cNvSpPr>
          <p:nvPr>
            <p:ph type="title"/>
          </p:nvPr>
        </p:nvSpPr>
        <p:spPr/>
        <p:txBody>
          <a:bodyPr/>
          <a:lstStyle/>
          <a:p>
            <a:r>
              <a:rPr lang="en-US" dirty="0"/>
              <a:t>Situations &amp; Scenarios </a:t>
            </a:r>
          </a:p>
        </p:txBody>
      </p:sp>
      <p:sp>
        <p:nvSpPr>
          <p:cNvPr id="6" name="Text Placeholder 5">
            <a:extLst>
              <a:ext uri="{FF2B5EF4-FFF2-40B4-BE49-F238E27FC236}">
                <a16:creationId xmlns:a16="http://schemas.microsoft.com/office/drawing/2014/main" id="{29293638-B6E4-AE40-B178-374F551055AF}"/>
              </a:ext>
            </a:extLst>
          </p:cNvPr>
          <p:cNvSpPr>
            <a:spLocks noGrp="1"/>
          </p:cNvSpPr>
          <p:nvPr>
            <p:ph type="body" idx="1"/>
          </p:nvPr>
        </p:nvSpPr>
        <p:spPr/>
        <p:txBody>
          <a:bodyPr/>
          <a:lstStyle/>
          <a:p>
            <a:r>
              <a:rPr lang="en-US" dirty="0"/>
              <a:t>Considering Employment Opportunities</a:t>
            </a:r>
          </a:p>
        </p:txBody>
      </p:sp>
      <p:sp>
        <p:nvSpPr>
          <p:cNvPr id="5" name="Text Placeholder 4">
            <a:extLst>
              <a:ext uri="{FF2B5EF4-FFF2-40B4-BE49-F238E27FC236}">
                <a16:creationId xmlns:a16="http://schemas.microsoft.com/office/drawing/2014/main" id="{FB6F0067-65E0-13C6-0344-0DB776C65771}"/>
              </a:ext>
            </a:extLst>
          </p:cNvPr>
          <p:cNvSpPr>
            <a:spLocks noGrp="1"/>
          </p:cNvSpPr>
          <p:nvPr>
            <p:ph type="body" sz="quarter" idx="10"/>
          </p:nvPr>
        </p:nvSpPr>
        <p:spPr>
          <a:xfrm>
            <a:off x="457200" y="4493407"/>
            <a:ext cx="11061700" cy="369332"/>
          </a:xfrm>
        </p:spPr>
        <p:txBody>
          <a:bodyPr/>
          <a:lstStyle/>
          <a:p>
            <a:endParaRPr lang="en-US" dirty="0"/>
          </a:p>
        </p:txBody>
      </p:sp>
      <p:sp>
        <p:nvSpPr>
          <p:cNvPr id="7" name="Footer Placeholder 1">
            <a:extLst>
              <a:ext uri="{FF2B5EF4-FFF2-40B4-BE49-F238E27FC236}">
                <a16:creationId xmlns:a16="http://schemas.microsoft.com/office/drawing/2014/main" id="{65B6D0F3-FF8F-169A-57E7-E7B3A1E663D6}"/>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8" name="Footer Placeholder 1">
            <a:extLst>
              <a:ext uri="{FF2B5EF4-FFF2-40B4-BE49-F238E27FC236}">
                <a16:creationId xmlns:a16="http://schemas.microsoft.com/office/drawing/2014/main" id="{9E6522B0-0E07-01B2-AD48-B37D8D4D8763}"/>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4</a:t>
            </a:r>
          </a:p>
        </p:txBody>
      </p:sp>
    </p:spTree>
    <p:extLst>
      <p:ext uri="{BB962C8B-B14F-4D97-AF65-F5344CB8AC3E}">
        <p14:creationId xmlns:p14="http://schemas.microsoft.com/office/powerpoint/2010/main" val="1989130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45</a:t>
            </a:fld>
            <a:endParaRPr lang="en-US" dirty="0"/>
          </a:p>
        </p:txBody>
      </p:sp>
      <p:sp>
        <p:nvSpPr>
          <p:cNvPr id="9" name="Title 8">
            <a:extLst>
              <a:ext uri="{FF2B5EF4-FFF2-40B4-BE49-F238E27FC236}">
                <a16:creationId xmlns:a16="http://schemas.microsoft.com/office/drawing/2014/main" id="{857A76C1-4DE9-D81D-FAB7-A08EC1B2CC30}"/>
              </a:ext>
            </a:extLst>
          </p:cNvPr>
          <p:cNvSpPr>
            <a:spLocks noGrp="1"/>
          </p:cNvSpPr>
          <p:nvPr>
            <p:ph type="title"/>
          </p:nvPr>
        </p:nvSpPr>
        <p:spPr/>
        <p:txBody>
          <a:bodyPr>
            <a:normAutofit/>
          </a:bodyPr>
          <a:lstStyle/>
          <a:p>
            <a:r>
              <a:rPr lang="en-US" sz="4000" dirty="0"/>
              <a:t>Considering Employment Opportunities</a:t>
            </a:r>
          </a:p>
        </p:txBody>
      </p:sp>
      <p:sp>
        <p:nvSpPr>
          <p:cNvPr id="7" name="Text Placeholder 4">
            <a:extLst>
              <a:ext uri="{FF2B5EF4-FFF2-40B4-BE49-F238E27FC236}">
                <a16:creationId xmlns:a16="http://schemas.microsoft.com/office/drawing/2014/main" id="{F75533EB-F4CD-7C6A-8090-BD95F8FF951E}"/>
              </a:ext>
            </a:extLst>
          </p:cNvPr>
          <p:cNvSpPr>
            <a:spLocks noGrp="1"/>
          </p:cNvSpPr>
          <p:nvPr>
            <p:ph type="body" idx="1"/>
          </p:nvPr>
        </p:nvSpPr>
        <p:spPr/>
        <p:txBody>
          <a:bodyPr/>
          <a:lstStyle/>
          <a:p>
            <a:r>
              <a:rPr lang="en-US" dirty="0"/>
              <a:t>II. Pharmacists have the fundamental responsibility to: </a:t>
            </a:r>
          </a:p>
        </p:txBody>
      </p:sp>
      <p:sp>
        <p:nvSpPr>
          <p:cNvPr id="8" name="Text Placeholder 7">
            <a:extLst>
              <a:ext uri="{FF2B5EF4-FFF2-40B4-BE49-F238E27FC236}">
                <a16:creationId xmlns:a16="http://schemas.microsoft.com/office/drawing/2014/main" id="{CA773E16-C61F-F665-17E1-5F043EE96F7D}"/>
              </a:ext>
            </a:extLst>
          </p:cNvPr>
          <p:cNvSpPr>
            <a:spLocks noGrp="1"/>
          </p:cNvSpPr>
          <p:nvPr>
            <p:ph type="body" sz="quarter" idx="10"/>
          </p:nvPr>
        </p:nvSpPr>
        <p:spPr/>
        <p:txBody>
          <a:bodyPr/>
          <a:lstStyle/>
          <a:p>
            <a:r>
              <a:rPr lang="en-US" sz="2400" dirty="0"/>
              <a:t>Seek employment that aligns with professional goals &amp; personal needs &amp; values</a:t>
            </a:r>
            <a:endParaRPr lang="en-US" dirty="0"/>
          </a:p>
        </p:txBody>
      </p:sp>
      <p:sp>
        <p:nvSpPr>
          <p:cNvPr id="5" name="Footer Placeholder 1">
            <a:extLst>
              <a:ext uri="{FF2B5EF4-FFF2-40B4-BE49-F238E27FC236}">
                <a16:creationId xmlns:a16="http://schemas.microsoft.com/office/drawing/2014/main" id="{9AA59873-A411-1608-7326-40363DC44E9D}"/>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532960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F4BF43E-0D8B-0474-111F-EAC260D1CBBE}"/>
              </a:ext>
            </a:extLst>
          </p:cNvPr>
          <p:cNvSpPr>
            <a:spLocks noGrp="1"/>
          </p:cNvSpPr>
          <p:nvPr>
            <p:ph type="body" idx="1"/>
          </p:nvPr>
        </p:nvSpPr>
        <p:spPr/>
        <p:txBody>
          <a:bodyPr/>
          <a:lstStyle/>
          <a:p>
            <a:r>
              <a:rPr lang="en-US" b="1" dirty="0"/>
              <a:t>Knowing Yourself – Criteria for a Fulfilling Job</a:t>
            </a:r>
          </a:p>
        </p:txBody>
      </p:sp>
      <p:sp>
        <p:nvSpPr>
          <p:cNvPr id="2" name="Footer Placeholder 1">
            <a:extLst>
              <a:ext uri="{FF2B5EF4-FFF2-40B4-BE49-F238E27FC236}">
                <a16:creationId xmlns:a16="http://schemas.microsoft.com/office/drawing/2014/main" id="{12982E5C-A150-EBA1-3F52-E0A4BF226461}"/>
              </a:ext>
            </a:extLst>
          </p:cNvPr>
          <p:cNvSpPr>
            <a:spLocks noGrp="1"/>
          </p:cNvSpPr>
          <p:nvPr>
            <p:ph type="ftr" sz="quarter" idx="5"/>
          </p:nvPr>
        </p:nvSpPr>
        <p:spPr/>
        <p:txBody>
          <a:bodyPr/>
          <a:lstStyle/>
          <a:p>
            <a:pPr marL="12700">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B8D25F85-A268-9C24-A7AF-3FA0B0AAA846}"/>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46</a:t>
            </a:fld>
            <a:endParaRPr lang="en-US" dirty="0"/>
          </a:p>
        </p:txBody>
      </p:sp>
      <p:sp>
        <p:nvSpPr>
          <p:cNvPr id="8" name="Text Placeholder 7">
            <a:extLst>
              <a:ext uri="{FF2B5EF4-FFF2-40B4-BE49-F238E27FC236}">
                <a16:creationId xmlns:a16="http://schemas.microsoft.com/office/drawing/2014/main" id="{77E78517-47F7-A580-632C-232F0A452793}"/>
              </a:ext>
            </a:extLst>
          </p:cNvPr>
          <p:cNvSpPr>
            <a:spLocks noGrp="1"/>
          </p:cNvSpPr>
          <p:nvPr>
            <p:ph type="body" sz="quarter" idx="10"/>
          </p:nvPr>
        </p:nvSpPr>
        <p:spPr>
          <a:xfrm>
            <a:off x="457200" y="2438400"/>
            <a:ext cx="11353800" cy="3323987"/>
          </a:xfrm>
        </p:spPr>
        <p:txBody>
          <a:bodyPr/>
          <a:lstStyle/>
          <a:p>
            <a:pPr marL="342900" indent="-342900">
              <a:buFont typeface="Arial" panose="020B0604020202020204" pitchFamily="34" charset="0"/>
              <a:buChar char="•"/>
            </a:pPr>
            <a:r>
              <a:rPr lang="en-US" dirty="0"/>
              <a:t>Do you wish to provide direct patient care?</a:t>
            </a:r>
          </a:p>
          <a:p>
            <a:pPr marL="342900" indent="-342900">
              <a:buFont typeface="Arial" panose="020B0604020202020204" pitchFamily="34" charset="0"/>
              <a:buChar char="•"/>
            </a:pPr>
            <a:r>
              <a:rPr lang="en-US" dirty="0"/>
              <a:t>Do you thrive in a fast-paced environment?</a:t>
            </a:r>
          </a:p>
          <a:p>
            <a:pPr marL="342900" indent="-342900">
              <a:buFont typeface="Arial" panose="020B0604020202020204" pitchFamily="34" charset="0"/>
              <a:buChar char="•"/>
            </a:pPr>
            <a:r>
              <a:rPr lang="en-US" dirty="0"/>
              <a:t>What kind of work do you enjoy or perform well?</a:t>
            </a:r>
          </a:p>
          <a:p>
            <a:pPr marL="342900" indent="-342900">
              <a:buFont typeface="Arial" panose="020B0604020202020204" pitchFamily="34" charset="0"/>
              <a:buChar char="•"/>
            </a:pPr>
            <a:r>
              <a:rPr lang="en-US" dirty="0"/>
              <a:t>What about interactions with others do you enjoy, including health care professionals</a:t>
            </a:r>
          </a:p>
          <a:p>
            <a:pPr marL="342900" indent="-342900">
              <a:buFont typeface="Arial" panose="020B0604020202020204" pitchFamily="34" charset="0"/>
              <a:buChar char="•"/>
            </a:pPr>
            <a:r>
              <a:rPr lang="en-US" dirty="0"/>
              <a:t>What happens to you when you face uncertainty in the context of solving a patient problem?</a:t>
            </a:r>
          </a:p>
          <a:p>
            <a:endParaRPr lang="en-US" dirty="0"/>
          </a:p>
          <a:p>
            <a:r>
              <a:rPr lang="en-US" dirty="0"/>
              <a:t> </a:t>
            </a:r>
          </a:p>
        </p:txBody>
      </p:sp>
    </p:spTree>
    <p:extLst>
      <p:ext uri="{BB962C8B-B14F-4D97-AF65-F5344CB8AC3E}">
        <p14:creationId xmlns:p14="http://schemas.microsoft.com/office/powerpoint/2010/main" val="3713643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F4BF43E-0D8B-0474-111F-EAC260D1CBBE}"/>
              </a:ext>
            </a:extLst>
          </p:cNvPr>
          <p:cNvSpPr>
            <a:spLocks noGrp="1"/>
          </p:cNvSpPr>
          <p:nvPr>
            <p:ph type="body" idx="1"/>
          </p:nvPr>
        </p:nvSpPr>
        <p:spPr/>
        <p:txBody>
          <a:bodyPr/>
          <a:lstStyle/>
          <a:p>
            <a:r>
              <a:rPr lang="en-US" b="1" dirty="0"/>
              <a:t>Knowing Yourself – Other Factors to Consider</a:t>
            </a:r>
          </a:p>
        </p:txBody>
      </p:sp>
      <p:sp>
        <p:nvSpPr>
          <p:cNvPr id="2" name="Footer Placeholder 1">
            <a:extLst>
              <a:ext uri="{FF2B5EF4-FFF2-40B4-BE49-F238E27FC236}">
                <a16:creationId xmlns:a16="http://schemas.microsoft.com/office/drawing/2014/main" id="{12982E5C-A150-EBA1-3F52-E0A4BF226461}"/>
              </a:ext>
            </a:extLst>
          </p:cNvPr>
          <p:cNvSpPr>
            <a:spLocks noGrp="1"/>
          </p:cNvSpPr>
          <p:nvPr>
            <p:ph type="ftr" sz="quarter" idx="5"/>
          </p:nvPr>
        </p:nvSpPr>
        <p:spPr/>
        <p:txBody>
          <a:bodyPr/>
          <a:lstStyle/>
          <a:p>
            <a:pPr marL="12700">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B8D25F85-A268-9C24-A7AF-3FA0B0AAA846}"/>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47</a:t>
            </a:fld>
            <a:endParaRPr lang="en-US" dirty="0"/>
          </a:p>
        </p:txBody>
      </p:sp>
      <p:sp>
        <p:nvSpPr>
          <p:cNvPr id="8" name="Text Placeholder 7">
            <a:extLst>
              <a:ext uri="{FF2B5EF4-FFF2-40B4-BE49-F238E27FC236}">
                <a16:creationId xmlns:a16="http://schemas.microsoft.com/office/drawing/2014/main" id="{77E78517-47F7-A580-632C-232F0A452793}"/>
              </a:ext>
            </a:extLst>
          </p:cNvPr>
          <p:cNvSpPr>
            <a:spLocks noGrp="1"/>
          </p:cNvSpPr>
          <p:nvPr>
            <p:ph type="body" sz="quarter" idx="10"/>
          </p:nvPr>
        </p:nvSpPr>
        <p:spPr>
          <a:xfrm>
            <a:off x="457200" y="2438400"/>
            <a:ext cx="11353800" cy="3853684"/>
          </a:xfrm>
        </p:spPr>
        <p:txBody>
          <a:bodyPr/>
          <a:lstStyle/>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What are your financial needs? </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kern="100" dirty="0">
                <a:ea typeface="Calibri" panose="020F0502020204030204" pitchFamily="34" charset="0"/>
                <a:cs typeface="Times New Roman" panose="02020603050405020304" pitchFamily="18" charset="0"/>
              </a:rPr>
              <a:t>What </a:t>
            </a:r>
            <a:r>
              <a:rPr lang="en-US" sz="2400" kern="100" dirty="0">
                <a:effectLst/>
                <a:ea typeface="Calibri" panose="020F0502020204030204" pitchFamily="34" charset="0"/>
                <a:cs typeface="Times New Roman" panose="02020603050405020304" pitchFamily="18" charset="0"/>
              </a:rPr>
              <a:t>geographic constraints do you have?</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kern="100" dirty="0">
                <a:ea typeface="Calibri" panose="020F0502020204030204" pitchFamily="34" charset="0"/>
                <a:cs typeface="Times New Roman" panose="02020603050405020304" pitchFamily="18" charset="0"/>
              </a:rPr>
              <a:t>What other personal obligations do you have? </a:t>
            </a:r>
            <a:r>
              <a:rPr lang="en-US" sz="2400" kern="100" dirty="0">
                <a:effectLst/>
                <a:ea typeface="Calibri" panose="020F0502020204030204" pitchFamily="34" charset="0"/>
                <a:cs typeface="Times New Roman" panose="02020603050405020304" pitchFamily="18" charset="0"/>
              </a:rPr>
              <a:t>  </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kern="100" dirty="0">
                <a:ea typeface="Calibri" panose="020F0502020204030204" pitchFamily="34" charset="0"/>
                <a:cs typeface="Times New Roman" panose="02020603050405020304" pitchFamily="18" charset="0"/>
              </a:rPr>
              <a:t>What is the availability of your preferred position? </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What </a:t>
            </a:r>
            <a:r>
              <a:rPr lang="en-US" kern="100" dirty="0">
                <a:ea typeface="Calibri" panose="020F0502020204030204" pitchFamily="34" charset="0"/>
                <a:cs typeface="Times New Roman" panose="02020603050405020304" pitchFamily="18" charset="0"/>
              </a:rPr>
              <a:t>might be an “okay for now” position?  </a:t>
            </a:r>
            <a:endParaRPr lang="en-US" sz="2400" kern="100" dirty="0">
              <a:effectLs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What other factors must you consider?   </a:t>
            </a:r>
          </a:p>
          <a:p>
            <a:pPr marL="0" marR="0">
              <a:lnSpc>
                <a:spcPct val="107000"/>
              </a:lnSpc>
              <a:spcBef>
                <a:spcPts val="0"/>
              </a:spcBef>
              <a:spcAft>
                <a:spcPts val="800"/>
              </a:spcAft>
              <a:tabLst>
                <a:tab pos="1844675"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613182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F4BF43E-0D8B-0474-111F-EAC260D1CBBE}"/>
              </a:ext>
            </a:extLst>
          </p:cNvPr>
          <p:cNvSpPr>
            <a:spLocks noGrp="1"/>
          </p:cNvSpPr>
          <p:nvPr>
            <p:ph type="body" idx="1"/>
          </p:nvPr>
        </p:nvSpPr>
        <p:spPr/>
        <p:txBody>
          <a:bodyPr/>
          <a:lstStyle/>
          <a:p>
            <a:r>
              <a:rPr lang="en-US" b="1" dirty="0"/>
              <a:t>Know Your Potential Employer</a:t>
            </a:r>
          </a:p>
        </p:txBody>
      </p:sp>
      <p:sp>
        <p:nvSpPr>
          <p:cNvPr id="2" name="Footer Placeholder 1">
            <a:extLst>
              <a:ext uri="{FF2B5EF4-FFF2-40B4-BE49-F238E27FC236}">
                <a16:creationId xmlns:a16="http://schemas.microsoft.com/office/drawing/2014/main" id="{12982E5C-A150-EBA1-3F52-E0A4BF226461}"/>
              </a:ext>
            </a:extLst>
          </p:cNvPr>
          <p:cNvSpPr>
            <a:spLocks noGrp="1"/>
          </p:cNvSpPr>
          <p:nvPr>
            <p:ph type="ftr" sz="quarter" idx="5"/>
          </p:nvPr>
        </p:nvSpPr>
        <p:spPr/>
        <p:txBody>
          <a:bodyPr/>
          <a:lstStyle/>
          <a:p>
            <a:pPr marL="12700">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B8D25F85-A268-9C24-A7AF-3FA0B0AAA846}"/>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48</a:t>
            </a:fld>
            <a:endParaRPr lang="en-US" dirty="0"/>
          </a:p>
        </p:txBody>
      </p:sp>
      <p:sp>
        <p:nvSpPr>
          <p:cNvPr id="8" name="Text Placeholder 7">
            <a:extLst>
              <a:ext uri="{FF2B5EF4-FFF2-40B4-BE49-F238E27FC236}">
                <a16:creationId xmlns:a16="http://schemas.microsoft.com/office/drawing/2014/main" id="{77E78517-47F7-A580-632C-232F0A452793}"/>
              </a:ext>
            </a:extLst>
          </p:cNvPr>
          <p:cNvSpPr>
            <a:spLocks noGrp="1"/>
          </p:cNvSpPr>
          <p:nvPr>
            <p:ph type="body" sz="quarter" idx="10"/>
          </p:nvPr>
        </p:nvSpPr>
        <p:spPr>
          <a:xfrm>
            <a:off x="457200" y="2438400"/>
            <a:ext cx="11353800" cy="3353034"/>
          </a:xfrm>
        </p:spPr>
        <p:txBody>
          <a:bodyPr/>
          <a:lstStyle/>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Why does the organization exist? </a:t>
            </a:r>
          </a:p>
          <a:p>
            <a:pPr marL="800100" lvl="1" indent="-342900">
              <a:lnSpc>
                <a:spcPct val="107000"/>
              </a:lnSpc>
              <a:spcAft>
                <a:spcPts val="800"/>
              </a:spcAft>
              <a:buFont typeface="Arial" panose="020B0604020202020204" pitchFamily="34" charset="0"/>
              <a:buChar char="•"/>
              <a:tabLst>
                <a:tab pos="1844675" algn="l"/>
              </a:tabLst>
            </a:pPr>
            <a:r>
              <a:rPr lang="en-US" kern="100" dirty="0">
                <a:effectLst/>
                <a:ea typeface="Calibri" panose="020F0502020204030204" pitchFamily="34" charset="0"/>
                <a:cs typeface="Times New Roman" panose="02020603050405020304" pitchFamily="18" charset="0"/>
              </a:rPr>
              <a:t>Are actions/activity aligned to its stated values? </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kern="100" dirty="0">
                <a:ea typeface="Calibri" panose="020F0502020204030204" pitchFamily="34" charset="0"/>
                <a:cs typeface="Times New Roman" panose="02020603050405020304" pitchFamily="18" charset="0"/>
              </a:rPr>
              <a:t>How does the organization operate? </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How do </a:t>
            </a:r>
            <a:r>
              <a:rPr lang="en-US" kern="100" dirty="0">
                <a:ea typeface="Calibri" panose="020F0502020204030204" pitchFamily="34" charset="0"/>
                <a:cs typeface="Times New Roman" panose="02020603050405020304" pitchFamily="18" charset="0"/>
              </a:rPr>
              <a:t>communications channels run? Effective? Inclusive? </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 </a:t>
            </a:r>
            <a:r>
              <a:rPr lang="en-US" kern="100" dirty="0">
                <a:ea typeface="Calibri" panose="020F0502020204030204" pitchFamily="34" charset="0"/>
                <a:cs typeface="Times New Roman" panose="02020603050405020304" pitchFamily="18" charset="0"/>
              </a:rPr>
              <a:t>What degree of employee autonomy exists?</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How do other </a:t>
            </a:r>
            <a:r>
              <a:rPr lang="en-US" kern="100" dirty="0">
                <a:ea typeface="Calibri" panose="020F0502020204030204" pitchFamily="34" charset="0"/>
                <a:cs typeface="Times New Roman" panose="02020603050405020304" pitchFamily="18" charset="0"/>
              </a:rPr>
              <a:t>people work within the organization? </a:t>
            </a:r>
            <a:r>
              <a:rPr lang="en-US" kern="100" dirty="0">
                <a:effectLst/>
                <a:ea typeface="Calibri" panose="020F0502020204030204" pitchFamily="34" charset="0"/>
                <a:cs typeface="Times New Roman" panose="02020603050405020304" pitchFamily="18" charset="0"/>
              </a:rPr>
              <a:t>Would they say they enjoy their work? </a:t>
            </a:r>
            <a:endParaRPr lang="en-US" dirty="0"/>
          </a:p>
        </p:txBody>
      </p:sp>
    </p:spTree>
    <p:extLst>
      <p:ext uri="{BB962C8B-B14F-4D97-AF65-F5344CB8AC3E}">
        <p14:creationId xmlns:p14="http://schemas.microsoft.com/office/powerpoint/2010/main" val="420704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Autofit/>
          </a:bodyPr>
          <a:lstStyle/>
          <a:p>
            <a:r>
              <a:rPr lang="en-US" sz="4000" dirty="0">
                <a:solidFill>
                  <a:srgbClr val="312B7E"/>
                </a:solidFill>
              </a:rPr>
              <a:t>Seeking to change positions</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49</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44500" y="2827928"/>
            <a:ext cx="5638800" cy="2585323"/>
          </a:xfrm>
        </p:spPr>
        <p:txBody>
          <a:bodyPr/>
          <a:lstStyle/>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rPr>
              <a:t>Mary is considering a new position.  Her current employer </a:t>
            </a:r>
            <a:r>
              <a:rPr lang="en-US" dirty="0">
                <a:solidFill>
                  <a:srgbClr val="000000"/>
                </a:solidFill>
                <a:latin typeface="Calibri" panose="020F0502020204030204" pitchFamily="34" charset="0"/>
                <a:ea typeface="Times New Roman" panose="02020603050405020304" pitchFamily="18" charset="0"/>
              </a:rPr>
              <a:t>appears focused on non-patient care initiatives.  She appreciates that the pharmacy needs to be fiscally sound, and she wants to focus </a:t>
            </a:r>
            <a:r>
              <a:rPr lang="en-US" sz="2400" dirty="0">
                <a:solidFill>
                  <a:srgbClr val="000000"/>
                </a:solidFill>
                <a:effectLst/>
                <a:latin typeface="Calibri" panose="020F0502020204030204" pitchFamily="34" charset="0"/>
                <a:ea typeface="Times New Roman" panose="02020603050405020304" pitchFamily="18" charset="0"/>
              </a:rPr>
              <a:t>on the patient more than she can now.  </a:t>
            </a:r>
            <a:r>
              <a:rPr lang="en-US" sz="2400" i="1" dirty="0">
                <a:solidFill>
                  <a:srgbClr val="000000"/>
                </a:solidFill>
                <a:effectLst/>
                <a:latin typeface="Calibri" panose="020F0502020204030204" pitchFamily="34" charset="0"/>
                <a:ea typeface="Times New Roman" panose="02020603050405020304" pitchFamily="18" charset="0"/>
              </a:rPr>
              <a:t>What can Mary ask to avoid being </a:t>
            </a:r>
            <a:r>
              <a:rPr lang="en-US" i="1" dirty="0">
                <a:solidFill>
                  <a:srgbClr val="000000"/>
                </a:solidFill>
                <a:latin typeface="Calibri" panose="020F0502020204030204" pitchFamily="34" charset="0"/>
                <a:ea typeface="Times New Roman" panose="02020603050405020304" pitchFamily="18" charset="0"/>
              </a:rPr>
              <a:t>with a similar employer</a:t>
            </a:r>
            <a:r>
              <a:rPr lang="en-US" dirty="0">
                <a:solidFill>
                  <a:srgbClr val="000000"/>
                </a:solidFill>
                <a:latin typeface="Calibri" panose="020F0502020204030204" pitchFamily="34" charset="0"/>
                <a:ea typeface="Times New Roman" panose="02020603050405020304" pitchFamily="18" charset="0"/>
              </a:rPr>
              <a:t>?</a:t>
            </a:r>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369332"/>
          </a:xfrm>
        </p:spPr>
        <p:txBody>
          <a:bodyPr/>
          <a:lstStyle/>
          <a:p>
            <a:r>
              <a:rPr lang="en-US" dirty="0"/>
              <a:t>Fundamental Responsibility II: To seek employment that aligns with their professional goals and personal values and needs.</a:t>
            </a:r>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5" name="Footer Placeholder 1">
            <a:extLst>
              <a:ext uri="{FF2B5EF4-FFF2-40B4-BE49-F238E27FC236}">
                <a16:creationId xmlns:a16="http://schemas.microsoft.com/office/drawing/2014/main" id="{A2FC96E4-6B8B-0CE0-7E2F-019346B8654F}"/>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7" name="Footer Placeholder 1">
            <a:extLst>
              <a:ext uri="{FF2B5EF4-FFF2-40B4-BE49-F238E27FC236}">
                <a16:creationId xmlns:a16="http://schemas.microsoft.com/office/drawing/2014/main" id="{4F3EC40A-E45C-0B18-4AAF-9ABE89CC4868}"/>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128774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1DECDE-A21F-5D4B-8634-06878865125B}"/>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FD770827-1421-9340-AB16-95CD9F94B69D}"/>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a:t>
            </a:fld>
            <a:endParaRPr lang="en-US" dirty="0"/>
          </a:p>
        </p:txBody>
      </p:sp>
      <p:sp>
        <p:nvSpPr>
          <p:cNvPr id="4" name="Title 3">
            <a:extLst>
              <a:ext uri="{FF2B5EF4-FFF2-40B4-BE49-F238E27FC236}">
                <a16:creationId xmlns:a16="http://schemas.microsoft.com/office/drawing/2014/main" id="{853F9CA6-FC7A-6B42-AE6E-4D32F30C9E81}"/>
              </a:ext>
            </a:extLst>
          </p:cNvPr>
          <p:cNvSpPr>
            <a:spLocks noGrp="1"/>
          </p:cNvSpPr>
          <p:nvPr>
            <p:ph type="title"/>
          </p:nvPr>
        </p:nvSpPr>
        <p:spPr/>
        <p:txBody>
          <a:bodyPr>
            <a:normAutofit/>
          </a:bodyPr>
          <a:lstStyle/>
          <a:p>
            <a:r>
              <a:rPr lang="en-US" dirty="0"/>
              <a:t>Background – History of Development</a:t>
            </a:r>
          </a:p>
        </p:txBody>
      </p:sp>
      <p:sp>
        <p:nvSpPr>
          <p:cNvPr id="5" name="Text Placeholder 4">
            <a:extLst>
              <a:ext uri="{FF2B5EF4-FFF2-40B4-BE49-F238E27FC236}">
                <a16:creationId xmlns:a16="http://schemas.microsoft.com/office/drawing/2014/main" id="{0E9C43EB-C2C7-A841-8978-4843858EE534}"/>
              </a:ext>
            </a:extLst>
          </p:cNvPr>
          <p:cNvSpPr>
            <a:spLocks noGrp="1"/>
          </p:cNvSpPr>
          <p:nvPr>
            <p:ph type="body" idx="1"/>
          </p:nvPr>
        </p:nvSpPr>
        <p:spPr/>
        <p:txBody>
          <a:bodyPr/>
          <a:lstStyle/>
          <a:p>
            <a:r>
              <a:rPr lang="en-US" dirty="0"/>
              <a:t>Timeline for Development  </a:t>
            </a:r>
          </a:p>
        </p:txBody>
      </p:sp>
      <p:sp>
        <p:nvSpPr>
          <p:cNvPr id="6" name="Text Placeholder 5">
            <a:extLst>
              <a:ext uri="{FF2B5EF4-FFF2-40B4-BE49-F238E27FC236}">
                <a16:creationId xmlns:a16="http://schemas.microsoft.com/office/drawing/2014/main" id="{4F2F8932-9B70-DE47-A14C-0CAE069660CA}"/>
              </a:ext>
            </a:extLst>
          </p:cNvPr>
          <p:cNvSpPr>
            <a:spLocks noGrp="1"/>
          </p:cNvSpPr>
          <p:nvPr>
            <p:ph type="body" sz="quarter" idx="10"/>
          </p:nvPr>
        </p:nvSpPr>
        <p:spPr>
          <a:xfrm>
            <a:off x="457200" y="3657600"/>
            <a:ext cx="10808970" cy="1846659"/>
          </a:xfrm>
        </p:spPr>
        <p:txBody>
          <a:bodyPr/>
          <a:lstStyle/>
          <a:p>
            <a:pPr marL="342900" indent="-342900">
              <a:buFont typeface="Arial" panose="020B0604020202020204" pitchFamily="34" charset="0"/>
              <a:buChar char="•"/>
            </a:pPr>
            <a:r>
              <a:rPr lang="en-US" dirty="0"/>
              <a:t>Summer 2019 - consensus conference recommendations directed towards ‘regulators’ </a:t>
            </a:r>
          </a:p>
          <a:p>
            <a:pPr marL="342900" indent="-342900">
              <a:buFont typeface="Arial" panose="020B0604020202020204" pitchFamily="34" charset="0"/>
              <a:buChar char="•"/>
            </a:pPr>
            <a:r>
              <a:rPr lang="en-US" dirty="0"/>
              <a:t>Fall 2019 - </a:t>
            </a:r>
            <a:r>
              <a:rPr lang="en-US" dirty="0" err="1"/>
              <a:t>APhA’s</a:t>
            </a:r>
            <a:r>
              <a:rPr lang="en-US" dirty="0"/>
              <a:t> Well-being Steering Committee (WBSC) formed </a:t>
            </a:r>
          </a:p>
          <a:p>
            <a:pPr marL="342900" indent="-342900">
              <a:buFont typeface="Arial" panose="020B0604020202020204" pitchFamily="34" charset="0"/>
              <a:buChar char="•"/>
            </a:pPr>
            <a:r>
              <a:rPr lang="en-US" dirty="0"/>
              <a:t>Oct. 2020 - APhA/NASPA appointed small action-oriented workgroup </a:t>
            </a:r>
          </a:p>
          <a:p>
            <a:pPr marL="342900" indent="-342900">
              <a:buFont typeface="Arial" panose="020B0604020202020204" pitchFamily="34" charset="0"/>
              <a:buChar char="•"/>
            </a:pPr>
            <a:r>
              <a:rPr lang="en-US" dirty="0"/>
              <a:t>Jan 2021 - Workgroup plan of action submitted for board(s) approval </a:t>
            </a:r>
          </a:p>
        </p:txBody>
      </p:sp>
      <p:sp>
        <p:nvSpPr>
          <p:cNvPr id="7" name="Footer Placeholder 1">
            <a:extLst>
              <a:ext uri="{FF2B5EF4-FFF2-40B4-BE49-F238E27FC236}">
                <a16:creationId xmlns:a16="http://schemas.microsoft.com/office/drawing/2014/main" id="{41945C21-5678-33CE-4CB8-E14BA115C88E}"/>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1</a:t>
            </a:r>
          </a:p>
        </p:txBody>
      </p:sp>
    </p:spTree>
    <p:extLst>
      <p:ext uri="{BB962C8B-B14F-4D97-AF65-F5344CB8AC3E}">
        <p14:creationId xmlns:p14="http://schemas.microsoft.com/office/powerpoint/2010/main" val="2205918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50</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11303000" cy="1554272"/>
          </a:xfrm>
        </p:spPr>
        <p:txBody>
          <a:bodyPr>
            <a:normAutofit/>
          </a:bodyPr>
          <a:lstStyle/>
          <a:p>
            <a:r>
              <a:rPr lang="en-US" sz="4000" dirty="0"/>
              <a:t>What Mary can ask?</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3185938"/>
            <a:ext cx="6946900" cy="276999"/>
          </a:xfrm>
        </p:spPr>
        <p:txBody>
          <a:bodyPr/>
          <a:lstStyle/>
          <a:p>
            <a:r>
              <a:rPr lang="en-US" dirty="0"/>
              <a:t>I am interested in increasing engagement with patients…</a:t>
            </a:r>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2954655"/>
          </a:xfrm>
        </p:spPr>
        <p:txBody>
          <a:bodyPr/>
          <a:lstStyle/>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Describe for me your approach to patient care services &amp; provide a specific example of a patient encounter.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How would you characterize the percentage of time spent on patient care activities.  How are resources allocated &amp; how is other work completed (and by whom)? </a:t>
            </a:r>
          </a:p>
          <a:p>
            <a:endParaRPr lang="en-US" dirty="0"/>
          </a:p>
        </p:txBody>
      </p:sp>
      <p:sp>
        <p:nvSpPr>
          <p:cNvPr id="7" name="Footer Placeholder 1">
            <a:extLst>
              <a:ext uri="{FF2B5EF4-FFF2-40B4-BE49-F238E27FC236}">
                <a16:creationId xmlns:a16="http://schemas.microsoft.com/office/drawing/2014/main" id="{79E98059-318F-2561-34E6-99C68C5CC005}"/>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8" name="Footer Placeholder 1">
            <a:extLst>
              <a:ext uri="{FF2B5EF4-FFF2-40B4-BE49-F238E27FC236}">
                <a16:creationId xmlns:a16="http://schemas.microsoft.com/office/drawing/2014/main" id="{8C65C974-5B19-6048-9E8F-A66DD340E4CC}"/>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4</a:t>
            </a:r>
          </a:p>
        </p:txBody>
      </p:sp>
    </p:spTree>
    <p:extLst>
      <p:ext uri="{BB962C8B-B14F-4D97-AF65-F5344CB8AC3E}">
        <p14:creationId xmlns:p14="http://schemas.microsoft.com/office/powerpoint/2010/main" val="606006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Autofit/>
          </a:bodyPr>
          <a:lstStyle/>
          <a:p>
            <a:r>
              <a:rPr lang="en-US" sz="4000" dirty="0">
                <a:solidFill>
                  <a:srgbClr val="312B7E"/>
                </a:solidFill>
              </a:rPr>
              <a:t>Offered a ‘dream’ position – now what?</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51</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28171" y="2813209"/>
            <a:ext cx="5638800" cy="2215991"/>
          </a:xfrm>
        </p:spPr>
        <p:txBody>
          <a:bodyPr/>
          <a:lstStyle/>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rPr>
              <a:t>Michael has been offered a position that aligns to his goal to delivery patient care services in his community.  The employer’s mission and vision excit</a:t>
            </a:r>
            <a:r>
              <a:rPr lang="en-US" dirty="0">
                <a:solidFill>
                  <a:srgbClr val="000000"/>
                </a:solidFill>
                <a:latin typeface="Calibri" panose="020F0502020204030204" pitchFamily="34" charset="0"/>
                <a:ea typeface="Times New Roman" panose="02020603050405020304" pitchFamily="18" charset="0"/>
              </a:rPr>
              <a:t>e him as well.  </a:t>
            </a:r>
            <a:r>
              <a:rPr lang="en-US" sz="2400" i="1" dirty="0">
                <a:solidFill>
                  <a:srgbClr val="000000"/>
                </a:solidFill>
                <a:effectLst/>
                <a:latin typeface="Calibri" panose="020F0502020204030204" pitchFamily="34" charset="0"/>
                <a:ea typeface="Times New Roman" panose="02020603050405020304" pitchFamily="18" charset="0"/>
              </a:rPr>
              <a:t>What can Michael ask to deepen his understanding of his potential </a:t>
            </a:r>
            <a:r>
              <a:rPr lang="en-US" i="1" dirty="0">
                <a:solidFill>
                  <a:srgbClr val="000000"/>
                </a:solidFill>
                <a:latin typeface="Calibri" panose="020F0502020204030204" pitchFamily="34" charset="0"/>
                <a:ea typeface="Times New Roman" panose="02020603050405020304" pitchFamily="18" charset="0"/>
              </a:rPr>
              <a:t>employer?</a:t>
            </a:r>
            <a:endParaRPr lang="en-US" i="1"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369332"/>
          </a:xfrm>
        </p:spPr>
        <p:txBody>
          <a:bodyPr/>
          <a:lstStyle/>
          <a:p>
            <a:r>
              <a:rPr lang="en-US" dirty="0"/>
              <a:t>Fundamental Responsibility II: To seek employment that aligns with their professional goals and personal values and needs.</a:t>
            </a:r>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Footer Placeholder 1">
            <a:extLst>
              <a:ext uri="{FF2B5EF4-FFF2-40B4-BE49-F238E27FC236}">
                <a16:creationId xmlns:a16="http://schemas.microsoft.com/office/drawing/2014/main" id="{B95EC257-807F-20FC-311A-795D18475043}"/>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
        <p:nvSpPr>
          <p:cNvPr id="9" name="Footer Placeholder 1">
            <a:extLst>
              <a:ext uri="{FF2B5EF4-FFF2-40B4-BE49-F238E27FC236}">
                <a16:creationId xmlns:a16="http://schemas.microsoft.com/office/drawing/2014/main" id="{2FAE6CF7-1F90-64C5-A1F5-CD728EA49C20}"/>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Tree>
    <p:extLst>
      <p:ext uri="{BB962C8B-B14F-4D97-AF65-F5344CB8AC3E}">
        <p14:creationId xmlns:p14="http://schemas.microsoft.com/office/powerpoint/2010/main" val="424244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52</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11303000" cy="1554272"/>
          </a:xfrm>
        </p:spPr>
        <p:txBody>
          <a:bodyPr>
            <a:normAutofit/>
          </a:bodyPr>
          <a:lstStyle/>
          <a:p>
            <a:r>
              <a:rPr lang="en-US" sz="4000" dirty="0"/>
              <a:t>What Michael can ask?</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3048000"/>
            <a:ext cx="6946900" cy="553998"/>
          </a:xfrm>
        </p:spPr>
        <p:txBody>
          <a:bodyPr/>
          <a:lstStyle/>
          <a:p>
            <a:r>
              <a:rPr lang="en-US" dirty="0"/>
              <a:t>Your vision, mission, and this job description align with what is important to me.  I would like a little more about the company. </a:t>
            </a:r>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705600" cy="2585323"/>
          </a:xfrm>
        </p:spPr>
        <p:txBody>
          <a:bodyPr/>
          <a:lstStyle/>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Describe the approach to adding new patient services.  How are they resourced? How is success measured? How is staff supported?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When a new service being considered, tell me about how input is solicited from pharmacy personnel?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How does staffing to ensure patient safety look? </a:t>
            </a:r>
          </a:p>
        </p:txBody>
      </p:sp>
      <p:sp>
        <p:nvSpPr>
          <p:cNvPr id="7" name="Footer Placeholder 1">
            <a:extLst>
              <a:ext uri="{FF2B5EF4-FFF2-40B4-BE49-F238E27FC236}">
                <a16:creationId xmlns:a16="http://schemas.microsoft.com/office/drawing/2014/main" id="{493A9AAB-794B-A85F-0183-D3DF06610861}"/>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10" name="Footer Placeholder 1">
            <a:extLst>
              <a:ext uri="{FF2B5EF4-FFF2-40B4-BE49-F238E27FC236}">
                <a16:creationId xmlns:a16="http://schemas.microsoft.com/office/drawing/2014/main" id="{8D3E82E9-FB8C-0C4E-B866-55591290EDF2}"/>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4</a:t>
            </a:r>
          </a:p>
        </p:txBody>
      </p:sp>
    </p:spTree>
    <p:extLst>
      <p:ext uri="{BB962C8B-B14F-4D97-AF65-F5344CB8AC3E}">
        <p14:creationId xmlns:p14="http://schemas.microsoft.com/office/powerpoint/2010/main" val="2216576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3"/>
            <a:stretch>
              <a:fillRect/>
            </a:stretch>
          </a:blipFill>
        </p:spPr>
        <p:txBody>
          <a:bodyPr wrap="square" lIns="0" tIns="0" rIns="0" bIns="0" rtlCol="0"/>
          <a:lstStyle/>
          <a:p>
            <a:endParaRPr dirty="0"/>
          </a:p>
        </p:txBody>
      </p:sp>
      <p:sp>
        <p:nvSpPr>
          <p:cNvPr id="8" name="object 8"/>
          <p:cNvSpPr txBox="1"/>
          <p:nvPr/>
        </p:nvSpPr>
        <p:spPr>
          <a:xfrm>
            <a:off x="663347" y="2652731"/>
            <a:ext cx="10538053" cy="1445267"/>
          </a:xfrm>
          <a:prstGeom prst="rect">
            <a:avLst/>
          </a:prstGeom>
        </p:spPr>
        <p:txBody>
          <a:bodyPr vert="horz" wrap="square" lIns="0" tIns="135890" rIns="0" bIns="0" rtlCol="0">
            <a:spAutoFit/>
          </a:bodyPr>
          <a:lstStyle/>
          <a:p>
            <a:pPr marL="12700" marR="5080">
              <a:lnSpc>
                <a:spcPts val="5090"/>
              </a:lnSpc>
              <a:spcBef>
                <a:spcPts val="1070"/>
              </a:spcBef>
            </a:pPr>
            <a:r>
              <a:rPr sz="5050" spc="-10" dirty="0">
                <a:solidFill>
                  <a:srgbClr val="FFFFFF"/>
                </a:solidFill>
                <a:latin typeface="+mj-lt"/>
                <a:cs typeface="Roboto-Thin"/>
              </a:rPr>
              <a:t>P</a:t>
            </a:r>
            <a:r>
              <a:rPr lang="en-US" sz="5050" spc="-10" dirty="0">
                <a:solidFill>
                  <a:srgbClr val="FFFFFF"/>
                </a:solidFill>
                <a:latin typeface="+mj-lt"/>
                <a:cs typeface="Roboto-Thin"/>
              </a:rPr>
              <a:t>harmacists’ Fundamental  Responsibilities &amp; Rights</a:t>
            </a:r>
            <a:endParaRPr sz="5050" dirty="0">
              <a:latin typeface="+mj-lt"/>
              <a:cs typeface="Roboto-Thin"/>
            </a:endParaRPr>
          </a:p>
        </p:txBody>
      </p:sp>
      <p:sp>
        <p:nvSpPr>
          <p:cNvPr id="10" name="object 10"/>
          <p:cNvSpPr txBox="1"/>
          <p:nvPr/>
        </p:nvSpPr>
        <p:spPr>
          <a:xfrm>
            <a:off x="663347" y="6082627"/>
            <a:ext cx="3790950" cy="241732"/>
          </a:xfrm>
          <a:prstGeom prst="rect">
            <a:avLst/>
          </a:prstGeom>
        </p:spPr>
        <p:txBody>
          <a:bodyPr vert="horz" wrap="square" lIns="0" tIns="26034" rIns="0" bIns="0" rtlCol="0">
            <a:spAutoFit/>
          </a:bodyPr>
          <a:lstStyle/>
          <a:p>
            <a:pPr marL="12700">
              <a:lnSpc>
                <a:spcPct val="100000"/>
              </a:lnSpc>
              <a:spcBef>
                <a:spcPts val="204"/>
              </a:spcBef>
            </a:pPr>
            <a:r>
              <a:rPr sz="1400" i="1" spc="-45" dirty="0">
                <a:solidFill>
                  <a:srgbClr val="FFFFFF"/>
                </a:solidFill>
                <a:latin typeface="Palatino Linotype" panose="02040502050505030304" pitchFamily="18" charset="0"/>
                <a:cs typeface="Mercury Text G1"/>
              </a:rPr>
              <a:t>For </a:t>
            </a:r>
            <a:r>
              <a:rPr sz="1400" i="1" dirty="0">
                <a:solidFill>
                  <a:srgbClr val="FFFFFF"/>
                </a:solidFill>
                <a:latin typeface="Palatino Linotype" panose="02040502050505030304" pitchFamily="18" charset="0"/>
                <a:cs typeface="Mercury Text G1"/>
              </a:rPr>
              <a:t>Every </a:t>
            </a:r>
            <a:r>
              <a:rPr sz="1400" i="1" spc="-5" dirty="0">
                <a:solidFill>
                  <a:srgbClr val="FFFFFF"/>
                </a:solidFill>
                <a:latin typeface="Palatino Linotype" panose="02040502050505030304" pitchFamily="18" charset="0"/>
                <a:cs typeface="Mercury Text G1"/>
              </a:rPr>
              <a:t>Pharmacist. </a:t>
            </a:r>
            <a:r>
              <a:rPr sz="1400" i="1" spc="-30" dirty="0">
                <a:solidFill>
                  <a:srgbClr val="FFFFFF"/>
                </a:solidFill>
                <a:latin typeface="Palatino Linotype" panose="02040502050505030304" pitchFamily="18" charset="0"/>
                <a:cs typeface="Mercury Text G1"/>
              </a:rPr>
              <a:t>For All </a:t>
            </a:r>
            <a:r>
              <a:rPr sz="1400" i="1" spc="-10" dirty="0">
                <a:solidFill>
                  <a:srgbClr val="FFFFFF"/>
                </a:solidFill>
                <a:latin typeface="Palatino Linotype" panose="02040502050505030304" pitchFamily="18" charset="0"/>
                <a:cs typeface="Mercury Text G1"/>
              </a:rPr>
              <a:t>of</a:t>
            </a:r>
            <a:r>
              <a:rPr sz="1400" i="1" spc="90" dirty="0">
                <a:solidFill>
                  <a:srgbClr val="FFFFFF"/>
                </a:solidFill>
                <a:latin typeface="Palatino Linotype" panose="02040502050505030304" pitchFamily="18" charset="0"/>
                <a:cs typeface="Mercury Text G1"/>
              </a:rPr>
              <a:t> </a:t>
            </a:r>
            <a:r>
              <a:rPr sz="1400" i="1" spc="-15" dirty="0">
                <a:solidFill>
                  <a:srgbClr val="FFFFFF"/>
                </a:solidFill>
                <a:latin typeface="Palatino Linotype" panose="02040502050505030304" pitchFamily="18" charset="0"/>
                <a:cs typeface="Mercury Text G1"/>
              </a:rPr>
              <a:t>Pharmacy.</a:t>
            </a:r>
            <a:endParaRPr sz="1400" dirty="0">
              <a:latin typeface="Palatino Linotype" panose="02040502050505030304" pitchFamily="18" charset="0"/>
              <a:cs typeface="Mercury Text G1"/>
            </a:endParaRPr>
          </a:p>
        </p:txBody>
      </p:sp>
      <p:sp>
        <p:nvSpPr>
          <p:cNvPr id="11" name="object 11"/>
          <p:cNvSpPr txBox="1"/>
          <p:nvPr/>
        </p:nvSpPr>
        <p:spPr>
          <a:xfrm>
            <a:off x="10171409" y="6104484"/>
            <a:ext cx="1499870" cy="243656"/>
          </a:xfrm>
          <a:prstGeom prst="rect">
            <a:avLst/>
          </a:prstGeom>
        </p:spPr>
        <p:txBody>
          <a:bodyPr vert="horz" wrap="square" lIns="0" tIns="0" rIns="0" bIns="0" rtlCol="0">
            <a:spAutoFit/>
          </a:bodyPr>
          <a:lstStyle/>
          <a:p>
            <a:pPr marL="12700">
              <a:lnSpc>
                <a:spcPts val="1905"/>
              </a:lnSpc>
            </a:pPr>
            <a:r>
              <a:rPr sz="1600" spc="-5" dirty="0">
                <a:solidFill>
                  <a:srgbClr val="FFFFFF"/>
                </a:solidFill>
                <a:cs typeface="Roboto"/>
              </a:rPr>
              <a:t>pharmacist.com</a:t>
            </a:r>
            <a:endParaRPr sz="1600" dirty="0">
              <a:cs typeface="Roboto"/>
            </a:endParaRPr>
          </a:p>
        </p:txBody>
      </p:sp>
      <p:sp>
        <p:nvSpPr>
          <p:cNvPr id="9" name="object 9"/>
          <p:cNvSpPr txBox="1"/>
          <p:nvPr/>
        </p:nvSpPr>
        <p:spPr>
          <a:xfrm>
            <a:off x="690294" y="4969995"/>
            <a:ext cx="5516880" cy="327654"/>
          </a:xfrm>
          <a:prstGeom prst="rect">
            <a:avLst/>
          </a:prstGeom>
        </p:spPr>
        <p:txBody>
          <a:bodyPr vert="horz" wrap="square" lIns="0" tIns="12065" rIns="0" bIns="0" rtlCol="0">
            <a:spAutoFit/>
          </a:bodyPr>
          <a:lstStyle/>
          <a:p>
            <a:pPr marL="12700">
              <a:lnSpc>
                <a:spcPct val="100000"/>
              </a:lnSpc>
              <a:spcBef>
                <a:spcPts val="95"/>
              </a:spcBef>
            </a:pPr>
            <a:r>
              <a:rPr lang="en-US" sz="2050" spc="-10" dirty="0">
                <a:solidFill>
                  <a:srgbClr val="FFFFFF"/>
                </a:solidFill>
                <a:cs typeface="Roboto-Medium"/>
              </a:rPr>
              <a:t>Working Them Into Your Career Conversations</a:t>
            </a:r>
            <a:endParaRPr sz="2050" dirty="0">
              <a:cs typeface="Roboto-Medium"/>
            </a:endParaRPr>
          </a:p>
        </p:txBody>
      </p:sp>
      <p:pic>
        <p:nvPicPr>
          <p:cNvPr id="12" name="Picture 11" descr="Logo&#10;&#10;Description automatically generated">
            <a:extLst>
              <a:ext uri="{FF2B5EF4-FFF2-40B4-BE49-F238E27FC236}">
                <a16:creationId xmlns:a16="http://schemas.microsoft.com/office/drawing/2014/main" id="{BDD3E6C0-597F-4892-9F0A-4B608AF94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294" y="716640"/>
            <a:ext cx="1826966" cy="578760"/>
          </a:xfrm>
          <a:prstGeom prst="rect">
            <a:avLst/>
          </a:prstGeom>
        </p:spPr>
      </p:pic>
      <p:pic>
        <p:nvPicPr>
          <p:cNvPr id="3" name="Picture 2">
            <a:extLst>
              <a:ext uri="{FF2B5EF4-FFF2-40B4-BE49-F238E27FC236}">
                <a16:creationId xmlns:a16="http://schemas.microsoft.com/office/drawing/2014/main" id="{839D227A-FD8C-AEB9-BC01-E3E129BC5B91}"/>
              </a:ext>
            </a:extLst>
          </p:cNvPr>
          <p:cNvPicPr>
            <a:picLocks noChangeAspect="1"/>
          </p:cNvPicPr>
          <p:nvPr/>
        </p:nvPicPr>
        <p:blipFill rotWithShape="1">
          <a:blip r:embed="rId5"/>
          <a:srcRect l="27467" t="15556" r="40000" b="6666"/>
          <a:stretch/>
        </p:blipFill>
        <p:spPr>
          <a:xfrm rot="417381">
            <a:off x="8993549" y="1649719"/>
            <a:ext cx="2260861" cy="3040389"/>
          </a:xfrm>
          <a:prstGeom prst="rect">
            <a:avLst/>
          </a:prstGeom>
          <a:ln w="228600" cap="sq" cmpd="thickThin">
            <a:solidFill>
              <a:schemeClr val="bg1">
                <a:lumMod val="8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61096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1DECDE-A21F-5D4B-8634-06878865125B}"/>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FD770827-1421-9340-AB16-95CD9F94B69D}"/>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6</a:t>
            </a:fld>
            <a:endParaRPr lang="en-US" dirty="0"/>
          </a:p>
        </p:txBody>
      </p:sp>
      <p:sp>
        <p:nvSpPr>
          <p:cNvPr id="4" name="Title 3">
            <a:extLst>
              <a:ext uri="{FF2B5EF4-FFF2-40B4-BE49-F238E27FC236}">
                <a16:creationId xmlns:a16="http://schemas.microsoft.com/office/drawing/2014/main" id="{853F9CA6-FC7A-6B42-AE6E-4D32F30C9E81}"/>
              </a:ext>
            </a:extLst>
          </p:cNvPr>
          <p:cNvSpPr>
            <a:spLocks noGrp="1"/>
          </p:cNvSpPr>
          <p:nvPr>
            <p:ph type="title"/>
          </p:nvPr>
        </p:nvSpPr>
        <p:spPr/>
        <p:txBody>
          <a:bodyPr>
            <a:normAutofit/>
          </a:bodyPr>
          <a:lstStyle/>
          <a:p>
            <a:r>
              <a:rPr lang="en-US" dirty="0"/>
              <a:t>Background – History of Development</a:t>
            </a:r>
          </a:p>
        </p:txBody>
      </p:sp>
      <p:sp>
        <p:nvSpPr>
          <p:cNvPr id="5" name="Text Placeholder 4">
            <a:extLst>
              <a:ext uri="{FF2B5EF4-FFF2-40B4-BE49-F238E27FC236}">
                <a16:creationId xmlns:a16="http://schemas.microsoft.com/office/drawing/2014/main" id="{0E9C43EB-C2C7-A841-8978-4843858EE534}"/>
              </a:ext>
            </a:extLst>
          </p:cNvPr>
          <p:cNvSpPr>
            <a:spLocks noGrp="1"/>
          </p:cNvSpPr>
          <p:nvPr>
            <p:ph type="body" idx="1"/>
          </p:nvPr>
        </p:nvSpPr>
        <p:spPr>
          <a:xfrm>
            <a:off x="457200" y="2332167"/>
            <a:ext cx="11303000" cy="276999"/>
          </a:xfrm>
        </p:spPr>
        <p:txBody>
          <a:bodyPr/>
          <a:lstStyle/>
          <a:p>
            <a:r>
              <a:rPr lang="en-US" dirty="0"/>
              <a:t>Work Products Developed   </a:t>
            </a:r>
          </a:p>
        </p:txBody>
      </p:sp>
      <p:sp>
        <p:nvSpPr>
          <p:cNvPr id="6" name="Text Placeholder 5">
            <a:extLst>
              <a:ext uri="{FF2B5EF4-FFF2-40B4-BE49-F238E27FC236}">
                <a16:creationId xmlns:a16="http://schemas.microsoft.com/office/drawing/2014/main" id="{4F2F8932-9B70-DE47-A14C-0CAE069660CA}"/>
              </a:ext>
            </a:extLst>
          </p:cNvPr>
          <p:cNvSpPr>
            <a:spLocks noGrp="1"/>
          </p:cNvSpPr>
          <p:nvPr>
            <p:ph type="body" sz="quarter" idx="10"/>
          </p:nvPr>
        </p:nvSpPr>
        <p:spPr>
          <a:xfrm>
            <a:off x="457200" y="3657600"/>
            <a:ext cx="10808970" cy="369332"/>
          </a:xfrm>
        </p:spPr>
        <p:txBody>
          <a:bodyPr/>
          <a:lstStyle/>
          <a:p>
            <a:pPr marL="342900" indent="-342900">
              <a:buFont typeface="Arial" panose="020B0604020202020204" pitchFamily="34" charset="0"/>
              <a:buChar char="•"/>
            </a:pPr>
            <a:endParaRPr lang="en-US" dirty="0"/>
          </a:p>
        </p:txBody>
      </p:sp>
      <p:graphicFrame>
        <p:nvGraphicFramePr>
          <p:cNvPr id="8" name="Diagram 7">
            <a:extLst>
              <a:ext uri="{FF2B5EF4-FFF2-40B4-BE49-F238E27FC236}">
                <a16:creationId xmlns:a16="http://schemas.microsoft.com/office/drawing/2014/main" id="{A83FE3D6-B39A-8872-B524-30E23CC460E6}"/>
              </a:ext>
            </a:extLst>
          </p:cNvPr>
          <p:cNvGraphicFramePr>
            <a:graphicFrameLocks noChangeAspect="1"/>
          </p:cNvGraphicFramePr>
          <p:nvPr>
            <p:extLst>
              <p:ext uri="{D42A27DB-BD31-4B8C-83A1-F6EECF244321}">
                <p14:modId xmlns:p14="http://schemas.microsoft.com/office/powerpoint/2010/main" val="3444381201"/>
              </p:ext>
            </p:extLst>
          </p:nvPr>
        </p:nvGraphicFramePr>
        <p:xfrm>
          <a:off x="1961516" y="2635545"/>
          <a:ext cx="7962595" cy="358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a:extLst>
              <a:ext uri="{FF2B5EF4-FFF2-40B4-BE49-F238E27FC236}">
                <a16:creationId xmlns:a16="http://schemas.microsoft.com/office/drawing/2014/main" id="{EC73DA5E-B43C-73C1-B8AF-141E2F107026}"/>
              </a:ext>
            </a:extLst>
          </p:cNvPr>
          <p:cNvSpPr/>
          <p:nvPr/>
        </p:nvSpPr>
        <p:spPr>
          <a:xfrm>
            <a:off x="457200" y="4343400"/>
            <a:ext cx="1295400"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881092F-FCB4-D2D5-B5A4-CCE220A23DF8}"/>
              </a:ext>
            </a:extLst>
          </p:cNvPr>
          <p:cNvSpPr/>
          <p:nvPr/>
        </p:nvSpPr>
        <p:spPr>
          <a:xfrm rot="10800000">
            <a:off x="10439400" y="5650467"/>
            <a:ext cx="1295400"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1">
            <a:extLst>
              <a:ext uri="{FF2B5EF4-FFF2-40B4-BE49-F238E27FC236}">
                <a16:creationId xmlns:a16="http://schemas.microsoft.com/office/drawing/2014/main" id="{E772B82E-6D6C-D9D2-31F3-BDA814ACD06C}"/>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1</a:t>
            </a:r>
          </a:p>
        </p:txBody>
      </p:sp>
    </p:spTree>
    <p:extLst>
      <p:ext uri="{BB962C8B-B14F-4D97-AF65-F5344CB8AC3E}">
        <p14:creationId xmlns:p14="http://schemas.microsoft.com/office/powerpoint/2010/main" val="197283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1DECDE-A21F-5D4B-8634-06878865125B}"/>
              </a:ext>
            </a:extLst>
          </p:cNvPr>
          <p:cNvSpPr>
            <a:spLocks noGrp="1"/>
          </p:cNvSpPr>
          <p:nvPr>
            <p:ph type="ftr" sz="quarter" idx="5"/>
          </p:nvPr>
        </p:nvSpPr>
        <p:spPr/>
        <p:txBody>
          <a:bodyPr/>
          <a:lstStyle/>
          <a:p>
            <a:pPr marL="12700">
              <a:lnSpc>
                <a:spcPct val="100000"/>
              </a:lnSpc>
              <a:spcBef>
                <a:spcPts val="10"/>
              </a:spcBef>
            </a:pPr>
            <a:r>
              <a:rPr lang="en-US" dirty="0"/>
              <a:t>pharmacist.com</a:t>
            </a:r>
          </a:p>
        </p:txBody>
      </p:sp>
      <p:sp>
        <p:nvSpPr>
          <p:cNvPr id="3" name="Slide Number Placeholder 2">
            <a:extLst>
              <a:ext uri="{FF2B5EF4-FFF2-40B4-BE49-F238E27FC236}">
                <a16:creationId xmlns:a16="http://schemas.microsoft.com/office/drawing/2014/main" id="{FD770827-1421-9340-AB16-95CD9F94B69D}"/>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7</a:t>
            </a:fld>
            <a:endParaRPr lang="en-US" dirty="0"/>
          </a:p>
        </p:txBody>
      </p:sp>
      <p:sp>
        <p:nvSpPr>
          <p:cNvPr id="4" name="Title 3">
            <a:extLst>
              <a:ext uri="{FF2B5EF4-FFF2-40B4-BE49-F238E27FC236}">
                <a16:creationId xmlns:a16="http://schemas.microsoft.com/office/drawing/2014/main" id="{853F9CA6-FC7A-6B42-AE6E-4D32F30C9E81}"/>
              </a:ext>
            </a:extLst>
          </p:cNvPr>
          <p:cNvSpPr>
            <a:spLocks noGrp="1"/>
          </p:cNvSpPr>
          <p:nvPr>
            <p:ph type="title"/>
          </p:nvPr>
        </p:nvSpPr>
        <p:spPr/>
        <p:txBody>
          <a:bodyPr>
            <a:normAutofit/>
          </a:bodyPr>
          <a:lstStyle/>
          <a:p>
            <a:r>
              <a:rPr lang="en-US" dirty="0"/>
              <a:t>Background – History of Development</a:t>
            </a:r>
          </a:p>
        </p:txBody>
      </p:sp>
      <p:sp>
        <p:nvSpPr>
          <p:cNvPr id="5" name="Text Placeholder 4">
            <a:extLst>
              <a:ext uri="{FF2B5EF4-FFF2-40B4-BE49-F238E27FC236}">
                <a16:creationId xmlns:a16="http://schemas.microsoft.com/office/drawing/2014/main" id="{0E9C43EB-C2C7-A841-8978-4843858EE534}"/>
              </a:ext>
            </a:extLst>
          </p:cNvPr>
          <p:cNvSpPr>
            <a:spLocks noGrp="1"/>
          </p:cNvSpPr>
          <p:nvPr>
            <p:ph type="body" idx="1"/>
          </p:nvPr>
        </p:nvSpPr>
        <p:spPr>
          <a:xfrm>
            <a:off x="457200" y="2332167"/>
            <a:ext cx="11303000" cy="276999"/>
          </a:xfrm>
        </p:spPr>
        <p:txBody>
          <a:bodyPr/>
          <a:lstStyle/>
          <a:p>
            <a:r>
              <a:rPr lang="en-US" dirty="0"/>
              <a:t>Work Products Developed   </a:t>
            </a:r>
          </a:p>
        </p:txBody>
      </p:sp>
      <p:sp>
        <p:nvSpPr>
          <p:cNvPr id="6" name="Text Placeholder 5">
            <a:extLst>
              <a:ext uri="{FF2B5EF4-FFF2-40B4-BE49-F238E27FC236}">
                <a16:creationId xmlns:a16="http://schemas.microsoft.com/office/drawing/2014/main" id="{4F2F8932-9B70-DE47-A14C-0CAE069660CA}"/>
              </a:ext>
            </a:extLst>
          </p:cNvPr>
          <p:cNvSpPr>
            <a:spLocks noGrp="1"/>
          </p:cNvSpPr>
          <p:nvPr>
            <p:ph type="body" sz="quarter" idx="10"/>
          </p:nvPr>
        </p:nvSpPr>
        <p:spPr>
          <a:xfrm>
            <a:off x="457200" y="3657600"/>
            <a:ext cx="10808970" cy="369332"/>
          </a:xfrm>
        </p:spPr>
        <p:txBody>
          <a:bodyPr/>
          <a:lstStyle/>
          <a:p>
            <a:pPr marL="342900" indent="-342900">
              <a:buFont typeface="Arial" panose="020B0604020202020204" pitchFamily="34" charset="0"/>
              <a:buChar char="•"/>
            </a:pPr>
            <a:endParaRPr lang="en-US" dirty="0"/>
          </a:p>
        </p:txBody>
      </p:sp>
      <p:graphicFrame>
        <p:nvGraphicFramePr>
          <p:cNvPr id="8" name="Diagram 7">
            <a:extLst>
              <a:ext uri="{FF2B5EF4-FFF2-40B4-BE49-F238E27FC236}">
                <a16:creationId xmlns:a16="http://schemas.microsoft.com/office/drawing/2014/main" id="{A83FE3D6-B39A-8872-B524-30E23CC460E6}"/>
              </a:ext>
            </a:extLst>
          </p:cNvPr>
          <p:cNvGraphicFramePr>
            <a:graphicFrameLocks noChangeAspect="1"/>
          </p:cNvGraphicFramePr>
          <p:nvPr>
            <p:extLst>
              <p:ext uri="{D42A27DB-BD31-4B8C-83A1-F6EECF244321}">
                <p14:modId xmlns:p14="http://schemas.microsoft.com/office/powerpoint/2010/main" val="2905722972"/>
              </p:ext>
            </p:extLst>
          </p:nvPr>
        </p:nvGraphicFramePr>
        <p:xfrm>
          <a:off x="1961516" y="2635545"/>
          <a:ext cx="7962595" cy="358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1">
            <a:extLst>
              <a:ext uri="{FF2B5EF4-FFF2-40B4-BE49-F238E27FC236}">
                <a16:creationId xmlns:a16="http://schemas.microsoft.com/office/drawing/2014/main" id="{5B512490-F9C7-3FFD-4284-105C7B5AF7D2}"/>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1</a:t>
            </a:r>
          </a:p>
        </p:txBody>
      </p:sp>
    </p:spTree>
    <p:extLst>
      <p:ext uri="{BB962C8B-B14F-4D97-AF65-F5344CB8AC3E}">
        <p14:creationId xmlns:p14="http://schemas.microsoft.com/office/powerpoint/2010/main" val="32842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a:xfrm>
            <a:off x="914400" y="2651864"/>
            <a:ext cx="10363200" cy="2331407"/>
          </a:xfrm>
        </p:spPr>
        <p:txBody>
          <a:bodyPr/>
          <a:lstStyle/>
          <a:p>
            <a:pPr algn="ctr"/>
            <a:r>
              <a:rPr lang="en-US" dirty="0"/>
              <a:t>Section 2 </a:t>
            </a:r>
            <a:br>
              <a:rPr lang="en-US" dirty="0"/>
            </a:br>
            <a:r>
              <a:rPr lang="en-US" dirty="0"/>
              <a:t>Responsibilities &amp; Rights       Principles </a:t>
            </a:r>
          </a:p>
        </p:txBody>
      </p:sp>
    </p:spTree>
    <p:extLst>
      <p:ext uri="{BB962C8B-B14F-4D97-AF65-F5344CB8AC3E}">
        <p14:creationId xmlns:p14="http://schemas.microsoft.com/office/powerpoint/2010/main" val="396427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78F42A-4064-FC43-862B-553DBD2944D6}"/>
              </a:ext>
            </a:extLst>
          </p:cNvPr>
          <p:cNvSpPr>
            <a:spLocks noGrp="1"/>
          </p:cNvSpPr>
          <p:nvPr>
            <p:ph type="ftr" sz="quarter" idx="5"/>
          </p:nvPr>
        </p:nvSpPr>
        <p:spPr/>
        <p:txBody>
          <a:bodyPr/>
          <a:lstStyle/>
          <a:p>
            <a:pPr marL="12700">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15ED7544-1769-3747-BD65-67D2D7782E3C}"/>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9</a:t>
            </a:fld>
            <a:endParaRPr lang="en-US" dirty="0"/>
          </a:p>
        </p:txBody>
      </p:sp>
      <p:sp>
        <p:nvSpPr>
          <p:cNvPr id="4" name="Title 3">
            <a:extLst>
              <a:ext uri="{FF2B5EF4-FFF2-40B4-BE49-F238E27FC236}">
                <a16:creationId xmlns:a16="http://schemas.microsoft.com/office/drawing/2014/main" id="{209DA892-39B1-7946-962A-EC02C71BD431}"/>
              </a:ext>
            </a:extLst>
          </p:cNvPr>
          <p:cNvSpPr>
            <a:spLocks noGrp="1"/>
          </p:cNvSpPr>
          <p:nvPr>
            <p:ph type="title"/>
          </p:nvPr>
        </p:nvSpPr>
        <p:spPr>
          <a:xfrm>
            <a:off x="444500" y="2286000"/>
            <a:ext cx="5956300" cy="1554272"/>
          </a:xfrm>
        </p:spPr>
        <p:txBody>
          <a:bodyPr>
            <a:normAutofit/>
          </a:bodyPr>
          <a:lstStyle/>
          <a:p>
            <a:r>
              <a:rPr lang="en-US" dirty="0"/>
              <a:t>Fundamental Responsibilities</a:t>
            </a:r>
          </a:p>
        </p:txBody>
      </p:sp>
      <p:sp>
        <p:nvSpPr>
          <p:cNvPr id="5" name="Text Placeholder 4">
            <a:extLst>
              <a:ext uri="{FF2B5EF4-FFF2-40B4-BE49-F238E27FC236}">
                <a16:creationId xmlns:a16="http://schemas.microsoft.com/office/drawing/2014/main" id="{0B9C47CC-3F7F-CE42-B774-954CE93A3CC4}"/>
              </a:ext>
            </a:extLst>
          </p:cNvPr>
          <p:cNvSpPr>
            <a:spLocks noGrp="1"/>
          </p:cNvSpPr>
          <p:nvPr>
            <p:ph type="body" idx="1"/>
          </p:nvPr>
        </p:nvSpPr>
        <p:spPr>
          <a:xfrm>
            <a:off x="444500" y="3883808"/>
            <a:ext cx="11061700" cy="276999"/>
          </a:xfrm>
        </p:spPr>
        <p:txBody>
          <a:bodyPr/>
          <a:lstStyle/>
          <a:p>
            <a:r>
              <a:rPr lang="en-US" dirty="0"/>
              <a:t>Review of Principles</a:t>
            </a:r>
          </a:p>
        </p:txBody>
      </p:sp>
      <p:sp>
        <p:nvSpPr>
          <p:cNvPr id="6" name="Text Placeholder 5">
            <a:extLst>
              <a:ext uri="{FF2B5EF4-FFF2-40B4-BE49-F238E27FC236}">
                <a16:creationId xmlns:a16="http://schemas.microsoft.com/office/drawing/2014/main" id="{AF30952C-AA02-4B4F-ADD4-8BF944F47DAE}"/>
              </a:ext>
            </a:extLst>
          </p:cNvPr>
          <p:cNvSpPr>
            <a:spLocks noGrp="1"/>
          </p:cNvSpPr>
          <p:nvPr>
            <p:ph type="body" sz="quarter" idx="10"/>
          </p:nvPr>
        </p:nvSpPr>
        <p:spPr>
          <a:xfrm>
            <a:off x="457200" y="4493408"/>
            <a:ext cx="5638800" cy="369332"/>
          </a:xfrm>
        </p:spPr>
        <p:txBody>
          <a:bodyPr/>
          <a:lstStyle/>
          <a:p>
            <a:r>
              <a:rPr lang="en-US" dirty="0"/>
              <a:t>What Improves Patient Outcomes </a:t>
            </a:r>
          </a:p>
        </p:txBody>
      </p:sp>
      <p:sp>
        <p:nvSpPr>
          <p:cNvPr id="7" name="Footer Placeholder 1">
            <a:extLst>
              <a:ext uri="{FF2B5EF4-FFF2-40B4-BE49-F238E27FC236}">
                <a16:creationId xmlns:a16="http://schemas.microsoft.com/office/drawing/2014/main" id="{C0B679F9-8C8B-D955-3479-F833764661E4}"/>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2</a:t>
            </a:r>
          </a:p>
        </p:txBody>
      </p:sp>
    </p:spTree>
    <p:extLst>
      <p:ext uri="{BB962C8B-B14F-4D97-AF65-F5344CB8AC3E}">
        <p14:creationId xmlns:p14="http://schemas.microsoft.com/office/powerpoint/2010/main" val="1891893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49CBDCC76702A947BC53F31379A779B9" ma:contentTypeVersion="19" ma:contentTypeDescription="Create a new document." ma:contentTypeScope="" ma:versionID="d2fd7d6d287c268f851edd996ed375cd">
  <xsd:schema xmlns:xsd="http://www.w3.org/2001/XMLSchema" xmlns:xs="http://www.w3.org/2001/XMLSchema" xmlns:p="http://schemas.microsoft.com/office/2006/metadata/properties" xmlns:ns1="http://schemas.microsoft.com/sharepoint/v3" xmlns:ns2="f692ef95-0c45-40ae-bb3c-dd3a9bc4d555" xmlns:ns3="5d802c63-e35c-487a-b62b-db818709363b" targetNamespace="http://schemas.microsoft.com/office/2006/metadata/properties" ma:root="true" ma:fieldsID="2b667d06e32063b56e86e517149c13d7" ns1:_="" ns2:_="" ns3:_="">
    <xsd:import namespace="http://schemas.microsoft.com/sharepoint/v3"/>
    <xsd:import namespace="f692ef95-0c45-40ae-bb3c-dd3a9bc4d555"/>
    <xsd:import namespace="5d802c63-e35c-487a-b62b-db818709363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92ef95-0c45-40ae-bb3c-dd3a9bc4d5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f9dc94ca-03e6-44a5-967d-69cc6aa04db7}" ma:internalName="TaxCatchAll" ma:showField="CatchAllData" ma:web="f692ef95-0c45-40ae-bb3c-dd3a9bc4d55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802c63-e35c-487a-b62b-db81870936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ea82e0c4-57f9-4d24-90c8-b8e6b61109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f692ef95-0c45-40ae-bb3c-dd3a9bc4d555">
      <UserInfo>
        <DisplayName>Shaughnessy, April</DisplayName>
        <AccountId>6054</AccountId>
        <AccountType/>
      </UserInfo>
    </SharedWithUsers>
    <TaxCatchAll xmlns="f692ef95-0c45-40ae-bb3c-dd3a9bc4d555" xsi:nil="true"/>
    <lcf76f155ced4ddcb4097134ff3c332f xmlns="5d802c63-e35c-487a-b62b-db81870936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B716F5-E8FA-4389-814D-7591AD0A4E9B}">
  <ds:schemaRefs>
    <ds:schemaRef ds:uri="http://schemas.microsoft.com/sharepoint/v3/contenttype/forms"/>
  </ds:schemaRefs>
</ds:datastoreItem>
</file>

<file path=customXml/itemProps2.xml><?xml version="1.0" encoding="utf-8"?>
<ds:datastoreItem xmlns:ds="http://schemas.openxmlformats.org/officeDocument/2006/customXml" ds:itemID="{17B235B7-AE34-490B-9284-1F1A3AA96CAF}">
  <ds:schemaRefs>
    <ds:schemaRef ds:uri="http://schemas.microsoft.com/sharepoint/events"/>
  </ds:schemaRefs>
</ds:datastoreItem>
</file>

<file path=customXml/itemProps3.xml><?xml version="1.0" encoding="utf-8"?>
<ds:datastoreItem xmlns:ds="http://schemas.openxmlformats.org/officeDocument/2006/customXml" ds:itemID="{5626A09A-33D9-4AA4-B786-14DF14B14EEC}"/>
</file>

<file path=customXml/itemProps4.xml><?xml version="1.0" encoding="utf-8"?>
<ds:datastoreItem xmlns:ds="http://schemas.openxmlformats.org/officeDocument/2006/customXml" ds:itemID="{FAC08322-6EB7-4AF6-8B61-906B952F4400}">
  <ds:schemaRefs>
    <ds:schemaRef ds:uri="http://www.w3.org/XML/1998/namespace"/>
    <ds:schemaRef ds:uri="http://schemas.microsoft.com/office/infopath/2007/PartnerControls"/>
    <ds:schemaRef ds:uri="http://purl.org/dc/dcmitype/"/>
    <ds:schemaRef ds:uri="f692ef95-0c45-40ae-bb3c-dd3a9bc4d555"/>
    <ds:schemaRef ds:uri="http://purl.org/dc/terms/"/>
    <ds:schemaRef ds:uri="http://schemas.openxmlformats.org/package/2006/metadata/core-properties"/>
    <ds:schemaRef ds:uri="c61d93f9-a3c4-4624-ba0f-742a92c844ba"/>
    <ds:schemaRef ds:uri="http://schemas.microsoft.com/office/2006/documentManagement/types"/>
    <ds:schemaRef ds:uri="http://schemas.microsoft.com/sharepoint/v3"/>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7282</TotalTime>
  <Words>8554</Words>
  <Application>Microsoft Office PowerPoint</Application>
  <PresentationFormat>Widescreen</PresentationFormat>
  <Paragraphs>643</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Palatino Linotype</vt:lpstr>
      <vt:lpstr>Roboto</vt:lpstr>
      <vt:lpstr>Office Theme</vt:lpstr>
      <vt:lpstr>PowerPoint Presentation</vt:lpstr>
      <vt:lpstr>Learning Objectives</vt:lpstr>
      <vt:lpstr> Section 1                            Overview Purpose &amp; Development</vt:lpstr>
      <vt:lpstr>Pharmacist’s Fundamental Responsibilities &amp; Rights</vt:lpstr>
      <vt:lpstr>Background – History of Development</vt:lpstr>
      <vt:lpstr>Background – History of Development</vt:lpstr>
      <vt:lpstr>Background – History of Development</vt:lpstr>
      <vt:lpstr>Section 2  Responsibilities &amp; Rights       Principles </vt:lpstr>
      <vt:lpstr>Fundamental Responsibilities</vt:lpstr>
      <vt:lpstr>I. Practice with  honest &amp; integrity</vt:lpstr>
      <vt:lpstr>II. Seek employment that aligns with professional goals &amp; personal needs &amp; values </vt:lpstr>
      <vt:lpstr>Know prospective employers   Goals   Values  Climate  Culture </vt:lpstr>
      <vt:lpstr>III. Be lifelong learners to maintain professional  competence and engage in the profession</vt:lpstr>
      <vt:lpstr>IV. Educate their patients and the public to enhance public health</vt:lpstr>
      <vt:lpstr>V. Make decisions &amp; seek resolutions regarding workplace concerns without fear of intimidation or retaliation from their employer or supervisor</vt:lpstr>
      <vt:lpstr>I.     Practice with honest &amp; integrity II.    Seek employment aligned to  professional goals/personal values &amp;  needs III.   Be lifelong learners IV.   Educate their patients &amp; public to  enhance public health V.    Make decisions &amp; seek resolutions   regarding workplace concerns without  fear </vt:lpstr>
      <vt:lpstr>Fundamental Rights</vt:lpstr>
      <vt:lpstr>I. Practice pharmacy in the best interest of patient and community health &amp; well-being</vt:lpstr>
      <vt:lpstr>II. Exercise professional judgment under the auspices of their license when delivering care to patients</vt:lpstr>
      <vt:lpstr>III. Be treated in a considerate, respectful, &amp; professional manner by patients &amp; supported by employers &amp; supervisors</vt:lpstr>
      <vt:lpstr>IV. A workplace free of racism, discrimination, bullying, or harassment, as well as physical, verbal, or emotional abuse. </vt:lpstr>
      <vt:lpstr>V. A working environment where the necessary resources are allocated to provide both legally required patient care services &amp; any additional patient care services offered</vt:lpstr>
      <vt:lpstr>VI. Reasonable working hours &amp; conditions</vt:lpstr>
      <vt:lpstr>VII. Have a voice in the development of metrics, &amp; how those metrics are used as criteria for performance evaluations of all pharmacy staff</vt:lpstr>
      <vt:lpstr>I. Practice in best interest of patient/community health &amp; well-being II.  Exercise professional judgment  III.    Be treated well by patients &amp; supported by employers &amp;  supervisors IV.   A workplace free of discriminatory practices &amp; abuse V.      A working environment with necessary resources for all care  services VI      Reasonable working hours &amp; conditions VII.   Have input in development performance measurements for  pharmacy staff evaluation</vt:lpstr>
      <vt:lpstr>Section 3  Overview of Conversation Starter</vt:lpstr>
      <vt:lpstr>Conversation Preparedness</vt:lpstr>
      <vt:lpstr>O ● D ● E ● R</vt:lpstr>
      <vt:lpstr>O D E R</vt:lpstr>
      <vt:lpstr>O D E R</vt:lpstr>
      <vt:lpstr>O D E R</vt:lpstr>
      <vt:lpstr>O D E R</vt:lpstr>
      <vt:lpstr>O D E R</vt:lpstr>
      <vt:lpstr> Section 4  Exemplars for Discussion </vt:lpstr>
      <vt:lpstr>Situations &amp; Scenarios </vt:lpstr>
      <vt:lpstr>Applying O-D-E-R</vt:lpstr>
      <vt:lpstr>Applying O-D-E-R</vt:lpstr>
      <vt:lpstr>Situations &amp; Scenarios </vt:lpstr>
      <vt:lpstr>Applying O-D-E-R</vt:lpstr>
      <vt:lpstr>Applying O-D-E-R</vt:lpstr>
      <vt:lpstr>Situations &amp; Scenarios </vt:lpstr>
      <vt:lpstr>Applying O-D-E-R</vt:lpstr>
      <vt:lpstr>Applying O-D-E-R</vt:lpstr>
      <vt:lpstr>Situations &amp; Scenarios </vt:lpstr>
      <vt:lpstr>Considering Employment Opportunities</vt:lpstr>
      <vt:lpstr>PowerPoint Presentation</vt:lpstr>
      <vt:lpstr>PowerPoint Presentation</vt:lpstr>
      <vt:lpstr>PowerPoint Presentation</vt:lpstr>
      <vt:lpstr>Seeking to change positions</vt:lpstr>
      <vt:lpstr>What Mary can ask?</vt:lpstr>
      <vt:lpstr>Offered a ‘dream’ position – now what?</vt:lpstr>
      <vt:lpstr>What Michael can 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Powell</dc:creator>
  <cp:lastModifiedBy>Alvarez, Nancy Ann - (naalvarez)</cp:lastModifiedBy>
  <cp:revision>156</cp:revision>
  <cp:lastPrinted>2023-11-17T21:24:18Z</cp:lastPrinted>
  <dcterms:created xsi:type="dcterms:W3CDTF">2020-05-27T18:03:02Z</dcterms:created>
  <dcterms:modified xsi:type="dcterms:W3CDTF">2023-12-12T18:38:48Z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2020-05-27T00:00:00Z</vt:filetime>
  </property>
  <property fmtid="{D5CDD505-2E9C-101B-9397-08002B2CF9AE}" pid="3" name="Creator">
    <vt:lpwstr>Adobe InDesign 15.0 (Macintosh)</vt:lpwstr>
  </property>
  <property fmtid="{D5CDD505-2E9C-101B-9397-08002B2CF9AE}" pid="4" name="LastSaved">
    <vt:filetime>2020-05-27T00:00:00Z</vt:filetime>
  </property>
  <property fmtid="{D5CDD505-2E9C-101B-9397-08002B2CF9AE}" pid="5" name="ContentTypeId">
    <vt:lpwstr>0x01010049CBDCC76702A947BC53F31379A779B9</vt:lpwstr>
  </property>
  <property fmtid="{D5CDD505-2E9C-101B-9397-08002B2CF9AE}" pid="6" name="MediaServiceImageTags">
    <vt:lpwstr/>
  </property>
</Properties>
</file>