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5"/>
    <p:sldMasterId id="2147483676" r:id="rId6"/>
    <p:sldMasterId id="2147483740" r:id="rId7"/>
  </p:sldMasterIdLst>
  <p:notesMasterIdLst>
    <p:notesMasterId r:id="rId87"/>
  </p:notesMasterIdLst>
  <p:sldIdLst>
    <p:sldId id="3483" r:id="rId8"/>
    <p:sldId id="2145706566" r:id="rId9"/>
    <p:sldId id="2145706635" r:id="rId10"/>
    <p:sldId id="2145706618" r:id="rId11"/>
    <p:sldId id="2145706693" r:id="rId12"/>
    <p:sldId id="2145706696" r:id="rId13"/>
    <p:sldId id="2145706568" r:id="rId14"/>
    <p:sldId id="2145706827" r:id="rId15"/>
    <p:sldId id="2145706819" r:id="rId16"/>
    <p:sldId id="2145706820" r:id="rId17"/>
    <p:sldId id="2145706821" r:id="rId18"/>
    <p:sldId id="2145706822" r:id="rId19"/>
    <p:sldId id="2145706823" r:id="rId20"/>
    <p:sldId id="2145706824" r:id="rId21"/>
    <p:sldId id="2145706825" r:id="rId22"/>
    <p:sldId id="2145706826" r:id="rId23"/>
    <p:sldId id="2145706794" r:id="rId24"/>
    <p:sldId id="2145706878" r:id="rId25"/>
    <p:sldId id="2145706771" r:id="rId26"/>
    <p:sldId id="2145706772" r:id="rId27"/>
    <p:sldId id="2145706773" r:id="rId28"/>
    <p:sldId id="2145706774" r:id="rId29"/>
    <p:sldId id="2145706860" r:id="rId30"/>
    <p:sldId id="2145706879" r:id="rId31"/>
    <p:sldId id="2145706877" r:id="rId32"/>
    <p:sldId id="2145706761" r:id="rId33"/>
    <p:sldId id="2145706861" r:id="rId34"/>
    <p:sldId id="2145706862" r:id="rId35"/>
    <p:sldId id="2145706832" r:id="rId36"/>
    <p:sldId id="2145706833" r:id="rId37"/>
    <p:sldId id="2145706834" r:id="rId38"/>
    <p:sldId id="2145706835" r:id="rId39"/>
    <p:sldId id="2145706836" r:id="rId40"/>
    <p:sldId id="2145706837" r:id="rId41"/>
    <p:sldId id="2145706838" r:id="rId42"/>
    <p:sldId id="2145706839" r:id="rId43"/>
    <p:sldId id="2145706840" r:id="rId44"/>
    <p:sldId id="2145706841" r:id="rId45"/>
    <p:sldId id="2145706842" r:id="rId46"/>
    <p:sldId id="2145706843" r:id="rId47"/>
    <p:sldId id="2145706844" r:id="rId48"/>
    <p:sldId id="2145706845" r:id="rId49"/>
    <p:sldId id="2145706846" r:id="rId50"/>
    <p:sldId id="2145706864" r:id="rId51"/>
    <p:sldId id="2145706847" r:id="rId52"/>
    <p:sldId id="2145706865" r:id="rId53"/>
    <p:sldId id="2145706848" r:id="rId54"/>
    <p:sldId id="2145706866" r:id="rId55"/>
    <p:sldId id="2145706849" r:id="rId56"/>
    <p:sldId id="2145706867" r:id="rId57"/>
    <p:sldId id="2145706850" r:id="rId58"/>
    <p:sldId id="2145706868" r:id="rId59"/>
    <p:sldId id="2145706851" r:id="rId60"/>
    <p:sldId id="2145706869" r:id="rId61"/>
    <p:sldId id="2145706852" r:id="rId62"/>
    <p:sldId id="2145706863" r:id="rId63"/>
    <p:sldId id="2145706853" r:id="rId64"/>
    <p:sldId id="2145706870" r:id="rId65"/>
    <p:sldId id="2145706854" r:id="rId66"/>
    <p:sldId id="2145706871" r:id="rId67"/>
    <p:sldId id="2145706855" r:id="rId68"/>
    <p:sldId id="2145706872" r:id="rId69"/>
    <p:sldId id="2145706856" r:id="rId70"/>
    <p:sldId id="2145706873" r:id="rId71"/>
    <p:sldId id="2145706857" r:id="rId72"/>
    <p:sldId id="2145706874" r:id="rId73"/>
    <p:sldId id="2145706858" r:id="rId74"/>
    <p:sldId id="2145706875" r:id="rId75"/>
    <p:sldId id="2145706859" r:id="rId76"/>
    <p:sldId id="2145706751" r:id="rId77"/>
    <p:sldId id="2145706668" r:id="rId78"/>
    <p:sldId id="2145706828" r:id="rId79"/>
    <p:sldId id="2145706829" r:id="rId80"/>
    <p:sldId id="2145706830" r:id="rId81"/>
    <p:sldId id="2145706764" r:id="rId82"/>
    <p:sldId id="2145706798" r:id="rId83"/>
    <p:sldId id="2145706694" r:id="rId84"/>
    <p:sldId id="2145706695" r:id="rId85"/>
    <p:sldId id="2145706831" r:id="rId8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0D11F8B-FCED-4C03-B250-53B99F997A5E}">
          <p14:sldIdLst>
            <p14:sldId id="3483"/>
            <p14:sldId id="2145706566"/>
            <p14:sldId id="2145706635"/>
            <p14:sldId id="2145706618"/>
            <p14:sldId id="2145706693"/>
          </p14:sldIdLst>
        </p14:section>
        <p14:section name="Policy Reference" id="{A3CBFD0E-AB5F-4909-8AD3-84E42228262E}">
          <p14:sldIdLst>
            <p14:sldId id="2145706696"/>
            <p14:sldId id="2145706568"/>
            <p14:sldId id="2145706827"/>
          </p14:sldIdLst>
        </p14:section>
        <p14:section name="P Ref - AI" id="{0DB5E10E-8865-4EAC-BE7A-F8E7EC8F2A5A}">
          <p14:sldIdLst>
            <p14:sldId id="2145706819"/>
            <p14:sldId id="2145706820"/>
            <p14:sldId id="2145706821"/>
            <p14:sldId id="2145706822"/>
            <p14:sldId id="2145706823"/>
            <p14:sldId id="2145706824"/>
            <p14:sldId id="2145706825"/>
            <p14:sldId id="2145706826"/>
            <p14:sldId id="2145706794"/>
            <p14:sldId id="2145706878"/>
          </p14:sldIdLst>
        </p14:section>
        <p14:section name="P Ref - Cybersecurity" id="{FAC23CB8-E1A5-44C8-B60A-0C697A2578E2}">
          <p14:sldIdLst>
            <p14:sldId id="2145706771"/>
            <p14:sldId id="2145706772"/>
            <p14:sldId id="2145706773"/>
            <p14:sldId id="2145706774"/>
            <p14:sldId id="2145706860"/>
            <p14:sldId id="2145706879"/>
            <p14:sldId id="2145706877"/>
          </p14:sldIdLst>
        </p14:section>
        <p14:section name="New Business Review Committee" id="{B8005957-D9D9-4877-A4FC-CD0FF9FE6080}">
          <p14:sldIdLst>
            <p14:sldId id="2145706761"/>
            <p14:sldId id="2145706861"/>
            <p14:sldId id="2145706862"/>
            <p14:sldId id="2145706832"/>
            <p14:sldId id="2145706833"/>
            <p14:sldId id="2145706834"/>
            <p14:sldId id="2145706835"/>
            <p14:sldId id="2145706836"/>
            <p14:sldId id="2145706837"/>
            <p14:sldId id="2145706838"/>
            <p14:sldId id="2145706839"/>
            <p14:sldId id="2145706840"/>
            <p14:sldId id="2145706841"/>
            <p14:sldId id="2145706842"/>
            <p14:sldId id="2145706843"/>
            <p14:sldId id="2145706844"/>
            <p14:sldId id="2145706845"/>
            <p14:sldId id="2145706846"/>
            <p14:sldId id="2145706864"/>
            <p14:sldId id="2145706847"/>
            <p14:sldId id="2145706865"/>
            <p14:sldId id="2145706848"/>
            <p14:sldId id="2145706866"/>
            <p14:sldId id="2145706849"/>
            <p14:sldId id="2145706867"/>
            <p14:sldId id="2145706850"/>
            <p14:sldId id="2145706868"/>
            <p14:sldId id="2145706851"/>
            <p14:sldId id="2145706869"/>
            <p14:sldId id="2145706852"/>
            <p14:sldId id="2145706863"/>
            <p14:sldId id="2145706853"/>
            <p14:sldId id="2145706870"/>
            <p14:sldId id="2145706854"/>
            <p14:sldId id="2145706871"/>
            <p14:sldId id="2145706855"/>
            <p14:sldId id="2145706872"/>
            <p14:sldId id="2145706856"/>
            <p14:sldId id="2145706873"/>
            <p14:sldId id="2145706857"/>
            <p14:sldId id="2145706874"/>
            <p14:sldId id="2145706858"/>
            <p14:sldId id="2145706875"/>
            <p14:sldId id="2145706859"/>
            <p14:sldId id="2145706751"/>
          </p14:sldIdLst>
        </p14:section>
        <p14:section name="Closing" id="{0BE4B9A2-F29B-4B67-8A0B-530CAC6BF43B}">
          <p14:sldIdLst>
            <p14:sldId id="2145706668"/>
            <p14:sldId id="2145706828"/>
            <p14:sldId id="2145706829"/>
            <p14:sldId id="2145706830"/>
            <p14:sldId id="2145706764"/>
            <p14:sldId id="2145706798"/>
            <p14:sldId id="2145706694"/>
            <p14:sldId id="2145706695"/>
            <p14:sldId id="2145706831"/>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FAB"/>
    <a:srgbClr val="D7132F"/>
    <a:srgbClr val="000000"/>
    <a:srgbClr val="00B3AA"/>
    <a:srgbClr val="B44198"/>
    <a:srgbClr val="312B7E"/>
    <a:srgbClr val="105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3" autoAdjust="0"/>
    <p:restoredTop sz="85109" autoAdjust="0"/>
  </p:normalViewPr>
  <p:slideViewPr>
    <p:cSldViewPr snapToGrid="0">
      <p:cViewPr varScale="1">
        <p:scale>
          <a:sx n="58" d="100"/>
          <a:sy n="58" d="100"/>
        </p:scale>
        <p:origin x="792" y="48"/>
      </p:cViewPr>
      <p:guideLst>
        <p:guide orient="horz"/>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1.xml"/><Relationship Id="rId90" Type="http://schemas.openxmlformats.org/officeDocument/2006/relationships/theme" Target="theme/theme1.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1D113-8062-436F-BCD8-8E41367DF249}" type="doc">
      <dgm:prSet loTypeId="urn:microsoft.com/office/officeart/2005/8/layout/chevron1" loCatId="process" qsTypeId="urn:microsoft.com/office/officeart/2005/8/quickstyle/simple1" qsCatId="simple" csTypeId="urn:microsoft.com/office/officeart/2005/8/colors/accent1_2" csCatId="accent1" phldr="1"/>
      <dgm:spPr/>
    </dgm:pt>
    <dgm:pt modelId="{525ED546-E076-4AF4-9823-2D1C08E6BF56}">
      <dgm:prSet phldrT="[Text]" custT="1"/>
      <dgm:spPr/>
      <dgm:t>
        <a:bodyPr/>
        <a:lstStyle/>
        <a:p>
          <a:r>
            <a:rPr lang="en-US" sz="1800" b="1" dirty="0"/>
            <a:t>February 29, 2024</a:t>
          </a:r>
        </a:p>
      </dgm:t>
    </dgm:pt>
    <dgm:pt modelId="{14DE79EF-7A06-4D69-A8B5-799B99091F70}" type="parTrans" cxnId="{CEDDE5DD-90DF-4D41-AAD0-D1DF8B244FA8}">
      <dgm:prSet/>
      <dgm:spPr/>
      <dgm:t>
        <a:bodyPr/>
        <a:lstStyle/>
        <a:p>
          <a:endParaRPr lang="en-US" sz="2400"/>
        </a:p>
      </dgm:t>
    </dgm:pt>
    <dgm:pt modelId="{09ED1DE1-DA9E-4463-AA3A-539227B374A6}" type="sibTrans" cxnId="{CEDDE5DD-90DF-4D41-AAD0-D1DF8B244FA8}">
      <dgm:prSet/>
      <dgm:spPr/>
      <dgm:t>
        <a:bodyPr/>
        <a:lstStyle/>
        <a:p>
          <a:endParaRPr lang="en-US" sz="2400"/>
        </a:p>
      </dgm:t>
    </dgm:pt>
    <dgm:pt modelId="{E2AA5D8F-3552-495F-B76E-7B90BD61D43A}">
      <dgm:prSet phldrT="[Text]" custT="1"/>
      <dgm:spPr/>
      <dgm:t>
        <a:bodyPr/>
        <a:lstStyle/>
        <a:p>
          <a:r>
            <a:rPr lang="en-US" sz="1800" b="1" dirty="0"/>
            <a:t>Feb 29 – </a:t>
          </a:r>
        </a:p>
        <a:p>
          <a:r>
            <a:rPr lang="en-US" sz="1800" b="1" dirty="0"/>
            <a:t>March 7</a:t>
          </a:r>
        </a:p>
      </dgm:t>
    </dgm:pt>
    <dgm:pt modelId="{FA7DEF07-00D7-4C55-AD8F-988D1173B2C8}" type="parTrans" cxnId="{765297EF-0140-4900-91F0-27A0BD338A8D}">
      <dgm:prSet/>
      <dgm:spPr/>
      <dgm:t>
        <a:bodyPr/>
        <a:lstStyle/>
        <a:p>
          <a:endParaRPr lang="en-US" sz="2400"/>
        </a:p>
      </dgm:t>
    </dgm:pt>
    <dgm:pt modelId="{B3060133-DE46-4782-9C3A-0092C97105B3}" type="sibTrans" cxnId="{765297EF-0140-4900-91F0-27A0BD338A8D}">
      <dgm:prSet/>
      <dgm:spPr/>
      <dgm:t>
        <a:bodyPr/>
        <a:lstStyle/>
        <a:p>
          <a:endParaRPr lang="en-US" sz="2400"/>
        </a:p>
      </dgm:t>
    </dgm:pt>
    <dgm:pt modelId="{DB43B507-25A2-4D16-9D3A-92E72F2F524E}">
      <dgm:prSet phldrT="[Text]" custT="1"/>
      <dgm:spPr/>
      <dgm:t>
        <a:bodyPr/>
        <a:lstStyle/>
        <a:p>
          <a:r>
            <a:rPr lang="en-US" sz="1800" b="1" dirty="0"/>
            <a:t>Feb 29 – </a:t>
          </a:r>
        </a:p>
        <a:p>
          <a:r>
            <a:rPr lang="en-US" sz="1800" b="1" dirty="0"/>
            <a:t>March 7</a:t>
          </a:r>
        </a:p>
      </dgm:t>
    </dgm:pt>
    <dgm:pt modelId="{E664541C-0C61-4A01-BF28-9F46F71E4C7B}" type="parTrans" cxnId="{8A424639-8694-4CBB-96FC-28A3A276704F}">
      <dgm:prSet/>
      <dgm:spPr/>
      <dgm:t>
        <a:bodyPr/>
        <a:lstStyle/>
        <a:p>
          <a:endParaRPr lang="en-US" sz="2400"/>
        </a:p>
      </dgm:t>
    </dgm:pt>
    <dgm:pt modelId="{4A4D68BB-FDF0-4E4E-9691-6DD19CE15CC7}" type="sibTrans" cxnId="{8A424639-8694-4CBB-96FC-28A3A276704F}">
      <dgm:prSet/>
      <dgm:spPr/>
      <dgm:t>
        <a:bodyPr/>
        <a:lstStyle/>
        <a:p>
          <a:endParaRPr lang="en-US" sz="2400"/>
        </a:p>
      </dgm:t>
    </dgm:pt>
    <dgm:pt modelId="{0EC761AF-0310-438C-BDE1-7094BE0AC4CA}">
      <dgm:prSet phldrT="[Text]" custT="1"/>
      <dgm:spPr/>
      <dgm:t>
        <a:bodyPr/>
        <a:lstStyle/>
        <a:p>
          <a:r>
            <a:rPr lang="en-US" sz="1800" b="1" dirty="0"/>
            <a:t>March 7 – 11:59pm PT</a:t>
          </a:r>
        </a:p>
      </dgm:t>
    </dgm:pt>
    <dgm:pt modelId="{DC662676-3EBE-4200-9C48-B1926D52815B}" type="parTrans" cxnId="{6057C766-B8D1-432A-9288-D17FA9E2EF9E}">
      <dgm:prSet/>
      <dgm:spPr/>
      <dgm:t>
        <a:bodyPr/>
        <a:lstStyle/>
        <a:p>
          <a:endParaRPr lang="en-US" sz="2400"/>
        </a:p>
      </dgm:t>
    </dgm:pt>
    <dgm:pt modelId="{35F5CFE3-8D80-48CD-8679-084A798615D2}" type="sibTrans" cxnId="{6057C766-B8D1-432A-9288-D17FA9E2EF9E}">
      <dgm:prSet/>
      <dgm:spPr/>
      <dgm:t>
        <a:bodyPr/>
        <a:lstStyle/>
        <a:p>
          <a:endParaRPr lang="en-US" sz="2400"/>
        </a:p>
      </dgm:t>
    </dgm:pt>
    <dgm:pt modelId="{842F6858-7324-4CC3-8603-6E70348F2394}">
      <dgm:prSet phldrT="[Text]" custT="1"/>
      <dgm:spPr/>
      <dgm:t>
        <a:bodyPr/>
        <a:lstStyle/>
        <a:p>
          <a:r>
            <a:rPr lang="en-US" sz="1800" b="1" dirty="0"/>
            <a:t>March 11, 2024</a:t>
          </a:r>
        </a:p>
      </dgm:t>
    </dgm:pt>
    <dgm:pt modelId="{1E510C08-4C6C-4DDD-9A3D-9F9059FBED10}" type="parTrans" cxnId="{DA48FB35-BA56-42FE-B95C-C894F02EFC76}">
      <dgm:prSet/>
      <dgm:spPr/>
      <dgm:t>
        <a:bodyPr/>
        <a:lstStyle/>
        <a:p>
          <a:endParaRPr lang="en-US" sz="2400"/>
        </a:p>
      </dgm:t>
    </dgm:pt>
    <dgm:pt modelId="{AD8A681B-1DAA-4D89-A42B-F59999B7DC9F}" type="sibTrans" cxnId="{DA48FB35-BA56-42FE-B95C-C894F02EFC76}">
      <dgm:prSet/>
      <dgm:spPr/>
      <dgm:t>
        <a:bodyPr/>
        <a:lstStyle/>
        <a:p>
          <a:endParaRPr lang="en-US" sz="2400"/>
        </a:p>
      </dgm:t>
    </dgm:pt>
    <dgm:pt modelId="{CB77C552-23C2-44B7-8C7D-3E1D0A9EB28A}">
      <dgm:prSet phldrT="[Text]" custT="1"/>
      <dgm:spPr/>
      <dgm:t>
        <a:bodyPr/>
        <a:lstStyle/>
        <a:p>
          <a:pPr>
            <a:lnSpc>
              <a:spcPct val="100000"/>
            </a:lnSpc>
          </a:pPr>
          <a:r>
            <a:rPr lang="en-US" sz="1800" b="1" dirty="0">
              <a:solidFill>
                <a:schemeClr val="bg1"/>
              </a:solidFill>
            </a:rPr>
            <a:t>Electronic Poll delivered to registered delegates only</a:t>
          </a:r>
          <a:endParaRPr lang="en-US" sz="1800" b="1" dirty="0"/>
        </a:p>
      </dgm:t>
    </dgm:pt>
    <dgm:pt modelId="{1DC17750-DE2F-4B9C-A8EE-2FAD47997DBB}" type="parTrans" cxnId="{A49F8A5C-EAD9-4F75-B8EC-675E48D23C06}">
      <dgm:prSet/>
      <dgm:spPr/>
      <dgm:t>
        <a:bodyPr/>
        <a:lstStyle/>
        <a:p>
          <a:endParaRPr lang="en-US" sz="2400"/>
        </a:p>
      </dgm:t>
    </dgm:pt>
    <dgm:pt modelId="{B09BD024-9B31-42BA-B69C-97515357949B}" type="sibTrans" cxnId="{A49F8A5C-EAD9-4F75-B8EC-675E48D23C06}">
      <dgm:prSet/>
      <dgm:spPr/>
      <dgm:t>
        <a:bodyPr/>
        <a:lstStyle/>
        <a:p>
          <a:endParaRPr lang="en-US" sz="2400"/>
        </a:p>
      </dgm:t>
    </dgm:pt>
    <dgm:pt modelId="{A1CADF6C-DA4B-4AAA-B1EF-439428A3B30C}">
      <dgm:prSet phldrT="[Text]" custT="1"/>
      <dgm:spPr/>
      <dgm:t>
        <a:bodyPr/>
        <a:lstStyle/>
        <a:p>
          <a:pPr>
            <a:lnSpc>
              <a:spcPct val="100000"/>
            </a:lnSpc>
            <a:buClrTx/>
            <a:buSzTx/>
            <a:buFont typeface="Arial" panose="020B0604020202020204" pitchFamily="34" charset="0"/>
            <a:buChar char="•"/>
          </a:pPr>
          <a:r>
            <a:rPr lang="en-US" sz="1600" b="1" dirty="0">
              <a:solidFill>
                <a:schemeClr val="bg1"/>
              </a:solidFill>
            </a:rPr>
            <a:t>Electronic Poll will contain:</a:t>
          </a:r>
          <a:endParaRPr lang="en-US" sz="1600" b="1" dirty="0"/>
        </a:p>
      </dgm:t>
    </dgm:pt>
    <dgm:pt modelId="{25FF72EC-20E7-40A7-A983-4E5A1D6BC497}" type="parTrans" cxnId="{B96F9E87-6C00-479B-B960-E7F55AA3C612}">
      <dgm:prSet/>
      <dgm:spPr/>
      <dgm:t>
        <a:bodyPr/>
        <a:lstStyle/>
        <a:p>
          <a:endParaRPr lang="en-US" sz="2400"/>
        </a:p>
      </dgm:t>
    </dgm:pt>
    <dgm:pt modelId="{FFC30698-162D-4929-8113-60BDF94644DF}" type="sibTrans" cxnId="{B96F9E87-6C00-479B-B960-E7F55AA3C612}">
      <dgm:prSet/>
      <dgm:spPr/>
      <dgm:t>
        <a:bodyPr/>
        <a:lstStyle/>
        <a:p>
          <a:endParaRPr lang="en-US" sz="2400"/>
        </a:p>
      </dgm:t>
    </dgm:pt>
    <dgm:pt modelId="{6409B6AB-90FB-4195-9D67-347DF52FA532}">
      <dgm:prSet custT="1"/>
      <dgm:spPr/>
      <dgm:t>
        <a:bodyPr/>
        <a:lstStyle/>
        <a:p>
          <a:pPr>
            <a:lnSpc>
              <a:spcPct val="100000"/>
            </a:lnSpc>
          </a:pPr>
          <a:r>
            <a:rPr lang="en-US" sz="1600" b="1" dirty="0">
              <a:solidFill>
                <a:schemeClr val="bg1"/>
              </a:solidFill>
            </a:rPr>
            <a:t>Policy Reference Committee Report recommendations</a:t>
          </a:r>
        </a:p>
      </dgm:t>
    </dgm:pt>
    <dgm:pt modelId="{8C40084C-3A9A-43E0-988D-3E3A6E5D9137}" type="parTrans" cxnId="{C9D214D6-BB46-42EA-B2CA-306E7DBD9C20}">
      <dgm:prSet/>
      <dgm:spPr/>
      <dgm:t>
        <a:bodyPr/>
        <a:lstStyle/>
        <a:p>
          <a:endParaRPr lang="en-US" sz="2400"/>
        </a:p>
      </dgm:t>
    </dgm:pt>
    <dgm:pt modelId="{759F497C-90A7-49B1-AE72-BA4BD4E0D77B}" type="sibTrans" cxnId="{C9D214D6-BB46-42EA-B2CA-306E7DBD9C20}">
      <dgm:prSet/>
      <dgm:spPr/>
      <dgm:t>
        <a:bodyPr/>
        <a:lstStyle/>
        <a:p>
          <a:endParaRPr lang="en-US" sz="2400"/>
        </a:p>
      </dgm:t>
    </dgm:pt>
    <dgm:pt modelId="{03187658-2D96-4515-B6A2-69F6D80EE278}">
      <dgm:prSet phldrT="[Text]" custT="1"/>
      <dgm:spPr/>
      <dgm:t>
        <a:bodyPr/>
        <a:lstStyle/>
        <a:p>
          <a:pPr>
            <a:lnSpc>
              <a:spcPct val="100000"/>
            </a:lnSpc>
            <a:buClrTx/>
            <a:buSzTx/>
            <a:buFont typeface="Arial" panose="020B0604020202020204" pitchFamily="34" charset="0"/>
            <a:buChar char="•"/>
          </a:pPr>
          <a:r>
            <a:rPr lang="en-US" sz="1800" b="1" dirty="0">
              <a:solidFill>
                <a:schemeClr val="bg1"/>
              </a:solidFill>
            </a:rPr>
            <a:t>No amendments will be accepted through the electronic poll process. </a:t>
          </a:r>
          <a:endParaRPr lang="en-US" sz="1800" b="1" dirty="0"/>
        </a:p>
      </dgm:t>
    </dgm:pt>
    <dgm:pt modelId="{C85FCF60-1B0A-4F3C-A963-8886CF0EE9F7}" type="parTrans" cxnId="{F9B65159-F4AB-47BD-8CFA-99E9CDAB18AD}">
      <dgm:prSet/>
      <dgm:spPr/>
      <dgm:t>
        <a:bodyPr/>
        <a:lstStyle/>
        <a:p>
          <a:endParaRPr lang="en-US" sz="2400"/>
        </a:p>
      </dgm:t>
    </dgm:pt>
    <dgm:pt modelId="{9E518683-D3F9-417C-9EC9-A7DA8CD18E72}" type="sibTrans" cxnId="{F9B65159-F4AB-47BD-8CFA-99E9CDAB18AD}">
      <dgm:prSet/>
      <dgm:spPr/>
      <dgm:t>
        <a:bodyPr/>
        <a:lstStyle/>
        <a:p>
          <a:endParaRPr lang="en-US" sz="2400"/>
        </a:p>
      </dgm:t>
    </dgm:pt>
    <dgm:pt modelId="{7E27C104-4BE7-4D3B-98F0-D4F16431EBFF}">
      <dgm:prSet phldrT="[Text]" custT="1"/>
      <dgm:spPr/>
      <dgm:t>
        <a:bodyPr/>
        <a:lstStyle/>
        <a:p>
          <a:pPr>
            <a:lnSpc>
              <a:spcPct val="100000"/>
            </a:lnSpc>
          </a:pPr>
          <a:r>
            <a:rPr lang="en-US" sz="1800" b="1" dirty="0">
              <a:solidFill>
                <a:schemeClr val="bg1"/>
              </a:solidFill>
            </a:rPr>
            <a:t>Deadline to receive ALL electronic poll responses from delegates.</a:t>
          </a:r>
          <a:endParaRPr lang="en-US" sz="1800" b="1" dirty="0"/>
        </a:p>
      </dgm:t>
    </dgm:pt>
    <dgm:pt modelId="{C3DBD84F-B93B-4F9C-9DCA-5C78513C6263}" type="parTrans" cxnId="{33CAD01F-A2B1-4B96-9C4D-654371D878EF}">
      <dgm:prSet/>
      <dgm:spPr/>
      <dgm:t>
        <a:bodyPr/>
        <a:lstStyle/>
        <a:p>
          <a:endParaRPr lang="en-US" sz="2400"/>
        </a:p>
      </dgm:t>
    </dgm:pt>
    <dgm:pt modelId="{918DF509-F80F-4D88-A4D9-52483A3A23FB}" type="sibTrans" cxnId="{33CAD01F-A2B1-4B96-9C4D-654371D878EF}">
      <dgm:prSet/>
      <dgm:spPr/>
      <dgm:t>
        <a:bodyPr/>
        <a:lstStyle/>
        <a:p>
          <a:endParaRPr lang="en-US" sz="2400"/>
        </a:p>
      </dgm:t>
    </dgm:pt>
    <dgm:pt modelId="{E995FC0D-9186-4F1C-ABC5-A4194487EF91}">
      <dgm:prSet phldrT="[Text]" custT="1"/>
      <dgm:spPr/>
      <dgm:t>
        <a:bodyPr/>
        <a:lstStyle/>
        <a:p>
          <a:pPr>
            <a:lnSpc>
              <a:spcPct val="100000"/>
            </a:lnSpc>
          </a:pPr>
          <a:r>
            <a:rPr lang="en-US" sz="1800" b="1" dirty="0">
              <a:solidFill>
                <a:schemeClr val="bg1"/>
              </a:solidFill>
            </a:rPr>
            <a:t>Results of the poll will be shared by Speaker to all Delegates via email</a:t>
          </a:r>
          <a:endParaRPr lang="en-US" sz="1800" b="1" dirty="0"/>
        </a:p>
      </dgm:t>
    </dgm:pt>
    <dgm:pt modelId="{29C71BDB-4833-4018-91FA-590084258472}" type="parTrans" cxnId="{8D23941E-8EB0-48ED-B422-76AD6EC59A64}">
      <dgm:prSet/>
      <dgm:spPr/>
      <dgm:t>
        <a:bodyPr/>
        <a:lstStyle/>
        <a:p>
          <a:endParaRPr lang="en-US" sz="2400"/>
        </a:p>
      </dgm:t>
    </dgm:pt>
    <dgm:pt modelId="{910ED2F4-1E85-4864-BEEF-8C91EF8E7DCE}" type="sibTrans" cxnId="{8D23941E-8EB0-48ED-B422-76AD6EC59A64}">
      <dgm:prSet/>
      <dgm:spPr/>
      <dgm:t>
        <a:bodyPr/>
        <a:lstStyle/>
        <a:p>
          <a:endParaRPr lang="en-US" sz="2400"/>
        </a:p>
      </dgm:t>
    </dgm:pt>
    <dgm:pt modelId="{3722CFB6-32CF-446D-9C85-6117436774B8}">
      <dgm:prSet custT="1"/>
      <dgm:spPr/>
      <dgm:t>
        <a:bodyPr/>
        <a:lstStyle/>
        <a:p>
          <a:pPr>
            <a:lnSpc>
              <a:spcPct val="100000"/>
            </a:lnSpc>
          </a:pPr>
          <a:r>
            <a:rPr lang="en-US" sz="1600" b="1" dirty="0">
              <a:solidFill>
                <a:schemeClr val="bg1"/>
              </a:solidFill>
            </a:rPr>
            <a:t>New Business Review Committee recommendations</a:t>
          </a:r>
        </a:p>
      </dgm:t>
    </dgm:pt>
    <dgm:pt modelId="{3D9651CF-4BEF-4D4A-8A5E-E49C7D6DA450}" type="parTrans" cxnId="{F800179E-FD0E-49A3-9936-F6FC20A68C87}">
      <dgm:prSet/>
      <dgm:spPr/>
      <dgm:t>
        <a:bodyPr/>
        <a:lstStyle/>
        <a:p>
          <a:endParaRPr lang="en-US"/>
        </a:p>
      </dgm:t>
    </dgm:pt>
    <dgm:pt modelId="{8C3C119D-47BB-4B50-BE9C-830A56BDDB99}" type="sibTrans" cxnId="{F800179E-FD0E-49A3-9936-F6FC20A68C87}">
      <dgm:prSet/>
      <dgm:spPr/>
      <dgm:t>
        <a:bodyPr/>
        <a:lstStyle/>
        <a:p>
          <a:endParaRPr lang="en-US"/>
        </a:p>
      </dgm:t>
    </dgm:pt>
    <dgm:pt modelId="{B4616479-1628-440B-890C-09F0B6C3DA9A}" type="pres">
      <dgm:prSet presAssocID="{6FD1D113-8062-436F-BCD8-8E41367DF249}" presName="Name0" presStyleCnt="0">
        <dgm:presLayoutVars>
          <dgm:dir/>
          <dgm:animLvl val="lvl"/>
          <dgm:resizeHandles val="exact"/>
        </dgm:presLayoutVars>
      </dgm:prSet>
      <dgm:spPr/>
    </dgm:pt>
    <dgm:pt modelId="{CFC8460F-E8EA-4393-812D-146CE8245295}" type="pres">
      <dgm:prSet presAssocID="{525ED546-E076-4AF4-9823-2D1C08E6BF56}" presName="composite" presStyleCnt="0"/>
      <dgm:spPr/>
    </dgm:pt>
    <dgm:pt modelId="{73B40267-7F29-4C08-BA28-0FA9F5826E58}" type="pres">
      <dgm:prSet presAssocID="{525ED546-E076-4AF4-9823-2D1C08E6BF56}" presName="parTx" presStyleLbl="node1" presStyleIdx="0" presStyleCnt="5" custLinFactNeighborX="-253" custLinFactNeighborY="-11112">
        <dgm:presLayoutVars>
          <dgm:chMax val="0"/>
          <dgm:chPref val="0"/>
          <dgm:bulletEnabled val="1"/>
        </dgm:presLayoutVars>
      </dgm:prSet>
      <dgm:spPr/>
    </dgm:pt>
    <dgm:pt modelId="{67310F2D-0AFC-4F85-8F38-E24ABE86F227}" type="pres">
      <dgm:prSet presAssocID="{525ED546-E076-4AF4-9823-2D1C08E6BF56}" presName="desTx" presStyleLbl="revTx" presStyleIdx="0" presStyleCnt="5" custLinFactNeighborX="5595" custLinFactNeighborY="-4190">
        <dgm:presLayoutVars>
          <dgm:bulletEnabled val="1"/>
        </dgm:presLayoutVars>
      </dgm:prSet>
      <dgm:spPr/>
    </dgm:pt>
    <dgm:pt modelId="{48A25D05-D5E3-472C-8D20-FEA694FAE031}" type="pres">
      <dgm:prSet presAssocID="{09ED1DE1-DA9E-4463-AA3A-539227B374A6}" presName="space" presStyleCnt="0"/>
      <dgm:spPr/>
    </dgm:pt>
    <dgm:pt modelId="{597619C4-F34A-485C-87AA-FA79F0E4C41A}" type="pres">
      <dgm:prSet presAssocID="{E2AA5D8F-3552-495F-B76E-7B90BD61D43A}" presName="composite" presStyleCnt="0"/>
      <dgm:spPr/>
    </dgm:pt>
    <dgm:pt modelId="{C5B572DF-D361-4DE7-A651-F9099DA75AFC}" type="pres">
      <dgm:prSet presAssocID="{E2AA5D8F-3552-495F-B76E-7B90BD61D43A}" presName="parTx" presStyleLbl="node1" presStyleIdx="1" presStyleCnt="5">
        <dgm:presLayoutVars>
          <dgm:chMax val="0"/>
          <dgm:chPref val="0"/>
          <dgm:bulletEnabled val="1"/>
        </dgm:presLayoutVars>
      </dgm:prSet>
      <dgm:spPr/>
    </dgm:pt>
    <dgm:pt modelId="{933E573A-6CC9-4EA4-8E5B-27EB71D35164}" type="pres">
      <dgm:prSet presAssocID="{E2AA5D8F-3552-495F-B76E-7B90BD61D43A}" presName="desTx" presStyleLbl="revTx" presStyleIdx="1" presStyleCnt="5" custScaleX="114849" custLinFactNeighborX="6635" custLinFactNeighborY="806">
        <dgm:presLayoutVars>
          <dgm:bulletEnabled val="1"/>
        </dgm:presLayoutVars>
      </dgm:prSet>
      <dgm:spPr/>
    </dgm:pt>
    <dgm:pt modelId="{03016578-47A8-4E67-BD4D-B17B6663DAC3}" type="pres">
      <dgm:prSet presAssocID="{B3060133-DE46-4782-9C3A-0092C97105B3}" presName="space" presStyleCnt="0"/>
      <dgm:spPr/>
    </dgm:pt>
    <dgm:pt modelId="{4B7BF562-7BF8-4750-8ECC-4B63E49B7D9E}" type="pres">
      <dgm:prSet presAssocID="{DB43B507-25A2-4D16-9D3A-92E72F2F524E}" presName="composite" presStyleCnt="0"/>
      <dgm:spPr/>
    </dgm:pt>
    <dgm:pt modelId="{D61F1380-549B-4FB6-ACC5-49E65AE314CC}" type="pres">
      <dgm:prSet presAssocID="{DB43B507-25A2-4D16-9D3A-92E72F2F524E}" presName="parTx" presStyleLbl="node1" presStyleIdx="2" presStyleCnt="5" custScaleY="100000" custLinFactNeighborX="-3411" custLinFactNeighborY="-9797">
        <dgm:presLayoutVars>
          <dgm:chMax val="0"/>
          <dgm:chPref val="0"/>
          <dgm:bulletEnabled val="1"/>
        </dgm:presLayoutVars>
      </dgm:prSet>
      <dgm:spPr/>
    </dgm:pt>
    <dgm:pt modelId="{71E0E725-2790-4983-B249-AB30C8F17417}" type="pres">
      <dgm:prSet presAssocID="{DB43B507-25A2-4D16-9D3A-92E72F2F524E}" presName="desTx" presStyleLbl="revTx" presStyleIdx="2" presStyleCnt="5" custScaleX="119426" custScaleY="94363" custLinFactNeighborX="7644" custLinFactNeighborY="-8124">
        <dgm:presLayoutVars>
          <dgm:bulletEnabled val="1"/>
        </dgm:presLayoutVars>
      </dgm:prSet>
      <dgm:spPr/>
    </dgm:pt>
    <dgm:pt modelId="{C2E7D17E-3352-469C-9DF5-C4D962789428}" type="pres">
      <dgm:prSet presAssocID="{4A4D68BB-FDF0-4E4E-9691-6DD19CE15CC7}" presName="space" presStyleCnt="0"/>
      <dgm:spPr/>
    </dgm:pt>
    <dgm:pt modelId="{6D224E03-6989-459C-A230-BD1E628C0471}" type="pres">
      <dgm:prSet presAssocID="{0EC761AF-0310-438C-BDE1-7094BE0AC4CA}" presName="composite" presStyleCnt="0"/>
      <dgm:spPr/>
    </dgm:pt>
    <dgm:pt modelId="{CC75E93B-E7A9-4B67-9ABB-46639314F1E7}" type="pres">
      <dgm:prSet presAssocID="{0EC761AF-0310-438C-BDE1-7094BE0AC4CA}" presName="parTx" presStyleLbl="node1" presStyleIdx="3" presStyleCnt="5" custLinFactNeighborY="2483">
        <dgm:presLayoutVars>
          <dgm:chMax val="0"/>
          <dgm:chPref val="0"/>
          <dgm:bulletEnabled val="1"/>
        </dgm:presLayoutVars>
      </dgm:prSet>
      <dgm:spPr/>
    </dgm:pt>
    <dgm:pt modelId="{801F1CF9-1481-4E61-9AB8-16CD15AD6D4A}" type="pres">
      <dgm:prSet presAssocID="{0EC761AF-0310-438C-BDE1-7094BE0AC4CA}" presName="desTx" presStyleLbl="revTx" presStyleIdx="3" presStyleCnt="5" custLinFactNeighborX="11058" custLinFactNeighborY="1494">
        <dgm:presLayoutVars>
          <dgm:bulletEnabled val="1"/>
        </dgm:presLayoutVars>
      </dgm:prSet>
      <dgm:spPr/>
    </dgm:pt>
    <dgm:pt modelId="{4DF17741-EBC1-472A-8AD3-A8DC018D70F9}" type="pres">
      <dgm:prSet presAssocID="{35F5CFE3-8D80-48CD-8679-084A798615D2}" presName="space" presStyleCnt="0"/>
      <dgm:spPr/>
    </dgm:pt>
    <dgm:pt modelId="{7E1F3E0E-EE4D-4D41-A437-2BCA80CB01AE}" type="pres">
      <dgm:prSet presAssocID="{842F6858-7324-4CC3-8603-6E70348F2394}" presName="composite" presStyleCnt="0"/>
      <dgm:spPr/>
    </dgm:pt>
    <dgm:pt modelId="{D4DAB1E1-6CEC-4902-AAFE-07D44BC09B60}" type="pres">
      <dgm:prSet presAssocID="{842F6858-7324-4CC3-8603-6E70348F2394}" presName="parTx" presStyleLbl="node1" presStyleIdx="4" presStyleCnt="5" custLinFactNeighborY="2370">
        <dgm:presLayoutVars>
          <dgm:chMax val="0"/>
          <dgm:chPref val="0"/>
          <dgm:bulletEnabled val="1"/>
        </dgm:presLayoutVars>
      </dgm:prSet>
      <dgm:spPr/>
    </dgm:pt>
    <dgm:pt modelId="{F80B23FD-8E61-474D-8A51-11CEEC5796DB}" type="pres">
      <dgm:prSet presAssocID="{842F6858-7324-4CC3-8603-6E70348F2394}" presName="desTx" presStyleLbl="revTx" presStyleIdx="4" presStyleCnt="5" custLinFactNeighborX="8847" custLinFactNeighborY="498">
        <dgm:presLayoutVars>
          <dgm:bulletEnabled val="1"/>
        </dgm:presLayoutVars>
      </dgm:prSet>
      <dgm:spPr/>
    </dgm:pt>
  </dgm:ptLst>
  <dgm:cxnLst>
    <dgm:cxn modelId="{EDDF6B1D-2BF9-42C4-82C9-3AA586E4ADF3}" type="presOf" srcId="{3722CFB6-32CF-446D-9C85-6117436774B8}" destId="{933E573A-6CC9-4EA4-8E5B-27EB71D35164}" srcOrd="0" destOrd="2" presId="urn:microsoft.com/office/officeart/2005/8/layout/chevron1"/>
    <dgm:cxn modelId="{8D23941E-8EB0-48ED-B422-76AD6EC59A64}" srcId="{842F6858-7324-4CC3-8603-6E70348F2394}" destId="{E995FC0D-9186-4F1C-ABC5-A4194487EF91}" srcOrd="0" destOrd="0" parTransId="{29C71BDB-4833-4018-91FA-590084258472}" sibTransId="{910ED2F4-1E85-4864-BEEF-8C91EF8E7DCE}"/>
    <dgm:cxn modelId="{33CAD01F-A2B1-4B96-9C4D-654371D878EF}" srcId="{0EC761AF-0310-438C-BDE1-7094BE0AC4CA}" destId="{7E27C104-4BE7-4D3B-98F0-D4F16431EBFF}" srcOrd="0" destOrd="0" parTransId="{C3DBD84F-B93B-4F9C-9DCA-5C78513C6263}" sibTransId="{918DF509-F80F-4D88-A4D9-52483A3A23FB}"/>
    <dgm:cxn modelId="{B06D8628-C9AA-4C2F-B2A8-8A3E5059E4C9}" type="presOf" srcId="{E2AA5D8F-3552-495F-B76E-7B90BD61D43A}" destId="{C5B572DF-D361-4DE7-A651-F9099DA75AFC}" srcOrd="0" destOrd="0" presId="urn:microsoft.com/office/officeart/2005/8/layout/chevron1"/>
    <dgm:cxn modelId="{DA48FB35-BA56-42FE-B95C-C894F02EFC76}" srcId="{6FD1D113-8062-436F-BCD8-8E41367DF249}" destId="{842F6858-7324-4CC3-8603-6E70348F2394}" srcOrd="4" destOrd="0" parTransId="{1E510C08-4C6C-4DDD-9A3D-9F9059FBED10}" sibTransId="{AD8A681B-1DAA-4D89-A42B-F59999B7DC9F}"/>
    <dgm:cxn modelId="{8A424639-8694-4CBB-96FC-28A3A276704F}" srcId="{6FD1D113-8062-436F-BCD8-8E41367DF249}" destId="{DB43B507-25A2-4D16-9D3A-92E72F2F524E}" srcOrd="2" destOrd="0" parTransId="{E664541C-0C61-4A01-BF28-9F46F71E4C7B}" sibTransId="{4A4D68BB-FDF0-4E4E-9691-6DD19CE15CC7}"/>
    <dgm:cxn modelId="{A49F8A5C-EAD9-4F75-B8EC-675E48D23C06}" srcId="{525ED546-E076-4AF4-9823-2D1C08E6BF56}" destId="{CB77C552-23C2-44B7-8C7D-3E1D0A9EB28A}" srcOrd="0" destOrd="0" parTransId="{1DC17750-DE2F-4B9C-A8EE-2FAD47997DBB}" sibTransId="{B09BD024-9B31-42BA-B69C-97515357949B}"/>
    <dgm:cxn modelId="{627E5D43-628F-4FC9-BAF0-9CC0D998E3FD}" type="presOf" srcId="{A1CADF6C-DA4B-4AAA-B1EF-439428A3B30C}" destId="{933E573A-6CC9-4EA4-8E5B-27EB71D35164}" srcOrd="0" destOrd="0" presId="urn:microsoft.com/office/officeart/2005/8/layout/chevron1"/>
    <dgm:cxn modelId="{6057C766-B8D1-432A-9288-D17FA9E2EF9E}" srcId="{6FD1D113-8062-436F-BCD8-8E41367DF249}" destId="{0EC761AF-0310-438C-BDE1-7094BE0AC4CA}" srcOrd="3" destOrd="0" parTransId="{DC662676-3EBE-4200-9C48-B1926D52815B}" sibTransId="{35F5CFE3-8D80-48CD-8679-084A798615D2}"/>
    <dgm:cxn modelId="{1B34E353-3E65-4525-B1E9-547567B846DC}" type="presOf" srcId="{842F6858-7324-4CC3-8603-6E70348F2394}" destId="{D4DAB1E1-6CEC-4902-AAFE-07D44BC09B60}" srcOrd="0" destOrd="0" presId="urn:microsoft.com/office/officeart/2005/8/layout/chevron1"/>
    <dgm:cxn modelId="{CA51B557-E16E-4F78-8076-27CF18465BC7}" type="presOf" srcId="{CB77C552-23C2-44B7-8C7D-3E1D0A9EB28A}" destId="{67310F2D-0AFC-4F85-8F38-E24ABE86F227}" srcOrd="0" destOrd="0" presId="urn:microsoft.com/office/officeart/2005/8/layout/chevron1"/>
    <dgm:cxn modelId="{F9B65159-F4AB-47BD-8CFA-99E9CDAB18AD}" srcId="{DB43B507-25A2-4D16-9D3A-92E72F2F524E}" destId="{03187658-2D96-4515-B6A2-69F6D80EE278}" srcOrd="0" destOrd="0" parTransId="{C85FCF60-1B0A-4F3C-A963-8886CF0EE9F7}" sibTransId="{9E518683-D3F9-417C-9EC9-A7DA8CD18E72}"/>
    <dgm:cxn modelId="{8C840C81-7A64-4DBE-A5A9-2D724CEEE501}" type="presOf" srcId="{6409B6AB-90FB-4195-9D67-347DF52FA532}" destId="{933E573A-6CC9-4EA4-8E5B-27EB71D35164}" srcOrd="0" destOrd="1" presId="urn:microsoft.com/office/officeart/2005/8/layout/chevron1"/>
    <dgm:cxn modelId="{B96F9E87-6C00-479B-B960-E7F55AA3C612}" srcId="{E2AA5D8F-3552-495F-B76E-7B90BD61D43A}" destId="{A1CADF6C-DA4B-4AAA-B1EF-439428A3B30C}" srcOrd="0" destOrd="0" parTransId="{25FF72EC-20E7-40A7-A983-4E5A1D6BC497}" sibTransId="{FFC30698-162D-4929-8113-60BDF94644DF}"/>
    <dgm:cxn modelId="{C281428C-8114-4BCE-8AD2-9AD1F1C4A056}" type="presOf" srcId="{7E27C104-4BE7-4D3B-98F0-D4F16431EBFF}" destId="{801F1CF9-1481-4E61-9AB8-16CD15AD6D4A}" srcOrd="0" destOrd="0" presId="urn:microsoft.com/office/officeart/2005/8/layout/chevron1"/>
    <dgm:cxn modelId="{F800179E-FD0E-49A3-9936-F6FC20A68C87}" srcId="{A1CADF6C-DA4B-4AAA-B1EF-439428A3B30C}" destId="{3722CFB6-32CF-446D-9C85-6117436774B8}" srcOrd="1" destOrd="0" parTransId="{3D9651CF-4BEF-4D4A-8A5E-E49C7D6DA450}" sibTransId="{8C3C119D-47BB-4B50-BE9C-830A56BDDB99}"/>
    <dgm:cxn modelId="{142BB5AD-38B2-4DAE-95FD-173F568BA545}" type="presOf" srcId="{DB43B507-25A2-4D16-9D3A-92E72F2F524E}" destId="{D61F1380-549B-4FB6-ACC5-49E65AE314CC}" srcOrd="0" destOrd="0" presId="urn:microsoft.com/office/officeart/2005/8/layout/chevron1"/>
    <dgm:cxn modelId="{2B184CCA-009A-4C7C-A79D-CA122A27793C}" type="presOf" srcId="{0EC761AF-0310-438C-BDE1-7094BE0AC4CA}" destId="{CC75E93B-E7A9-4B67-9ABB-46639314F1E7}" srcOrd="0" destOrd="0" presId="urn:microsoft.com/office/officeart/2005/8/layout/chevron1"/>
    <dgm:cxn modelId="{973FC5CE-DA24-484F-B22B-7DF89EE2A95A}" type="presOf" srcId="{03187658-2D96-4515-B6A2-69F6D80EE278}" destId="{71E0E725-2790-4983-B249-AB30C8F17417}" srcOrd="0" destOrd="0" presId="urn:microsoft.com/office/officeart/2005/8/layout/chevron1"/>
    <dgm:cxn modelId="{87F551D5-52F0-4029-B869-0A5E3F95C659}" type="presOf" srcId="{E995FC0D-9186-4F1C-ABC5-A4194487EF91}" destId="{F80B23FD-8E61-474D-8A51-11CEEC5796DB}" srcOrd="0" destOrd="0" presId="urn:microsoft.com/office/officeart/2005/8/layout/chevron1"/>
    <dgm:cxn modelId="{C9D214D6-BB46-42EA-B2CA-306E7DBD9C20}" srcId="{A1CADF6C-DA4B-4AAA-B1EF-439428A3B30C}" destId="{6409B6AB-90FB-4195-9D67-347DF52FA532}" srcOrd="0" destOrd="0" parTransId="{8C40084C-3A9A-43E0-988D-3E3A6E5D9137}" sibTransId="{759F497C-90A7-49B1-AE72-BA4BD4E0D77B}"/>
    <dgm:cxn modelId="{CEDDE5DD-90DF-4D41-AAD0-D1DF8B244FA8}" srcId="{6FD1D113-8062-436F-BCD8-8E41367DF249}" destId="{525ED546-E076-4AF4-9823-2D1C08E6BF56}" srcOrd="0" destOrd="0" parTransId="{14DE79EF-7A06-4D69-A8B5-799B99091F70}" sibTransId="{09ED1DE1-DA9E-4463-AA3A-539227B374A6}"/>
    <dgm:cxn modelId="{7D9040E2-1800-44EB-B178-DA6E8DB24363}" type="presOf" srcId="{6FD1D113-8062-436F-BCD8-8E41367DF249}" destId="{B4616479-1628-440B-890C-09F0B6C3DA9A}" srcOrd="0" destOrd="0" presId="urn:microsoft.com/office/officeart/2005/8/layout/chevron1"/>
    <dgm:cxn modelId="{765297EF-0140-4900-91F0-27A0BD338A8D}" srcId="{6FD1D113-8062-436F-BCD8-8E41367DF249}" destId="{E2AA5D8F-3552-495F-B76E-7B90BD61D43A}" srcOrd="1" destOrd="0" parTransId="{FA7DEF07-00D7-4C55-AD8F-988D1173B2C8}" sibTransId="{B3060133-DE46-4782-9C3A-0092C97105B3}"/>
    <dgm:cxn modelId="{74B12CF2-4D63-4727-BE3B-732AE65493FB}" type="presOf" srcId="{525ED546-E076-4AF4-9823-2D1C08E6BF56}" destId="{73B40267-7F29-4C08-BA28-0FA9F5826E58}" srcOrd="0" destOrd="0" presId="urn:microsoft.com/office/officeart/2005/8/layout/chevron1"/>
    <dgm:cxn modelId="{DFB22055-B3E3-4F74-80AE-308C57C4EAB7}" type="presParOf" srcId="{B4616479-1628-440B-890C-09F0B6C3DA9A}" destId="{CFC8460F-E8EA-4393-812D-146CE8245295}" srcOrd="0" destOrd="0" presId="urn:microsoft.com/office/officeart/2005/8/layout/chevron1"/>
    <dgm:cxn modelId="{DB2707CF-B335-4266-BDCD-43A478313873}" type="presParOf" srcId="{CFC8460F-E8EA-4393-812D-146CE8245295}" destId="{73B40267-7F29-4C08-BA28-0FA9F5826E58}" srcOrd="0" destOrd="0" presId="urn:microsoft.com/office/officeart/2005/8/layout/chevron1"/>
    <dgm:cxn modelId="{477FCB9B-76BE-4A58-A498-1797DB374B12}" type="presParOf" srcId="{CFC8460F-E8EA-4393-812D-146CE8245295}" destId="{67310F2D-0AFC-4F85-8F38-E24ABE86F227}" srcOrd="1" destOrd="0" presId="urn:microsoft.com/office/officeart/2005/8/layout/chevron1"/>
    <dgm:cxn modelId="{D8C520BC-8D36-4D54-B130-9B404AB75173}" type="presParOf" srcId="{B4616479-1628-440B-890C-09F0B6C3DA9A}" destId="{48A25D05-D5E3-472C-8D20-FEA694FAE031}" srcOrd="1" destOrd="0" presId="urn:microsoft.com/office/officeart/2005/8/layout/chevron1"/>
    <dgm:cxn modelId="{9591E2BB-89B4-4CFC-97AE-D96DEB24444F}" type="presParOf" srcId="{B4616479-1628-440B-890C-09F0B6C3DA9A}" destId="{597619C4-F34A-485C-87AA-FA79F0E4C41A}" srcOrd="2" destOrd="0" presId="urn:microsoft.com/office/officeart/2005/8/layout/chevron1"/>
    <dgm:cxn modelId="{A068DF9F-47D8-4D2C-81A4-30A5CA0C8DF6}" type="presParOf" srcId="{597619C4-F34A-485C-87AA-FA79F0E4C41A}" destId="{C5B572DF-D361-4DE7-A651-F9099DA75AFC}" srcOrd="0" destOrd="0" presId="urn:microsoft.com/office/officeart/2005/8/layout/chevron1"/>
    <dgm:cxn modelId="{38AE66B6-8017-48C3-9CE4-8CDEE4000011}" type="presParOf" srcId="{597619C4-F34A-485C-87AA-FA79F0E4C41A}" destId="{933E573A-6CC9-4EA4-8E5B-27EB71D35164}" srcOrd="1" destOrd="0" presId="urn:microsoft.com/office/officeart/2005/8/layout/chevron1"/>
    <dgm:cxn modelId="{B42C9EF7-265D-452B-9AD4-692CE48B9D9E}" type="presParOf" srcId="{B4616479-1628-440B-890C-09F0B6C3DA9A}" destId="{03016578-47A8-4E67-BD4D-B17B6663DAC3}" srcOrd="3" destOrd="0" presId="urn:microsoft.com/office/officeart/2005/8/layout/chevron1"/>
    <dgm:cxn modelId="{2AE50734-F8BF-4A47-96EB-980E78A5FAA9}" type="presParOf" srcId="{B4616479-1628-440B-890C-09F0B6C3DA9A}" destId="{4B7BF562-7BF8-4750-8ECC-4B63E49B7D9E}" srcOrd="4" destOrd="0" presId="urn:microsoft.com/office/officeart/2005/8/layout/chevron1"/>
    <dgm:cxn modelId="{B6B0EE0A-3068-4DA8-9F93-F26B1C0A0024}" type="presParOf" srcId="{4B7BF562-7BF8-4750-8ECC-4B63E49B7D9E}" destId="{D61F1380-549B-4FB6-ACC5-49E65AE314CC}" srcOrd="0" destOrd="0" presId="urn:microsoft.com/office/officeart/2005/8/layout/chevron1"/>
    <dgm:cxn modelId="{8D83C020-14D0-4A8E-92C4-A51B8A7DD507}" type="presParOf" srcId="{4B7BF562-7BF8-4750-8ECC-4B63E49B7D9E}" destId="{71E0E725-2790-4983-B249-AB30C8F17417}" srcOrd="1" destOrd="0" presId="urn:microsoft.com/office/officeart/2005/8/layout/chevron1"/>
    <dgm:cxn modelId="{D7DB9A7A-A4C4-4F98-A5FD-5A65FAB6F5EF}" type="presParOf" srcId="{B4616479-1628-440B-890C-09F0B6C3DA9A}" destId="{C2E7D17E-3352-469C-9DF5-C4D962789428}" srcOrd="5" destOrd="0" presId="urn:microsoft.com/office/officeart/2005/8/layout/chevron1"/>
    <dgm:cxn modelId="{E314422D-8ED6-46DA-9B45-27939C80C5A9}" type="presParOf" srcId="{B4616479-1628-440B-890C-09F0B6C3DA9A}" destId="{6D224E03-6989-459C-A230-BD1E628C0471}" srcOrd="6" destOrd="0" presId="urn:microsoft.com/office/officeart/2005/8/layout/chevron1"/>
    <dgm:cxn modelId="{2E49890C-BA0A-4E3D-A38D-E1A76FB5B34C}" type="presParOf" srcId="{6D224E03-6989-459C-A230-BD1E628C0471}" destId="{CC75E93B-E7A9-4B67-9ABB-46639314F1E7}" srcOrd="0" destOrd="0" presId="urn:microsoft.com/office/officeart/2005/8/layout/chevron1"/>
    <dgm:cxn modelId="{196E66C4-570A-47F3-A33F-7126243074B0}" type="presParOf" srcId="{6D224E03-6989-459C-A230-BD1E628C0471}" destId="{801F1CF9-1481-4E61-9AB8-16CD15AD6D4A}" srcOrd="1" destOrd="0" presId="urn:microsoft.com/office/officeart/2005/8/layout/chevron1"/>
    <dgm:cxn modelId="{31FA7868-653F-49F8-990F-DD81D6F3624A}" type="presParOf" srcId="{B4616479-1628-440B-890C-09F0B6C3DA9A}" destId="{4DF17741-EBC1-472A-8AD3-A8DC018D70F9}" srcOrd="7" destOrd="0" presId="urn:microsoft.com/office/officeart/2005/8/layout/chevron1"/>
    <dgm:cxn modelId="{0C999AC6-3A9D-4C53-88A8-C17A205ECC7F}" type="presParOf" srcId="{B4616479-1628-440B-890C-09F0B6C3DA9A}" destId="{7E1F3E0E-EE4D-4D41-A437-2BCA80CB01AE}" srcOrd="8" destOrd="0" presId="urn:microsoft.com/office/officeart/2005/8/layout/chevron1"/>
    <dgm:cxn modelId="{130EAA24-0432-4D24-AF04-4ADB7465E63C}" type="presParOf" srcId="{7E1F3E0E-EE4D-4D41-A437-2BCA80CB01AE}" destId="{D4DAB1E1-6CEC-4902-AAFE-07D44BC09B60}" srcOrd="0" destOrd="0" presId="urn:microsoft.com/office/officeart/2005/8/layout/chevron1"/>
    <dgm:cxn modelId="{B7B01348-2C40-4741-9B66-CE3961A6312C}" type="presParOf" srcId="{7E1F3E0E-EE4D-4D41-A437-2BCA80CB01AE}" destId="{F80B23FD-8E61-474D-8A51-11CEEC5796D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24B6D-5031-4047-8A9A-D5D02DB4815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F0BAEA58-C9F6-4080-B2A0-7656624AB3BF}">
      <dgm:prSet phldrT="[Text]"/>
      <dgm:spPr/>
      <dgm:t>
        <a:bodyPr/>
        <a:lstStyle/>
        <a:p>
          <a:r>
            <a:rPr lang="en-US" dirty="0"/>
            <a:t>Poll Submission</a:t>
          </a:r>
        </a:p>
      </dgm:t>
    </dgm:pt>
    <dgm:pt modelId="{77F2D426-E07F-4F41-8A13-0E53B284A148}" type="parTrans" cxnId="{48C17802-87E0-49EE-B4F2-ADD810E7DE35}">
      <dgm:prSet/>
      <dgm:spPr/>
      <dgm:t>
        <a:bodyPr/>
        <a:lstStyle/>
        <a:p>
          <a:endParaRPr lang="en-US"/>
        </a:p>
      </dgm:t>
    </dgm:pt>
    <dgm:pt modelId="{EB3E5F04-5748-4139-AC16-742D0EC43FB7}" type="sibTrans" cxnId="{48C17802-87E0-49EE-B4F2-ADD810E7DE35}">
      <dgm:prSet/>
      <dgm:spPr/>
      <dgm:t>
        <a:bodyPr/>
        <a:lstStyle/>
        <a:p>
          <a:endParaRPr lang="en-US"/>
        </a:p>
      </dgm:t>
    </dgm:pt>
    <dgm:pt modelId="{12C742C1-A1F5-4AE8-809F-C33060539E12}" type="asst">
      <dgm:prSet phldrT="[Text]"/>
      <dgm:spPr/>
      <dgm:t>
        <a:bodyPr/>
        <a:lstStyle/>
        <a:p>
          <a:r>
            <a:rPr lang="en-US" dirty="0"/>
            <a:t>Threshold met for consent agenda?</a:t>
          </a:r>
        </a:p>
      </dgm:t>
    </dgm:pt>
    <dgm:pt modelId="{6258FF39-7C3B-425D-AD92-917CAA7F78DC}" type="parTrans" cxnId="{C975F901-53FC-4DFC-A8F3-982F65CEB330}">
      <dgm:prSet/>
      <dgm:spPr/>
      <dgm:t>
        <a:bodyPr/>
        <a:lstStyle/>
        <a:p>
          <a:endParaRPr lang="en-US"/>
        </a:p>
      </dgm:t>
    </dgm:pt>
    <dgm:pt modelId="{D6DEF7FD-8605-4D92-89FB-CCAB363C6AB5}" type="sibTrans" cxnId="{C975F901-53FC-4DFC-A8F3-982F65CEB330}">
      <dgm:prSet/>
      <dgm:spPr/>
      <dgm:t>
        <a:bodyPr/>
        <a:lstStyle/>
        <a:p>
          <a:endParaRPr lang="en-US"/>
        </a:p>
      </dgm:t>
    </dgm:pt>
    <dgm:pt modelId="{BEC27F0B-BAA1-45EE-9624-63FBD79A4A1D}">
      <dgm:prSet phldrT="[Text]"/>
      <dgm:spPr/>
      <dgm:t>
        <a:bodyPr/>
        <a:lstStyle/>
        <a:p>
          <a:r>
            <a:rPr lang="en-US" dirty="0"/>
            <a:t>Yes, &gt;75% approval</a:t>
          </a:r>
        </a:p>
      </dgm:t>
    </dgm:pt>
    <dgm:pt modelId="{9FFF2125-8047-4FA0-9AFE-B3E3993FDCC9}" type="parTrans" cxnId="{2B63E9F2-D8E3-457A-8E88-0310A3D16BEE}">
      <dgm:prSet/>
      <dgm:spPr/>
      <dgm:t>
        <a:bodyPr/>
        <a:lstStyle/>
        <a:p>
          <a:endParaRPr lang="en-US"/>
        </a:p>
      </dgm:t>
    </dgm:pt>
    <dgm:pt modelId="{E0BEAC50-A94D-4A42-BDC7-DBA76D74D9A5}" type="sibTrans" cxnId="{2B63E9F2-D8E3-457A-8E88-0310A3D16BEE}">
      <dgm:prSet/>
      <dgm:spPr/>
      <dgm:t>
        <a:bodyPr/>
        <a:lstStyle/>
        <a:p>
          <a:endParaRPr lang="en-US"/>
        </a:p>
      </dgm:t>
    </dgm:pt>
    <dgm:pt modelId="{43521688-C616-407A-BE7E-9B519EAAA4D1}">
      <dgm:prSet phldrT="[Text]"/>
      <dgm:spPr/>
      <dgm:t>
        <a:bodyPr/>
        <a:lstStyle/>
        <a:p>
          <a:r>
            <a:rPr lang="en-US" dirty="0"/>
            <a:t>No, &lt;75% approval</a:t>
          </a:r>
        </a:p>
      </dgm:t>
    </dgm:pt>
    <dgm:pt modelId="{A0E6F6A0-D0EE-40E9-90F7-7D05B74230EF}" type="parTrans" cxnId="{70F85779-9B2D-4924-A64E-2DEF14C812F3}">
      <dgm:prSet/>
      <dgm:spPr/>
      <dgm:t>
        <a:bodyPr/>
        <a:lstStyle/>
        <a:p>
          <a:endParaRPr lang="en-US"/>
        </a:p>
      </dgm:t>
    </dgm:pt>
    <dgm:pt modelId="{B44A9E9C-F50D-4B41-9A69-76118878BE3C}" type="sibTrans" cxnId="{70F85779-9B2D-4924-A64E-2DEF14C812F3}">
      <dgm:prSet/>
      <dgm:spPr/>
      <dgm:t>
        <a:bodyPr/>
        <a:lstStyle/>
        <a:p>
          <a:endParaRPr lang="en-US"/>
        </a:p>
      </dgm:t>
    </dgm:pt>
    <dgm:pt modelId="{1490B678-0C96-4E1F-9F4D-6D97E66E385C}">
      <dgm:prSet phldrT="[Text]"/>
      <dgm:spPr/>
      <dgm:t>
        <a:bodyPr/>
        <a:lstStyle/>
        <a:p>
          <a:r>
            <a:rPr lang="en-US" dirty="0"/>
            <a:t>Motion added to Consent Agenda</a:t>
          </a:r>
        </a:p>
      </dgm:t>
    </dgm:pt>
    <dgm:pt modelId="{6CCC0F5A-E641-44D1-A817-6D39F6E29547}" type="parTrans" cxnId="{6C10EA2E-8726-4E1F-9153-FC4B66351313}">
      <dgm:prSet/>
      <dgm:spPr/>
      <dgm:t>
        <a:bodyPr/>
        <a:lstStyle/>
        <a:p>
          <a:endParaRPr lang="en-US"/>
        </a:p>
      </dgm:t>
    </dgm:pt>
    <dgm:pt modelId="{4C615C10-161B-4485-8E86-029442E6FC6D}" type="sibTrans" cxnId="{6C10EA2E-8726-4E1F-9153-FC4B66351313}">
      <dgm:prSet/>
      <dgm:spPr/>
      <dgm:t>
        <a:bodyPr/>
        <a:lstStyle/>
        <a:p>
          <a:endParaRPr lang="en-US"/>
        </a:p>
      </dgm:t>
    </dgm:pt>
    <dgm:pt modelId="{DDD7BAD3-4639-4A53-B75E-0009379ADD16}">
      <dgm:prSet phldrT="[Text]"/>
      <dgm:spPr/>
      <dgm:t>
        <a:bodyPr/>
        <a:lstStyle/>
        <a:p>
          <a:r>
            <a:rPr lang="en-US" dirty="0"/>
            <a:t>Motion added into regular House Agenda</a:t>
          </a:r>
        </a:p>
      </dgm:t>
    </dgm:pt>
    <dgm:pt modelId="{DFF1476C-AEF8-4E0E-B81C-E0C7DB689D17}" type="parTrans" cxnId="{F22C2201-BBF2-425C-BDFA-3563590FAAAA}">
      <dgm:prSet/>
      <dgm:spPr/>
      <dgm:t>
        <a:bodyPr/>
        <a:lstStyle/>
        <a:p>
          <a:endParaRPr lang="en-US"/>
        </a:p>
      </dgm:t>
    </dgm:pt>
    <dgm:pt modelId="{D16648EC-DC45-4609-BEEC-E50C209BB6E6}" type="sibTrans" cxnId="{F22C2201-BBF2-425C-BDFA-3563590FAAAA}">
      <dgm:prSet/>
      <dgm:spPr/>
      <dgm:t>
        <a:bodyPr/>
        <a:lstStyle/>
        <a:p>
          <a:endParaRPr lang="en-US"/>
        </a:p>
      </dgm:t>
    </dgm:pt>
    <dgm:pt modelId="{6B5681D5-0F0E-414C-BF57-3DC070E80F91}">
      <dgm:prSet phldrT="[Text]" custT="1"/>
      <dgm:spPr/>
      <dgm:t>
        <a:bodyPr/>
        <a:lstStyle/>
        <a:p>
          <a:r>
            <a:rPr lang="en-US" sz="1200" dirty="0"/>
            <a:t>Delegates may pull any consent agenda motion for further debate </a:t>
          </a:r>
        </a:p>
      </dgm:t>
    </dgm:pt>
    <dgm:pt modelId="{BDB9807A-2756-4BFD-BFB6-258684842AB1}" type="parTrans" cxnId="{6DE1F574-D434-4F5D-8ABF-91FF7252EA08}">
      <dgm:prSet/>
      <dgm:spPr/>
      <dgm:t>
        <a:bodyPr/>
        <a:lstStyle/>
        <a:p>
          <a:endParaRPr lang="en-US"/>
        </a:p>
      </dgm:t>
    </dgm:pt>
    <dgm:pt modelId="{6658CDC1-D293-4BC3-93A0-9DC3991AD5ED}" type="sibTrans" cxnId="{6DE1F574-D434-4F5D-8ABF-91FF7252EA08}">
      <dgm:prSet/>
      <dgm:spPr/>
      <dgm:t>
        <a:bodyPr/>
        <a:lstStyle/>
        <a:p>
          <a:endParaRPr lang="en-US"/>
        </a:p>
      </dgm:t>
    </dgm:pt>
    <dgm:pt modelId="{217AE67F-BF16-410C-8E4A-612F071D057C}">
      <dgm:prSet phldrT="[Text]" custT="1"/>
      <dgm:spPr/>
      <dgm:t>
        <a:bodyPr/>
        <a:lstStyle/>
        <a:p>
          <a:r>
            <a:rPr lang="en-US" sz="1200" dirty="0"/>
            <a:t>Individual debate and vote by Delegates (FINAL VOTE)</a:t>
          </a:r>
        </a:p>
      </dgm:t>
    </dgm:pt>
    <dgm:pt modelId="{76A6956D-E987-4747-98D8-63CC1172A954}" type="parTrans" cxnId="{300B6440-40A2-4A7F-B6A4-997EEC9B5BE7}">
      <dgm:prSet/>
      <dgm:spPr/>
      <dgm:t>
        <a:bodyPr/>
        <a:lstStyle/>
        <a:p>
          <a:endParaRPr lang="en-US"/>
        </a:p>
      </dgm:t>
    </dgm:pt>
    <dgm:pt modelId="{8398DED7-1D6E-41A2-876F-6C32E8F5347B}" type="sibTrans" cxnId="{300B6440-40A2-4A7F-B6A4-997EEC9B5BE7}">
      <dgm:prSet/>
      <dgm:spPr/>
      <dgm:t>
        <a:bodyPr/>
        <a:lstStyle/>
        <a:p>
          <a:endParaRPr lang="en-US"/>
        </a:p>
      </dgm:t>
    </dgm:pt>
    <dgm:pt modelId="{63550448-3333-4560-A55F-C999FDB68B50}">
      <dgm:prSet phldrT="[Text]"/>
      <dgm:spPr/>
      <dgm:t>
        <a:bodyPr/>
        <a:lstStyle/>
        <a:p>
          <a:r>
            <a:rPr lang="en-US" dirty="0"/>
            <a:t>Approval of Consent Agenda (FINAL VOTE)</a:t>
          </a:r>
        </a:p>
      </dgm:t>
    </dgm:pt>
    <dgm:pt modelId="{271D3EF6-1EEA-4382-9D47-0A4F0DFB56C4}" type="parTrans" cxnId="{F9A6D319-627E-45B8-9695-AC92A4AD1A36}">
      <dgm:prSet/>
      <dgm:spPr/>
      <dgm:t>
        <a:bodyPr/>
        <a:lstStyle/>
        <a:p>
          <a:endParaRPr lang="en-US"/>
        </a:p>
      </dgm:t>
    </dgm:pt>
    <dgm:pt modelId="{1F957EFD-BE87-4ED9-BB85-1ECCFEB334B9}" type="sibTrans" cxnId="{F9A6D319-627E-45B8-9695-AC92A4AD1A36}">
      <dgm:prSet/>
      <dgm:spPr/>
      <dgm:t>
        <a:bodyPr/>
        <a:lstStyle/>
        <a:p>
          <a:endParaRPr lang="en-US"/>
        </a:p>
      </dgm:t>
    </dgm:pt>
    <dgm:pt modelId="{3B2FD938-C785-4020-8C7B-EC829CBB9B63}">
      <dgm:prSet phldrT="[Text]"/>
      <dgm:spPr/>
      <dgm:t>
        <a:bodyPr/>
        <a:lstStyle/>
        <a:p>
          <a:r>
            <a:rPr lang="en-US" dirty="0"/>
            <a:t>Delegate requests an item to be handled separately</a:t>
          </a:r>
        </a:p>
      </dgm:t>
    </dgm:pt>
    <dgm:pt modelId="{03619F30-6ADF-48A5-ACBD-CF54853ED1FC}" type="sibTrans" cxnId="{20E7E0E2-E9F9-4144-A968-BE4261885A4C}">
      <dgm:prSet/>
      <dgm:spPr/>
      <dgm:t>
        <a:bodyPr/>
        <a:lstStyle/>
        <a:p>
          <a:endParaRPr lang="en-US"/>
        </a:p>
      </dgm:t>
    </dgm:pt>
    <dgm:pt modelId="{B1A54BC6-097B-435C-9AC2-8B730CB14D0E}" type="parTrans" cxnId="{20E7E0E2-E9F9-4144-A968-BE4261885A4C}">
      <dgm:prSet/>
      <dgm:spPr/>
      <dgm:t>
        <a:bodyPr/>
        <a:lstStyle/>
        <a:p>
          <a:endParaRPr lang="en-US"/>
        </a:p>
      </dgm:t>
    </dgm:pt>
    <dgm:pt modelId="{02C40A56-681C-4D8A-B4E5-E72BF33B5038}" type="pres">
      <dgm:prSet presAssocID="{DF324B6D-5031-4047-8A9A-D5D02DB48155}" presName="hierChild1" presStyleCnt="0">
        <dgm:presLayoutVars>
          <dgm:orgChart val="1"/>
          <dgm:chPref val="1"/>
          <dgm:dir/>
          <dgm:animOne val="branch"/>
          <dgm:animLvl val="lvl"/>
          <dgm:resizeHandles/>
        </dgm:presLayoutVars>
      </dgm:prSet>
      <dgm:spPr/>
    </dgm:pt>
    <dgm:pt modelId="{97689C1E-C5D7-4096-A2BE-53D7BE45D02A}" type="pres">
      <dgm:prSet presAssocID="{F0BAEA58-C9F6-4080-B2A0-7656624AB3BF}" presName="hierRoot1" presStyleCnt="0">
        <dgm:presLayoutVars>
          <dgm:hierBranch val="init"/>
        </dgm:presLayoutVars>
      </dgm:prSet>
      <dgm:spPr/>
    </dgm:pt>
    <dgm:pt modelId="{C76B13C8-A9FB-46E7-9A95-EF6352ABA6EB}" type="pres">
      <dgm:prSet presAssocID="{F0BAEA58-C9F6-4080-B2A0-7656624AB3BF}" presName="rootComposite1" presStyleCnt="0"/>
      <dgm:spPr/>
    </dgm:pt>
    <dgm:pt modelId="{16992AA4-69B4-403F-8B38-30B37623A154}" type="pres">
      <dgm:prSet presAssocID="{F0BAEA58-C9F6-4080-B2A0-7656624AB3BF}" presName="rootText1" presStyleLbl="node0" presStyleIdx="0" presStyleCnt="2" custScaleX="61477">
        <dgm:presLayoutVars>
          <dgm:chPref val="3"/>
        </dgm:presLayoutVars>
      </dgm:prSet>
      <dgm:spPr/>
    </dgm:pt>
    <dgm:pt modelId="{90A410F7-3195-4549-A727-4A656E2EBA99}" type="pres">
      <dgm:prSet presAssocID="{F0BAEA58-C9F6-4080-B2A0-7656624AB3BF}" presName="rootConnector1" presStyleLbl="node1" presStyleIdx="0" presStyleCnt="0"/>
      <dgm:spPr/>
    </dgm:pt>
    <dgm:pt modelId="{08AE5CEA-BE26-49F8-AE60-92522A2D48C7}" type="pres">
      <dgm:prSet presAssocID="{F0BAEA58-C9F6-4080-B2A0-7656624AB3BF}" presName="hierChild2" presStyleCnt="0"/>
      <dgm:spPr/>
    </dgm:pt>
    <dgm:pt modelId="{D364838B-06DE-4F55-9C3A-72444D574BB6}" type="pres">
      <dgm:prSet presAssocID="{9FFF2125-8047-4FA0-9AFE-B3E3993FDCC9}" presName="Name64" presStyleLbl="parChTrans1D2" presStyleIdx="0" presStyleCnt="3"/>
      <dgm:spPr/>
    </dgm:pt>
    <dgm:pt modelId="{7E456BE6-7A56-4F2E-AF63-FA9E8A7DD023}" type="pres">
      <dgm:prSet presAssocID="{BEC27F0B-BAA1-45EE-9624-63FBD79A4A1D}" presName="hierRoot2" presStyleCnt="0">
        <dgm:presLayoutVars>
          <dgm:hierBranch val="init"/>
        </dgm:presLayoutVars>
      </dgm:prSet>
      <dgm:spPr/>
    </dgm:pt>
    <dgm:pt modelId="{43707863-1CA4-4CFB-80FA-9DEA0E1DB78E}" type="pres">
      <dgm:prSet presAssocID="{BEC27F0B-BAA1-45EE-9624-63FBD79A4A1D}" presName="rootComposite" presStyleCnt="0"/>
      <dgm:spPr/>
    </dgm:pt>
    <dgm:pt modelId="{7A8502CC-3710-4E47-8DA6-8EFF0384DFBE}" type="pres">
      <dgm:prSet presAssocID="{BEC27F0B-BAA1-45EE-9624-63FBD79A4A1D}" presName="rootText" presStyleLbl="node2" presStyleIdx="0" presStyleCnt="2">
        <dgm:presLayoutVars>
          <dgm:chPref val="3"/>
        </dgm:presLayoutVars>
      </dgm:prSet>
      <dgm:spPr/>
    </dgm:pt>
    <dgm:pt modelId="{30ABBC6C-4EF7-4528-A5F2-89B6912B8847}" type="pres">
      <dgm:prSet presAssocID="{BEC27F0B-BAA1-45EE-9624-63FBD79A4A1D}" presName="rootConnector" presStyleLbl="node2" presStyleIdx="0" presStyleCnt="2"/>
      <dgm:spPr/>
    </dgm:pt>
    <dgm:pt modelId="{F90BBC08-777C-4E81-8F0A-7F22D3B72DD4}" type="pres">
      <dgm:prSet presAssocID="{BEC27F0B-BAA1-45EE-9624-63FBD79A4A1D}" presName="hierChild4" presStyleCnt="0"/>
      <dgm:spPr/>
    </dgm:pt>
    <dgm:pt modelId="{9319DE37-0AD8-4AEB-9C87-D4441E94D002}" type="pres">
      <dgm:prSet presAssocID="{6CCC0F5A-E641-44D1-A817-6D39F6E29547}" presName="Name64" presStyleLbl="parChTrans1D3" presStyleIdx="0" presStyleCnt="2"/>
      <dgm:spPr/>
    </dgm:pt>
    <dgm:pt modelId="{1B9F4203-1D73-45B5-BF45-F25716DB2727}" type="pres">
      <dgm:prSet presAssocID="{1490B678-0C96-4E1F-9F4D-6D97E66E385C}" presName="hierRoot2" presStyleCnt="0">
        <dgm:presLayoutVars>
          <dgm:hierBranch val="init"/>
        </dgm:presLayoutVars>
      </dgm:prSet>
      <dgm:spPr/>
    </dgm:pt>
    <dgm:pt modelId="{9120B0EF-CE7D-4076-8A6C-C7282D1C6BEA}" type="pres">
      <dgm:prSet presAssocID="{1490B678-0C96-4E1F-9F4D-6D97E66E385C}" presName="rootComposite" presStyleCnt="0"/>
      <dgm:spPr/>
    </dgm:pt>
    <dgm:pt modelId="{C079C493-3139-4362-AD96-20F2F5D41480}" type="pres">
      <dgm:prSet presAssocID="{1490B678-0C96-4E1F-9F4D-6D97E66E385C}" presName="rootText" presStyleLbl="node3" presStyleIdx="0" presStyleCnt="2">
        <dgm:presLayoutVars>
          <dgm:chPref val="3"/>
        </dgm:presLayoutVars>
      </dgm:prSet>
      <dgm:spPr/>
    </dgm:pt>
    <dgm:pt modelId="{02AEEE42-3437-43DD-87F8-6DE2C201F948}" type="pres">
      <dgm:prSet presAssocID="{1490B678-0C96-4E1F-9F4D-6D97E66E385C}" presName="rootConnector" presStyleLbl="node3" presStyleIdx="0" presStyleCnt="2"/>
      <dgm:spPr/>
    </dgm:pt>
    <dgm:pt modelId="{30F31713-F024-4925-AA0F-133361441173}" type="pres">
      <dgm:prSet presAssocID="{1490B678-0C96-4E1F-9F4D-6D97E66E385C}" presName="hierChild4" presStyleCnt="0"/>
      <dgm:spPr/>
    </dgm:pt>
    <dgm:pt modelId="{5C5828AB-B25D-4748-BE9D-40345AE13915}" type="pres">
      <dgm:prSet presAssocID="{BDB9807A-2756-4BFD-BFB6-258684842AB1}" presName="Name64" presStyleLbl="parChTrans1D4" presStyleIdx="0" presStyleCnt="3"/>
      <dgm:spPr/>
    </dgm:pt>
    <dgm:pt modelId="{692B155A-B948-4894-9D21-D5BDB7625F10}" type="pres">
      <dgm:prSet presAssocID="{6B5681D5-0F0E-414C-BF57-3DC070E80F91}" presName="hierRoot2" presStyleCnt="0">
        <dgm:presLayoutVars>
          <dgm:hierBranch val="init"/>
        </dgm:presLayoutVars>
      </dgm:prSet>
      <dgm:spPr/>
    </dgm:pt>
    <dgm:pt modelId="{642422E0-D107-417E-AA63-20C1B1A3BFE5}" type="pres">
      <dgm:prSet presAssocID="{6B5681D5-0F0E-414C-BF57-3DC070E80F91}" presName="rootComposite" presStyleCnt="0"/>
      <dgm:spPr/>
    </dgm:pt>
    <dgm:pt modelId="{1AA16E21-CAA5-4164-A0FB-5E87D255A8E9}" type="pres">
      <dgm:prSet presAssocID="{6B5681D5-0F0E-414C-BF57-3DC070E80F91}" presName="rootText" presStyleLbl="node4" presStyleIdx="0" presStyleCnt="3">
        <dgm:presLayoutVars>
          <dgm:chPref val="3"/>
        </dgm:presLayoutVars>
      </dgm:prSet>
      <dgm:spPr/>
    </dgm:pt>
    <dgm:pt modelId="{2974E7B0-E9CE-45B2-96E0-6644F22F23E1}" type="pres">
      <dgm:prSet presAssocID="{6B5681D5-0F0E-414C-BF57-3DC070E80F91}" presName="rootConnector" presStyleLbl="node4" presStyleIdx="0" presStyleCnt="3"/>
      <dgm:spPr/>
    </dgm:pt>
    <dgm:pt modelId="{13F8975C-742B-4165-8F9A-058C62D31DA4}" type="pres">
      <dgm:prSet presAssocID="{6B5681D5-0F0E-414C-BF57-3DC070E80F91}" presName="hierChild4" presStyleCnt="0"/>
      <dgm:spPr/>
    </dgm:pt>
    <dgm:pt modelId="{681C31F3-747E-4DFB-8FE7-096DAA40B7F9}" type="pres">
      <dgm:prSet presAssocID="{271D3EF6-1EEA-4382-9D47-0A4F0DFB56C4}" presName="Name64" presStyleLbl="parChTrans1D4" presStyleIdx="1" presStyleCnt="3"/>
      <dgm:spPr/>
    </dgm:pt>
    <dgm:pt modelId="{9C627C05-EF8A-43E8-BEF3-1257E973142D}" type="pres">
      <dgm:prSet presAssocID="{63550448-3333-4560-A55F-C999FDB68B50}" presName="hierRoot2" presStyleCnt="0">
        <dgm:presLayoutVars>
          <dgm:hierBranch val="init"/>
        </dgm:presLayoutVars>
      </dgm:prSet>
      <dgm:spPr/>
    </dgm:pt>
    <dgm:pt modelId="{D6968A28-015D-40D8-8038-19F8742BA966}" type="pres">
      <dgm:prSet presAssocID="{63550448-3333-4560-A55F-C999FDB68B50}" presName="rootComposite" presStyleCnt="0"/>
      <dgm:spPr/>
    </dgm:pt>
    <dgm:pt modelId="{2FF0649B-40FE-4C92-94E1-22A77C3E6190}" type="pres">
      <dgm:prSet presAssocID="{63550448-3333-4560-A55F-C999FDB68B50}" presName="rootText" presStyleLbl="node4" presStyleIdx="1" presStyleCnt="3">
        <dgm:presLayoutVars>
          <dgm:chPref val="3"/>
        </dgm:presLayoutVars>
      </dgm:prSet>
      <dgm:spPr/>
    </dgm:pt>
    <dgm:pt modelId="{F5A36404-E858-48B5-A094-5E249B03ABE8}" type="pres">
      <dgm:prSet presAssocID="{63550448-3333-4560-A55F-C999FDB68B50}" presName="rootConnector" presStyleLbl="node4" presStyleIdx="1" presStyleCnt="3"/>
      <dgm:spPr/>
    </dgm:pt>
    <dgm:pt modelId="{7586CFC4-095A-4F96-911D-7EDA73F1FD1D}" type="pres">
      <dgm:prSet presAssocID="{63550448-3333-4560-A55F-C999FDB68B50}" presName="hierChild4" presStyleCnt="0"/>
      <dgm:spPr/>
    </dgm:pt>
    <dgm:pt modelId="{11F6D8CC-8F67-40BF-A725-EA7BE482CA05}" type="pres">
      <dgm:prSet presAssocID="{63550448-3333-4560-A55F-C999FDB68B50}" presName="hierChild5" presStyleCnt="0"/>
      <dgm:spPr/>
    </dgm:pt>
    <dgm:pt modelId="{504D6CED-E973-490D-AECD-6D9CA80A49B6}" type="pres">
      <dgm:prSet presAssocID="{6B5681D5-0F0E-414C-BF57-3DC070E80F91}" presName="hierChild5" presStyleCnt="0"/>
      <dgm:spPr/>
    </dgm:pt>
    <dgm:pt modelId="{95760969-25B7-47D9-915E-2A83D21046E3}" type="pres">
      <dgm:prSet presAssocID="{1490B678-0C96-4E1F-9F4D-6D97E66E385C}" presName="hierChild5" presStyleCnt="0"/>
      <dgm:spPr/>
    </dgm:pt>
    <dgm:pt modelId="{3F3A67D5-32DE-44AF-82B4-039BBB25C16F}" type="pres">
      <dgm:prSet presAssocID="{BEC27F0B-BAA1-45EE-9624-63FBD79A4A1D}" presName="hierChild5" presStyleCnt="0"/>
      <dgm:spPr/>
    </dgm:pt>
    <dgm:pt modelId="{372022DB-F7D8-4914-91FF-4A187E64B8BD}" type="pres">
      <dgm:prSet presAssocID="{A0E6F6A0-D0EE-40E9-90F7-7D05B74230EF}" presName="Name64" presStyleLbl="parChTrans1D2" presStyleIdx="1" presStyleCnt="3"/>
      <dgm:spPr/>
    </dgm:pt>
    <dgm:pt modelId="{C8B21E77-809D-42E4-B649-32DB8768CBD0}" type="pres">
      <dgm:prSet presAssocID="{43521688-C616-407A-BE7E-9B519EAAA4D1}" presName="hierRoot2" presStyleCnt="0">
        <dgm:presLayoutVars>
          <dgm:hierBranch val="init"/>
        </dgm:presLayoutVars>
      </dgm:prSet>
      <dgm:spPr/>
    </dgm:pt>
    <dgm:pt modelId="{409C233F-8A1D-4151-BBD1-20AC99807001}" type="pres">
      <dgm:prSet presAssocID="{43521688-C616-407A-BE7E-9B519EAAA4D1}" presName="rootComposite" presStyleCnt="0"/>
      <dgm:spPr/>
    </dgm:pt>
    <dgm:pt modelId="{E4E3D691-18A6-4F6D-A03E-27CC199A28CB}" type="pres">
      <dgm:prSet presAssocID="{43521688-C616-407A-BE7E-9B519EAAA4D1}" presName="rootText" presStyleLbl="node2" presStyleIdx="1" presStyleCnt="2" custLinFactY="100000" custLinFactNeighborX="3820" custLinFactNeighborY="121119">
        <dgm:presLayoutVars>
          <dgm:chPref val="3"/>
        </dgm:presLayoutVars>
      </dgm:prSet>
      <dgm:spPr/>
    </dgm:pt>
    <dgm:pt modelId="{D4EBD18B-ECD5-4553-92A6-47CCBA6FC83B}" type="pres">
      <dgm:prSet presAssocID="{43521688-C616-407A-BE7E-9B519EAAA4D1}" presName="rootConnector" presStyleLbl="node2" presStyleIdx="1" presStyleCnt="2"/>
      <dgm:spPr/>
    </dgm:pt>
    <dgm:pt modelId="{ACA6BDC8-E393-4982-A2FC-1B10B8C41E00}" type="pres">
      <dgm:prSet presAssocID="{43521688-C616-407A-BE7E-9B519EAAA4D1}" presName="hierChild4" presStyleCnt="0"/>
      <dgm:spPr/>
    </dgm:pt>
    <dgm:pt modelId="{975915FA-46EA-448A-859B-752605CB2868}" type="pres">
      <dgm:prSet presAssocID="{DFF1476C-AEF8-4E0E-B81C-E0C7DB689D17}" presName="Name64" presStyleLbl="parChTrans1D3" presStyleIdx="1" presStyleCnt="2"/>
      <dgm:spPr/>
    </dgm:pt>
    <dgm:pt modelId="{36ACBFBB-7D7F-4906-BF32-E1F90C30C6CC}" type="pres">
      <dgm:prSet presAssocID="{DDD7BAD3-4639-4A53-B75E-0009379ADD16}" presName="hierRoot2" presStyleCnt="0">
        <dgm:presLayoutVars>
          <dgm:hierBranch val="init"/>
        </dgm:presLayoutVars>
      </dgm:prSet>
      <dgm:spPr/>
    </dgm:pt>
    <dgm:pt modelId="{AF106952-67A4-4145-87C4-FC9C6EC3007A}" type="pres">
      <dgm:prSet presAssocID="{DDD7BAD3-4639-4A53-B75E-0009379ADD16}" presName="rootComposite" presStyleCnt="0"/>
      <dgm:spPr/>
    </dgm:pt>
    <dgm:pt modelId="{F9465833-A631-4EE4-8CFB-564B25F331EF}" type="pres">
      <dgm:prSet presAssocID="{DDD7BAD3-4639-4A53-B75E-0009379ADD16}" presName="rootText" presStyleLbl="node3" presStyleIdx="1" presStyleCnt="2" custLinFactY="100000" custLinFactNeighborX="1346" custLinFactNeighborY="121119">
        <dgm:presLayoutVars>
          <dgm:chPref val="3"/>
        </dgm:presLayoutVars>
      </dgm:prSet>
      <dgm:spPr/>
    </dgm:pt>
    <dgm:pt modelId="{957A5A97-7B38-40F0-B14C-90B7560B0789}" type="pres">
      <dgm:prSet presAssocID="{DDD7BAD3-4639-4A53-B75E-0009379ADD16}" presName="rootConnector" presStyleLbl="node3" presStyleIdx="1" presStyleCnt="2"/>
      <dgm:spPr/>
    </dgm:pt>
    <dgm:pt modelId="{AD200F1B-41CE-425A-9325-24698F493FC7}" type="pres">
      <dgm:prSet presAssocID="{DDD7BAD3-4639-4A53-B75E-0009379ADD16}" presName="hierChild4" presStyleCnt="0"/>
      <dgm:spPr/>
    </dgm:pt>
    <dgm:pt modelId="{20F4B1CF-96A4-42A3-AADB-CE81165D6B68}" type="pres">
      <dgm:prSet presAssocID="{76A6956D-E987-4747-98D8-63CC1172A954}" presName="Name64" presStyleLbl="parChTrans1D4" presStyleIdx="2" presStyleCnt="3"/>
      <dgm:spPr/>
    </dgm:pt>
    <dgm:pt modelId="{8D1B209D-5328-4895-B173-F4F45F77283D}" type="pres">
      <dgm:prSet presAssocID="{217AE67F-BF16-410C-8E4A-612F071D057C}" presName="hierRoot2" presStyleCnt="0">
        <dgm:presLayoutVars>
          <dgm:hierBranch val="init"/>
        </dgm:presLayoutVars>
      </dgm:prSet>
      <dgm:spPr/>
    </dgm:pt>
    <dgm:pt modelId="{751ECDAD-739D-4D89-A7CD-7EE6C5731909}" type="pres">
      <dgm:prSet presAssocID="{217AE67F-BF16-410C-8E4A-612F071D057C}" presName="rootComposite" presStyleCnt="0"/>
      <dgm:spPr/>
    </dgm:pt>
    <dgm:pt modelId="{379ABF4E-756F-490B-A5D7-45937640BF33}" type="pres">
      <dgm:prSet presAssocID="{217AE67F-BF16-410C-8E4A-612F071D057C}" presName="rootText" presStyleLbl="node4" presStyleIdx="2" presStyleCnt="3" custLinFactY="100000" custLinFactNeighborX="1932" custLinFactNeighborY="121119">
        <dgm:presLayoutVars>
          <dgm:chPref val="3"/>
        </dgm:presLayoutVars>
      </dgm:prSet>
      <dgm:spPr/>
    </dgm:pt>
    <dgm:pt modelId="{B46C8C94-F298-4BEC-8078-DD28082339A8}" type="pres">
      <dgm:prSet presAssocID="{217AE67F-BF16-410C-8E4A-612F071D057C}" presName="rootConnector" presStyleLbl="node4" presStyleIdx="2" presStyleCnt="3"/>
      <dgm:spPr/>
    </dgm:pt>
    <dgm:pt modelId="{B3C8E57D-173B-4263-AFA9-2F1A5EB2C573}" type="pres">
      <dgm:prSet presAssocID="{217AE67F-BF16-410C-8E4A-612F071D057C}" presName="hierChild4" presStyleCnt="0"/>
      <dgm:spPr/>
    </dgm:pt>
    <dgm:pt modelId="{42F44CD8-4D12-489C-AAEF-2F868C331B72}" type="pres">
      <dgm:prSet presAssocID="{217AE67F-BF16-410C-8E4A-612F071D057C}" presName="hierChild5" presStyleCnt="0"/>
      <dgm:spPr/>
    </dgm:pt>
    <dgm:pt modelId="{23F52BA5-656F-4645-A92E-F09B6FCE6918}" type="pres">
      <dgm:prSet presAssocID="{DDD7BAD3-4639-4A53-B75E-0009379ADD16}" presName="hierChild5" presStyleCnt="0"/>
      <dgm:spPr/>
    </dgm:pt>
    <dgm:pt modelId="{FB81D881-4D29-44E1-8E2D-DEE66A38FFA4}" type="pres">
      <dgm:prSet presAssocID="{43521688-C616-407A-BE7E-9B519EAAA4D1}" presName="hierChild5" presStyleCnt="0"/>
      <dgm:spPr/>
    </dgm:pt>
    <dgm:pt modelId="{BAE9BB2E-C14E-412B-A2CB-8A3D216B3BDA}" type="pres">
      <dgm:prSet presAssocID="{F0BAEA58-C9F6-4080-B2A0-7656624AB3BF}" presName="hierChild3" presStyleCnt="0"/>
      <dgm:spPr/>
    </dgm:pt>
    <dgm:pt modelId="{A46EA1D0-BB15-4F66-B9A4-3EA0AF48789C}" type="pres">
      <dgm:prSet presAssocID="{6258FF39-7C3B-425D-AD92-917CAA7F78DC}" presName="Name115" presStyleLbl="parChTrans1D2" presStyleIdx="2" presStyleCnt="3"/>
      <dgm:spPr/>
    </dgm:pt>
    <dgm:pt modelId="{EC457BDB-B568-418E-BE60-14A9A4D04AE8}" type="pres">
      <dgm:prSet presAssocID="{12C742C1-A1F5-4AE8-809F-C33060539E12}" presName="hierRoot3" presStyleCnt="0">
        <dgm:presLayoutVars>
          <dgm:hierBranch val="init"/>
        </dgm:presLayoutVars>
      </dgm:prSet>
      <dgm:spPr/>
    </dgm:pt>
    <dgm:pt modelId="{2A1EBDCF-60D6-4FB6-A80B-A11ADBEC4874}" type="pres">
      <dgm:prSet presAssocID="{12C742C1-A1F5-4AE8-809F-C33060539E12}" presName="rootComposite3" presStyleCnt="0"/>
      <dgm:spPr/>
    </dgm:pt>
    <dgm:pt modelId="{EB4AF182-06DC-4E3A-B5BF-B76119C47555}" type="pres">
      <dgm:prSet presAssocID="{12C742C1-A1F5-4AE8-809F-C33060539E12}" presName="rootText3" presStyleLbl="asst1" presStyleIdx="0" presStyleCnt="1" custLinFactNeighborY="6264">
        <dgm:presLayoutVars>
          <dgm:chPref val="3"/>
        </dgm:presLayoutVars>
      </dgm:prSet>
      <dgm:spPr/>
    </dgm:pt>
    <dgm:pt modelId="{94E5FF91-726B-4C26-9D6D-654BF42FC194}" type="pres">
      <dgm:prSet presAssocID="{12C742C1-A1F5-4AE8-809F-C33060539E12}" presName="rootConnector3" presStyleLbl="asst1" presStyleIdx="0" presStyleCnt="1"/>
      <dgm:spPr/>
    </dgm:pt>
    <dgm:pt modelId="{F4FF27ED-AF18-4E12-A7CA-B9AFD162B199}" type="pres">
      <dgm:prSet presAssocID="{12C742C1-A1F5-4AE8-809F-C33060539E12}" presName="hierChild6" presStyleCnt="0"/>
      <dgm:spPr/>
    </dgm:pt>
    <dgm:pt modelId="{374AEE5C-C350-4DCB-B38E-B6E7CAE0B3B5}" type="pres">
      <dgm:prSet presAssocID="{12C742C1-A1F5-4AE8-809F-C33060539E12}" presName="hierChild7" presStyleCnt="0"/>
      <dgm:spPr/>
    </dgm:pt>
    <dgm:pt modelId="{5ED6E694-0F06-4009-9B8F-67C052021C1A}" type="pres">
      <dgm:prSet presAssocID="{3B2FD938-C785-4020-8C7B-EC829CBB9B63}" presName="hierRoot1" presStyleCnt="0">
        <dgm:presLayoutVars>
          <dgm:hierBranch val="init"/>
        </dgm:presLayoutVars>
      </dgm:prSet>
      <dgm:spPr/>
    </dgm:pt>
    <dgm:pt modelId="{8ABD151A-82EC-4D75-9BB4-59BF888B3409}" type="pres">
      <dgm:prSet presAssocID="{3B2FD938-C785-4020-8C7B-EC829CBB9B63}" presName="rootComposite1" presStyleCnt="0"/>
      <dgm:spPr/>
    </dgm:pt>
    <dgm:pt modelId="{9A845585-0684-4F2E-837C-303EE9385DA8}" type="pres">
      <dgm:prSet presAssocID="{3B2FD938-C785-4020-8C7B-EC829CBB9B63}" presName="rootText1" presStyleLbl="node0" presStyleIdx="1" presStyleCnt="2" custLinFactX="195780" custLinFactNeighborX="200000" custLinFactNeighborY="-43169">
        <dgm:presLayoutVars>
          <dgm:chPref val="3"/>
        </dgm:presLayoutVars>
      </dgm:prSet>
      <dgm:spPr/>
    </dgm:pt>
    <dgm:pt modelId="{C152169F-B82E-49BE-9456-01BF5AB3063A}" type="pres">
      <dgm:prSet presAssocID="{3B2FD938-C785-4020-8C7B-EC829CBB9B63}" presName="rootConnector1" presStyleLbl="node1" presStyleIdx="0" presStyleCnt="0"/>
      <dgm:spPr/>
    </dgm:pt>
    <dgm:pt modelId="{518A5C5B-8253-4255-86AF-D75D8056D932}" type="pres">
      <dgm:prSet presAssocID="{3B2FD938-C785-4020-8C7B-EC829CBB9B63}" presName="hierChild2" presStyleCnt="0"/>
      <dgm:spPr/>
    </dgm:pt>
    <dgm:pt modelId="{569FA1BA-B215-47C6-99F0-26F83D8DDB58}" type="pres">
      <dgm:prSet presAssocID="{3B2FD938-C785-4020-8C7B-EC829CBB9B63}" presName="hierChild3" presStyleCnt="0"/>
      <dgm:spPr/>
    </dgm:pt>
  </dgm:ptLst>
  <dgm:cxnLst>
    <dgm:cxn modelId="{0CC79300-0262-47D4-99DB-0D5EBF28A133}" type="presOf" srcId="{76A6956D-E987-4747-98D8-63CC1172A954}" destId="{20F4B1CF-96A4-42A3-AADB-CE81165D6B68}" srcOrd="0" destOrd="0" presId="urn:microsoft.com/office/officeart/2009/3/layout/HorizontalOrganizationChart"/>
    <dgm:cxn modelId="{F22C2201-BBF2-425C-BDFA-3563590FAAAA}" srcId="{43521688-C616-407A-BE7E-9B519EAAA4D1}" destId="{DDD7BAD3-4639-4A53-B75E-0009379ADD16}" srcOrd="0" destOrd="0" parTransId="{DFF1476C-AEF8-4E0E-B81C-E0C7DB689D17}" sibTransId="{D16648EC-DC45-4609-BEEC-E50C209BB6E6}"/>
    <dgm:cxn modelId="{C975F901-53FC-4DFC-A8F3-982F65CEB330}" srcId="{F0BAEA58-C9F6-4080-B2A0-7656624AB3BF}" destId="{12C742C1-A1F5-4AE8-809F-C33060539E12}" srcOrd="0" destOrd="0" parTransId="{6258FF39-7C3B-425D-AD92-917CAA7F78DC}" sibTransId="{D6DEF7FD-8605-4D92-89FB-CCAB363C6AB5}"/>
    <dgm:cxn modelId="{48C17802-87E0-49EE-B4F2-ADD810E7DE35}" srcId="{DF324B6D-5031-4047-8A9A-D5D02DB48155}" destId="{F0BAEA58-C9F6-4080-B2A0-7656624AB3BF}" srcOrd="0" destOrd="0" parTransId="{77F2D426-E07F-4F41-8A13-0E53B284A148}" sibTransId="{EB3E5F04-5748-4139-AC16-742D0EC43FB7}"/>
    <dgm:cxn modelId="{613D670A-8791-43BA-B9A0-590F7258FDD6}" type="presOf" srcId="{63550448-3333-4560-A55F-C999FDB68B50}" destId="{F5A36404-E858-48B5-A094-5E249B03ABE8}" srcOrd="1" destOrd="0" presId="urn:microsoft.com/office/officeart/2009/3/layout/HorizontalOrganizationChart"/>
    <dgm:cxn modelId="{172D410F-2D73-4579-B45A-E34EE87FD563}" type="presOf" srcId="{DDD7BAD3-4639-4A53-B75E-0009379ADD16}" destId="{957A5A97-7B38-40F0-B14C-90B7560B0789}" srcOrd="1" destOrd="0" presId="urn:microsoft.com/office/officeart/2009/3/layout/HorizontalOrganizationChart"/>
    <dgm:cxn modelId="{F9A6D319-627E-45B8-9695-AC92A4AD1A36}" srcId="{6B5681D5-0F0E-414C-BF57-3DC070E80F91}" destId="{63550448-3333-4560-A55F-C999FDB68B50}" srcOrd="0" destOrd="0" parTransId="{271D3EF6-1EEA-4382-9D47-0A4F0DFB56C4}" sibTransId="{1F957EFD-BE87-4ED9-BB85-1ECCFEB334B9}"/>
    <dgm:cxn modelId="{6F30DB1F-C22D-4471-84B3-95DC819CFD54}" type="presOf" srcId="{F0BAEA58-C9F6-4080-B2A0-7656624AB3BF}" destId="{16992AA4-69B4-403F-8B38-30B37623A154}" srcOrd="0" destOrd="0" presId="urn:microsoft.com/office/officeart/2009/3/layout/HorizontalOrganizationChart"/>
    <dgm:cxn modelId="{BA9A4A25-6395-494E-B6A1-5CD546D79704}" type="presOf" srcId="{BEC27F0B-BAA1-45EE-9624-63FBD79A4A1D}" destId="{30ABBC6C-4EF7-4528-A5F2-89B6912B8847}" srcOrd="1" destOrd="0" presId="urn:microsoft.com/office/officeart/2009/3/layout/HorizontalOrganizationChart"/>
    <dgm:cxn modelId="{6C10EA2E-8726-4E1F-9153-FC4B66351313}" srcId="{BEC27F0B-BAA1-45EE-9624-63FBD79A4A1D}" destId="{1490B678-0C96-4E1F-9F4D-6D97E66E385C}" srcOrd="0" destOrd="0" parTransId="{6CCC0F5A-E641-44D1-A817-6D39F6E29547}" sibTransId="{4C615C10-161B-4485-8E86-029442E6FC6D}"/>
    <dgm:cxn modelId="{300B6440-40A2-4A7F-B6A4-997EEC9B5BE7}" srcId="{DDD7BAD3-4639-4A53-B75E-0009379ADD16}" destId="{217AE67F-BF16-410C-8E4A-612F071D057C}" srcOrd="0" destOrd="0" parTransId="{76A6956D-E987-4747-98D8-63CC1172A954}" sibTransId="{8398DED7-1D6E-41A2-876F-6C32E8F5347B}"/>
    <dgm:cxn modelId="{08AE235F-946B-4F94-8D8D-08495A259031}" type="presOf" srcId="{6B5681D5-0F0E-414C-BF57-3DC070E80F91}" destId="{2974E7B0-E9CE-45B2-96E0-6644F22F23E1}" srcOrd="1" destOrd="0" presId="urn:microsoft.com/office/officeart/2009/3/layout/HorizontalOrganizationChart"/>
    <dgm:cxn modelId="{16408B61-0775-454C-9431-DF47579EA44C}" type="presOf" srcId="{43521688-C616-407A-BE7E-9B519EAAA4D1}" destId="{E4E3D691-18A6-4F6D-A03E-27CC199A28CB}" srcOrd="0" destOrd="0" presId="urn:microsoft.com/office/officeart/2009/3/layout/HorizontalOrganizationChart"/>
    <dgm:cxn modelId="{87147A47-8DD3-4F72-9D21-A8F922050F45}" type="presOf" srcId="{BDB9807A-2756-4BFD-BFB6-258684842AB1}" destId="{5C5828AB-B25D-4748-BE9D-40345AE13915}" srcOrd="0" destOrd="0" presId="urn:microsoft.com/office/officeart/2009/3/layout/HorizontalOrganizationChart"/>
    <dgm:cxn modelId="{E6CF8367-1768-4E24-B463-0CCD51C7A5C5}" type="presOf" srcId="{217AE67F-BF16-410C-8E4A-612F071D057C}" destId="{379ABF4E-756F-490B-A5D7-45937640BF33}" srcOrd="0" destOrd="0" presId="urn:microsoft.com/office/officeart/2009/3/layout/HorizontalOrganizationChart"/>
    <dgm:cxn modelId="{F199416A-8D5D-4352-80FE-2F245B48B8DB}" type="presOf" srcId="{DDD7BAD3-4639-4A53-B75E-0009379ADD16}" destId="{F9465833-A631-4EE4-8CFB-564B25F331EF}" srcOrd="0" destOrd="0" presId="urn:microsoft.com/office/officeart/2009/3/layout/HorizontalOrganizationChart"/>
    <dgm:cxn modelId="{F492124E-6203-4A42-A4BD-5C990893E685}" type="presOf" srcId="{12C742C1-A1F5-4AE8-809F-C33060539E12}" destId="{EB4AF182-06DC-4E3A-B5BF-B76119C47555}" srcOrd="0" destOrd="0" presId="urn:microsoft.com/office/officeart/2009/3/layout/HorizontalOrganizationChart"/>
    <dgm:cxn modelId="{6DE1F574-D434-4F5D-8ABF-91FF7252EA08}" srcId="{1490B678-0C96-4E1F-9F4D-6D97E66E385C}" destId="{6B5681D5-0F0E-414C-BF57-3DC070E80F91}" srcOrd="0" destOrd="0" parTransId="{BDB9807A-2756-4BFD-BFB6-258684842AB1}" sibTransId="{6658CDC1-D293-4BC3-93A0-9DC3991AD5ED}"/>
    <dgm:cxn modelId="{206A7558-8731-432B-9E05-AA171030A3CD}" type="presOf" srcId="{9FFF2125-8047-4FA0-9AFE-B3E3993FDCC9}" destId="{D364838B-06DE-4F55-9C3A-72444D574BB6}" srcOrd="0" destOrd="0" presId="urn:microsoft.com/office/officeart/2009/3/layout/HorizontalOrganizationChart"/>
    <dgm:cxn modelId="{64949F58-5FC8-468C-89C8-40DF302CB5CB}" type="presOf" srcId="{DFF1476C-AEF8-4E0E-B81C-E0C7DB689D17}" destId="{975915FA-46EA-448A-859B-752605CB2868}" srcOrd="0" destOrd="0" presId="urn:microsoft.com/office/officeart/2009/3/layout/HorizontalOrganizationChart"/>
    <dgm:cxn modelId="{70F85779-9B2D-4924-A64E-2DEF14C812F3}" srcId="{F0BAEA58-C9F6-4080-B2A0-7656624AB3BF}" destId="{43521688-C616-407A-BE7E-9B519EAAA4D1}" srcOrd="2" destOrd="0" parTransId="{A0E6F6A0-D0EE-40E9-90F7-7D05B74230EF}" sibTransId="{B44A9E9C-F50D-4B41-9A69-76118878BE3C}"/>
    <dgm:cxn modelId="{5BD77E79-F13F-4A1F-967E-5A43AE0D3187}" type="presOf" srcId="{6B5681D5-0F0E-414C-BF57-3DC070E80F91}" destId="{1AA16E21-CAA5-4164-A0FB-5E87D255A8E9}" srcOrd="0" destOrd="0" presId="urn:microsoft.com/office/officeart/2009/3/layout/HorizontalOrganizationChart"/>
    <dgm:cxn modelId="{CD266D7C-397E-4AD7-89BF-1134A4C8B88F}" type="presOf" srcId="{3B2FD938-C785-4020-8C7B-EC829CBB9B63}" destId="{C152169F-B82E-49BE-9456-01BF5AB3063A}" srcOrd="1" destOrd="0" presId="urn:microsoft.com/office/officeart/2009/3/layout/HorizontalOrganizationChart"/>
    <dgm:cxn modelId="{A032597F-7C6F-46B6-A619-ACA103206347}" type="presOf" srcId="{1490B678-0C96-4E1F-9F4D-6D97E66E385C}" destId="{02AEEE42-3437-43DD-87F8-6DE2C201F948}" srcOrd="1" destOrd="0" presId="urn:microsoft.com/office/officeart/2009/3/layout/HorizontalOrganizationChart"/>
    <dgm:cxn modelId="{B909B086-05F5-4D64-86F0-E41F15492BA4}" type="presOf" srcId="{3B2FD938-C785-4020-8C7B-EC829CBB9B63}" destId="{9A845585-0684-4F2E-837C-303EE9385DA8}" srcOrd="0" destOrd="0" presId="urn:microsoft.com/office/officeart/2009/3/layout/HorizontalOrganizationChart"/>
    <dgm:cxn modelId="{C5486F98-2ED5-477E-B2FA-0632811BB6A5}" type="presOf" srcId="{43521688-C616-407A-BE7E-9B519EAAA4D1}" destId="{D4EBD18B-ECD5-4553-92A6-47CCBA6FC83B}" srcOrd="1" destOrd="0" presId="urn:microsoft.com/office/officeart/2009/3/layout/HorizontalOrganizationChart"/>
    <dgm:cxn modelId="{24E6BE98-FDF6-414C-B60B-AB2B298ABBED}" type="presOf" srcId="{271D3EF6-1EEA-4382-9D47-0A4F0DFB56C4}" destId="{681C31F3-747E-4DFB-8FE7-096DAA40B7F9}" srcOrd="0" destOrd="0" presId="urn:microsoft.com/office/officeart/2009/3/layout/HorizontalOrganizationChart"/>
    <dgm:cxn modelId="{CA08AE99-2E11-4549-BEBE-92FF3B3A1362}" type="presOf" srcId="{A0E6F6A0-D0EE-40E9-90F7-7D05B74230EF}" destId="{372022DB-F7D8-4914-91FF-4A187E64B8BD}" srcOrd="0" destOrd="0" presId="urn:microsoft.com/office/officeart/2009/3/layout/HorizontalOrganizationChart"/>
    <dgm:cxn modelId="{1DE2D09E-A28D-48DC-B50B-F829754826EF}" type="presOf" srcId="{12C742C1-A1F5-4AE8-809F-C33060539E12}" destId="{94E5FF91-726B-4C26-9D6D-654BF42FC194}" srcOrd="1" destOrd="0" presId="urn:microsoft.com/office/officeart/2009/3/layout/HorizontalOrganizationChart"/>
    <dgm:cxn modelId="{BEE904A0-7C10-4225-B4BE-8C7A8D3F3FF1}" type="presOf" srcId="{6CCC0F5A-E641-44D1-A817-6D39F6E29547}" destId="{9319DE37-0AD8-4AEB-9C87-D4441E94D002}" srcOrd="0" destOrd="0" presId="urn:microsoft.com/office/officeart/2009/3/layout/HorizontalOrganizationChart"/>
    <dgm:cxn modelId="{C264BAAF-7AB6-4B17-AD6E-284DDF90E4A2}" type="presOf" srcId="{217AE67F-BF16-410C-8E4A-612F071D057C}" destId="{B46C8C94-F298-4BEC-8078-DD28082339A8}" srcOrd="1" destOrd="0" presId="urn:microsoft.com/office/officeart/2009/3/layout/HorizontalOrganizationChart"/>
    <dgm:cxn modelId="{C18786B1-43D5-4003-B949-183D2C93D8EA}" type="presOf" srcId="{1490B678-0C96-4E1F-9F4D-6D97E66E385C}" destId="{C079C493-3139-4362-AD96-20F2F5D41480}" srcOrd="0" destOrd="0" presId="urn:microsoft.com/office/officeart/2009/3/layout/HorizontalOrganizationChart"/>
    <dgm:cxn modelId="{7ECF85C8-8F06-4E7D-9A33-88D5156307CC}" type="presOf" srcId="{63550448-3333-4560-A55F-C999FDB68B50}" destId="{2FF0649B-40FE-4C92-94E1-22A77C3E6190}" srcOrd="0" destOrd="0" presId="urn:microsoft.com/office/officeart/2009/3/layout/HorizontalOrganizationChart"/>
    <dgm:cxn modelId="{F21966D8-3108-4E25-A231-628E1BCFB669}" type="presOf" srcId="{DF324B6D-5031-4047-8A9A-D5D02DB48155}" destId="{02C40A56-681C-4D8A-B4E5-E72BF33B5038}" srcOrd="0" destOrd="0" presId="urn:microsoft.com/office/officeart/2009/3/layout/HorizontalOrganizationChart"/>
    <dgm:cxn modelId="{20E7E0E2-E9F9-4144-A968-BE4261885A4C}" srcId="{DF324B6D-5031-4047-8A9A-D5D02DB48155}" destId="{3B2FD938-C785-4020-8C7B-EC829CBB9B63}" srcOrd="1" destOrd="0" parTransId="{B1A54BC6-097B-435C-9AC2-8B730CB14D0E}" sibTransId="{03619F30-6ADF-48A5-ACBD-CF54853ED1FC}"/>
    <dgm:cxn modelId="{1478BFF1-A063-4CBE-8ADA-0B7766BA1548}" type="presOf" srcId="{6258FF39-7C3B-425D-AD92-917CAA7F78DC}" destId="{A46EA1D0-BB15-4F66-B9A4-3EA0AF48789C}" srcOrd="0" destOrd="0" presId="urn:microsoft.com/office/officeart/2009/3/layout/HorizontalOrganizationChart"/>
    <dgm:cxn modelId="{2B63E9F2-D8E3-457A-8E88-0310A3D16BEE}" srcId="{F0BAEA58-C9F6-4080-B2A0-7656624AB3BF}" destId="{BEC27F0B-BAA1-45EE-9624-63FBD79A4A1D}" srcOrd="1" destOrd="0" parTransId="{9FFF2125-8047-4FA0-9AFE-B3E3993FDCC9}" sibTransId="{E0BEAC50-A94D-4A42-BDC7-DBA76D74D9A5}"/>
    <dgm:cxn modelId="{BB1E22F9-BC13-42DE-AB8E-E6A59120DED8}" type="presOf" srcId="{F0BAEA58-C9F6-4080-B2A0-7656624AB3BF}" destId="{90A410F7-3195-4549-A727-4A656E2EBA99}" srcOrd="1" destOrd="0" presId="urn:microsoft.com/office/officeart/2009/3/layout/HorizontalOrganizationChart"/>
    <dgm:cxn modelId="{EE5ABDFC-8FDD-425F-B715-65F6AF9ADC31}" type="presOf" srcId="{BEC27F0B-BAA1-45EE-9624-63FBD79A4A1D}" destId="{7A8502CC-3710-4E47-8DA6-8EFF0384DFBE}" srcOrd="0" destOrd="0" presId="urn:microsoft.com/office/officeart/2009/3/layout/HorizontalOrganizationChart"/>
    <dgm:cxn modelId="{35A9444F-3691-4CE8-A94F-58A5ED542BC8}" type="presParOf" srcId="{02C40A56-681C-4D8A-B4E5-E72BF33B5038}" destId="{97689C1E-C5D7-4096-A2BE-53D7BE45D02A}" srcOrd="0" destOrd="0" presId="urn:microsoft.com/office/officeart/2009/3/layout/HorizontalOrganizationChart"/>
    <dgm:cxn modelId="{92D7FF0B-5245-4346-9A85-93D4C050243E}" type="presParOf" srcId="{97689C1E-C5D7-4096-A2BE-53D7BE45D02A}" destId="{C76B13C8-A9FB-46E7-9A95-EF6352ABA6EB}" srcOrd="0" destOrd="0" presId="urn:microsoft.com/office/officeart/2009/3/layout/HorizontalOrganizationChart"/>
    <dgm:cxn modelId="{25F5DBC6-7728-452F-9F08-10199EADEECA}" type="presParOf" srcId="{C76B13C8-A9FB-46E7-9A95-EF6352ABA6EB}" destId="{16992AA4-69B4-403F-8B38-30B37623A154}" srcOrd="0" destOrd="0" presId="urn:microsoft.com/office/officeart/2009/3/layout/HorizontalOrganizationChart"/>
    <dgm:cxn modelId="{D6BB4E8A-8325-4ACB-8F56-CDF42A449E53}" type="presParOf" srcId="{C76B13C8-A9FB-46E7-9A95-EF6352ABA6EB}" destId="{90A410F7-3195-4549-A727-4A656E2EBA99}" srcOrd="1" destOrd="0" presId="urn:microsoft.com/office/officeart/2009/3/layout/HorizontalOrganizationChart"/>
    <dgm:cxn modelId="{7431A908-9BEF-4FB0-8EFD-6CEE7E7FF107}" type="presParOf" srcId="{97689C1E-C5D7-4096-A2BE-53D7BE45D02A}" destId="{08AE5CEA-BE26-49F8-AE60-92522A2D48C7}" srcOrd="1" destOrd="0" presId="urn:microsoft.com/office/officeart/2009/3/layout/HorizontalOrganizationChart"/>
    <dgm:cxn modelId="{37AC5CD1-C99D-4C4F-B3F0-C7974B7245EE}" type="presParOf" srcId="{08AE5CEA-BE26-49F8-AE60-92522A2D48C7}" destId="{D364838B-06DE-4F55-9C3A-72444D574BB6}" srcOrd="0" destOrd="0" presId="urn:microsoft.com/office/officeart/2009/3/layout/HorizontalOrganizationChart"/>
    <dgm:cxn modelId="{17AEE73E-4F43-448A-9A1D-258E1F40F2CF}" type="presParOf" srcId="{08AE5CEA-BE26-49F8-AE60-92522A2D48C7}" destId="{7E456BE6-7A56-4F2E-AF63-FA9E8A7DD023}" srcOrd="1" destOrd="0" presId="urn:microsoft.com/office/officeart/2009/3/layout/HorizontalOrganizationChart"/>
    <dgm:cxn modelId="{25FC09A4-E86F-443F-A971-E6A73F64B8BB}" type="presParOf" srcId="{7E456BE6-7A56-4F2E-AF63-FA9E8A7DD023}" destId="{43707863-1CA4-4CFB-80FA-9DEA0E1DB78E}" srcOrd="0" destOrd="0" presId="urn:microsoft.com/office/officeart/2009/3/layout/HorizontalOrganizationChart"/>
    <dgm:cxn modelId="{C6379789-0FC8-4DD3-B5C0-4C665CDFF1D9}" type="presParOf" srcId="{43707863-1CA4-4CFB-80FA-9DEA0E1DB78E}" destId="{7A8502CC-3710-4E47-8DA6-8EFF0384DFBE}" srcOrd="0" destOrd="0" presId="urn:microsoft.com/office/officeart/2009/3/layout/HorizontalOrganizationChart"/>
    <dgm:cxn modelId="{F66464DA-B4D1-4B35-9ED5-8F1EA1857CE4}" type="presParOf" srcId="{43707863-1CA4-4CFB-80FA-9DEA0E1DB78E}" destId="{30ABBC6C-4EF7-4528-A5F2-89B6912B8847}" srcOrd="1" destOrd="0" presId="urn:microsoft.com/office/officeart/2009/3/layout/HorizontalOrganizationChart"/>
    <dgm:cxn modelId="{460DBB46-D641-44B9-8897-30329026D7CE}" type="presParOf" srcId="{7E456BE6-7A56-4F2E-AF63-FA9E8A7DD023}" destId="{F90BBC08-777C-4E81-8F0A-7F22D3B72DD4}" srcOrd="1" destOrd="0" presId="urn:microsoft.com/office/officeart/2009/3/layout/HorizontalOrganizationChart"/>
    <dgm:cxn modelId="{76B60E1C-05BE-495F-A4B7-A18C5217E7F2}" type="presParOf" srcId="{F90BBC08-777C-4E81-8F0A-7F22D3B72DD4}" destId="{9319DE37-0AD8-4AEB-9C87-D4441E94D002}" srcOrd="0" destOrd="0" presId="urn:microsoft.com/office/officeart/2009/3/layout/HorizontalOrganizationChart"/>
    <dgm:cxn modelId="{67B90683-5588-4413-8B42-C943BFAD5552}" type="presParOf" srcId="{F90BBC08-777C-4E81-8F0A-7F22D3B72DD4}" destId="{1B9F4203-1D73-45B5-BF45-F25716DB2727}" srcOrd="1" destOrd="0" presId="urn:microsoft.com/office/officeart/2009/3/layout/HorizontalOrganizationChart"/>
    <dgm:cxn modelId="{002E6BF7-F8EF-4C8B-939E-66396A6CAFDA}" type="presParOf" srcId="{1B9F4203-1D73-45B5-BF45-F25716DB2727}" destId="{9120B0EF-CE7D-4076-8A6C-C7282D1C6BEA}" srcOrd="0" destOrd="0" presId="urn:microsoft.com/office/officeart/2009/3/layout/HorizontalOrganizationChart"/>
    <dgm:cxn modelId="{E69DB1EB-989B-415C-A456-116C0629A151}" type="presParOf" srcId="{9120B0EF-CE7D-4076-8A6C-C7282D1C6BEA}" destId="{C079C493-3139-4362-AD96-20F2F5D41480}" srcOrd="0" destOrd="0" presId="urn:microsoft.com/office/officeart/2009/3/layout/HorizontalOrganizationChart"/>
    <dgm:cxn modelId="{D48C35A5-3EE3-43E5-8B1E-087A645DB347}" type="presParOf" srcId="{9120B0EF-CE7D-4076-8A6C-C7282D1C6BEA}" destId="{02AEEE42-3437-43DD-87F8-6DE2C201F948}" srcOrd="1" destOrd="0" presId="urn:microsoft.com/office/officeart/2009/3/layout/HorizontalOrganizationChart"/>
    <dgm:cxn modelId="{C60D9837-3B42-4801-849C-83BA4ABEACB2}" type="presParOf" srcId="{1B9F4203-1D73-45B5-BF45-F25716DB2727}" destId="{30F31713-F024-4925-AA0F-133361441173}" srcOrd="1" destOrd="0" presId="urn:microsoft.com/office/officeart/2009/3/layout/HorizontalOrganizationChart"/>
    <dgm:cxn modelId="{7FF8A78E-B6BF-42C4-9ABC-D3AD5CFE7D2F}" type="presParOf" srcId="{30F31713-F024-4925-AA0F-133361441173}" destId="{5C5828AB-B25D-4748-BE9D-40345AE13915}" srcOrd="0" destOrd="0" presId="urn:microsoft.com/office/officeart/2009/3/layout/HorizontalOrganizationChart"/>
    <dgm:cxn modelId="{12BE97FB-6FA7-4C8B-BEE6-4CB6787615DB}" type="presParOf" srcId="{30F31713-F024-4925-AA0F-133361441173}" destId="{692B155A-B948-4894-9D21-D5BDB7625F10}" srcOrd="1" destOrd="0" presId="urn:microsoft.com/office/officeart/2009/3/layout/HorizontalOrganizationChart"/>
    <dgm:cxn modelId="{9DA4CFA8-3C16-4C88-A413-DF2F4150D811}" type="presParOf" srcId="{692B155A-B948-4894-9D21-D5BDB7625F10}" destId="{642422E0-D107-417E-AA63-20C1B1A3BFE5}" srcOrd="0" destOrd="0" presId="urn:microsoft.com/office/officeart/2009/3/layout/HorizontalOrganizationChart"/>
    <dgm:cxn modelId="{6275882E-1311-45E6-B924-60FE7454C7AF}" type="presParOf" srcId="{642422E0-D107-417E-AA63-20C1B1A3BFE5}" destId="{1AA16E21-CAA5-4164-A0FB-5E87D255A8E9}" srcOrd="0" destOrd="0" presId="urn:microsoft.com/office/officeart/2009/3/layout/HorizontalOrganizationChart"/>
    <dgm:cxn modelId="{9D52A9D7-7C68-4330-9E1E-E1B63C3BD3E6}" type="presParOf" srcId="{642422E0-D107-417E-AA63-20C1B1A3BFE5}" destId="{2974E7B0-E9CE-45B2-96E0-6644F22F23E1}" srcOrd="1" destOrd="0" presId="urn:microsoft.com/office/officeart/2009/3/layout/HorizontalOrganizationChart"/>
    <dgm:cxn modelId="{EC26ACA1-D136-4830-9314-1CC5E013D4C8}" type="presParOf" srcId="{692B155A-B948-4894-9D21-D5BDB7625F10}" destId="{13F8975C-742B-4165-8F9A-058C62D31DA4}" srcOrd="1" destOrd="0" presId="urn:microsoft.com/office/officeart/2009/3/layout/HorizontalOrganizationChart"/>
    <dgm:cxn modelId="{748F007E-E3BD-4DDC-893C-8973D893A6C0}" type="presParOf" srcId="{13F8975C-742B-4165-8F9A-058C62D31DA4}" destId="{681C31F3-747E-4DFB-8FE7-096DAA40B7F9}" srcOrd="0" destOrd="0" presId="urn:microsoft.com/office/officeart/2009/3/layout/HorizontalOrganizationChart"/>
    <dgm:cxn modelId="{AF926BF8-F8C1-49F3-9835-0DC262873B0E}" type="presParOf" srcId="{13F8975C-742B-4165-8F9A-058C62D31DA4}" destId="{9C627C05-EF8A-43E8-BEF3-1257E973142D}" srcOrd="1" destOrd="0" presId="urn:microsoft.com/office/officeart/2009/3/layout/HorizontalOrganizationChart"/>
    <dgm:cxn modelId="{3C90F3C9-E341-499A-AEF4-9EC9668BB019}" type="presParOf" srcId="{9C627C05-EF8A-43E8-BEF3-1257E973142D}" destId="{D6968A28-015D-40D8-8038-19F8742BA966}" srcOrd="0" destOrd="0" presId="urn:microsoft.com/office/officeart/2009/3/layout/HorizontalOrganizationChart"/>
    <dgm:cxn modelId="{C8743170-BCCC-4306-8859-C95059274916}" type="presParOf" srcId="{D6968A28-015D-40D8-8038-19F8742BA966}" destId="{2FF0649B-40FE-4C92-94E1-22A77C3E6190}" srcOrd="0" destOrd="0" presId="urn:microsoft.com/office/officeart/2009/3/layout/HorizontalOrganizationChart"/>
    <dgm:cxn modelId="{2ADF588E-1B3C-4A6C-ACEC-E54C8E47F17E}" type="presParOf" srcId="{D6968A28-015D-40D8-8038-19F8742BA966}" destId="{F5A36404-E858-48B5-A094-5E249B03ABE8}" srcOrd="1" destOrd="0" presId="urn:microsoft.com/office/officeart/2009/3/layout/HorizontalOrganizationChart"/>
    <dgm:cxn modelId="{0CF03B8C-B77B-4EBE-832A-0B57C6D301FA}" type="presParOf" srcId="{9C627C05-EF8A-43E8-BEF3-1257E973142D}" destId="{7586CFC4-095A-4F96-911D-7EDA73F1FD1D}" srcOrd="1" destOrd="0" presId="urn:microsoft.com/office/officeart/2009/3/layout/HorizontalOrganizationChart"/>
    <dgm:cxn modelId="{C9AD1B5E-1801-429C-A1D1-CC9C5D87BCBB}" type="presParOf" srcId="{9C627C05-EF8A-43E8-BEF3-1257E973142D}" destId="{11F6D8CC-8F67-40BF-A725-EA7BE482CA05}" srcOrd="2" destOrd="0" presId="urn:microsoft.com/office/officeart/2009/3/layout/HorizontalOrganizationChart"/>
    <dgm:cxn modelId="{E2584BF2-58AC-4D01-BC90-BBFCBF631437}" type="presParOf" srcId="{692B155A-B948-4894-9D21-D5BDB7625F10}" destId="{504D6CED-E973-490D-AECD-6D9CA80A49B6}" srcOrd="2" destOrd="0" presId="urn:microsoft.com/office/officeart/2009/3/layout/HorizontalOrganizationChart"/>
    <dgm:cxn modelId="{0B408BDE-503F-47A3-91D1-F1487D633B9D}" type="presParOf" srcId="{1B9F4203-1D73-45B5-BF45-F25716DB2727}" destId="{95760969-25B7-47D9-915E-2A83D21046E3}" srcOrd="2" destOrd="0" presId="urn:microsoft.com/office/officeart/2009/3/layout/HorizontalOrganizationChart"/>
    <dgm:cxn modelId="{989468CF-9F32-433A-B708-539782A65C40}" type="presParOf" srcId="{7E456BE6-7A56-4F2E-AF63-FA9E8A7DD023}" destId="{3F3A67D5-32DE-44AF-82B4-039BBB25C16F}" srcOrd="2" destOrd="0" presId="urn:microsoft.com/office/officeart/2009/3/layout/HorizontalOrganizationChart"/>
    <dgm:cxn modelId="{496D48E4-8801-478D-A5C4-570D45312DA5}" type="presParOf" srcId="{08AE5CEA-BE26-49F8-AE60-92522A2D48C7}" destId="{372022DB-F7D8-4914-91FF-4A187E64B8BD}" srcOrd="2" destOrd="0" presId="urn:microsoft.com/office/officeart/2009/3/layout/HorizontalOrganizationChart"/>
    <dgm:cxn modelId="{712721FC-ED45-4967-8FAB-0A9435A3FA32}" type="presParOf" srcId="{08AE5CEA-BE26-49F8-AE60-92522A2D48C7}" destId="{C8B21E77-809D-42E4-B649-32DB8768CBD0}" srcOrd="3" destOrd="0" presId="urn:microsoft.com/office/officeart/2009/3/layout/HorizontalOrganizationChart"/>
    <dgm:cxn modelId="{BB7D732C-7473-4299-92BB-4845DDD836AF}" type="presParOf" srcId="{C8B21E77-809D-42E4-B649-32DB8768CBD0}" destId="{409C233F-8A1D-4151-BBD1-20AC99807001}" srcOrd="0" destOrd="0" presId="urn:microsoft.com/office/officeart/2009/3/layout/HorizontalOrganizationChart"/>
    <dgm:cxn modelId="{25F22256-4FC2-4486-8C80-3B3574346841}" type="presParOf" srcId="{409C233F-8A1D-4151-BBD1-20AC99807001}" destId="{E4E3D691-18A6-4F6D-A03E-27CC199A28CB}" srcOrd="0" destOrd="0" presId="urn:microsoft.com/office/officeart/2009/3/layout/HorizontalOrganizationChart"/>
    <dgm:cxn modelId="{5312C074-34A0-4F2E-AF39-F10ECDDC31A7}" type="presParOf" srcId="{409C233F-8A1D-4151-BBD1-20AC99807001}" destId="{D4EBD18B-ECD5-4553-92A6-47CCBA6FC83B}" srcOrd="1" destOrd="0" presId="urn:microsoft.com/office/officeart/2009/3/layout/HorizontalOrganizationChart"/>
    <dgm:cxn modelId="{D17AD33A-880F-4D86-9BB8-34F77630BB1F}" type="presParOf" srcId="{C8B21E77-809D-42E4-B649-32DB8768CBD0}" destId="{ACA6BDC8-E393-4982-A2FC-1B10B8C41E00}" srcOrd="1" destOrd="0" presId="urn:microsoft.com/office/officeart/2009/3/layout/HorizontalOrganizationChart"/>
    <dgm:cxn modelId="{A03E86A6-3F2F-4650-9988-929CAD307B6C}" type="presParOf" srcId="{ACA6BDC8-E393-4982-A2FC-1B10B8C41E00}" destId="{975915FA-46EA-448A-859B-752605CB2868}" srcOrd="0" destOrd="0" presId="urn:microsoft.com/office/officeart/2009/3/layout/HorizontalOrganizationChart"/>
    <dgm:cxn modelId="{90DC7C44-A537-421F-9F26-8261CBF137DE}" type="presParOf" srcId="{ACA6BDC8-E393-4982-A2FC-1B10B8C41E00}" destId="{36ACBFBB-7D7F-4906-BF32-E1F90C30C6CC}" srcOrd="1" destOrd="0" presId="urn:microsoft.com/office/officeart/2009/3/layout/HorizontalOrganizationChart"/>
    <dgm:cxn modelId="{9B631821-D44A-40E4-845A-5157D0A8060B}" type="presParOf" srcId="{36ACBFBB-7D7F-4906-BF32-E1F90C30C6CC}" destId="{AF106952-67A4-4145-87C4-FC9C6EC3007A}" srcOrd="0" destOrd="0" presId="urn:microsoft.com/office/officeart/2009/3/layout/HorizontalOrganizationChart"/>
    <dgm:cxn modelId="{3A5C6EF6-B9C3-42FA-96F9-E55542A944D5}" type="presParOf" srcId="{AF106952-67A4-4145-87C4-FC9C6EC3007A}" destId="{F9465833-A631-4EE4-8CFB-564B25F331EF}" srcOrd="0" destOrd="0" presId="urn:microsoft.com/office/officeart/2009/3/layout/HorizontalOrganizationChart"/>
    <dgm:cxn modelId="{EEABE561-7C44-4FBA-AB35-1DD261F2EE16}" type="presParOf" srcId="{AF106952-67A4-4145-87C4-FC9C6EC3007A}" destId="{957A5A97-7B38-40F0-B14C-90B7560B0789}" srcOrd="1" destOrd="0" presId="urn:microsoft.com/office/officeart/2009/3/layout/HorizontalOrganizationChart"/>
    <dgm:cxn modelId="{4777C55C-FCCC-419E-B10A-E415D6A6ED23}" type="presParOf" srcId="{36ACBFBB-7D7F-4906-BF32-E1F90C30C6CC}" destId="{AD200F1B-41CE-425A-9325-24698F493FC7}" srcOrd="1" destOrd="0" presId="urn:microsoft.com/office/officeart/2009/3/layout/HorizontalOrganizationChart"/>
    <dgm:cxn modelId="{194BFC3B-F509-4D20-92F7-14E8645D1D94}" type="presParOf" srcId="{AD200F1B-41CE-425A-9325-24698F493FC7}" destId="{20F4B1CF-96A4-42A3-AADB-CE81165D6B68}" srcOrd="0" destOrd="0" presId="urn:microsoft.com/office/officeart/2009/3/layout/HorizontalOrganizationChart"/>
    <dgm:cxn modelId="{16D53364-A665-44A2-9C8D-5D0E80BB7148}" type="presParOf" srcId="{AD200F1B-41CE-425A-9325-24698F493FC7}" destId="{8D1B209D-5328-4895-B173-F4F45F77283D}" srcOrd="1" destOrd="0" presId="urn:microsoft.com/office/officeart/2009/3/layout/HorizontalOrganizationChart"/>
    <dgm:cxn modelId="{F57EB6F6-C5C5-4D98-A4BF-7EB420C8DE07}" type="presParOf" srcId="{8D1B209D-5328-4895-B173-F4F45F77283D}" destId="{751ECDAD-739D-4D89-A7CD-7EE6C5731909}" srcOrd="0" destOrd="0" presId="urn:microsoft.com/office/officeart/2009/3/layout/HorizontalOrganizationChart"/>
    <dgm:cxn modelId="{4FFE63C4-1DCF-4CC0-820E-79527DB60F8E}" type="presParOf" srcId="{751ECDAD-739D-4D89-A7CD-7EE6C5731909}" destId="{379ABF4E-756F-490B-A5D7-45937640BF33}" srcOrd="0" destOrd="0" presId="urn:microsoft.com/office/officeart/2009/3/layout/HorizontalOrganizationChart"/>
    <dgm:cxn modelId="{892B372B-3F08-4587-BEEF-F9B4F3D24534}" type="presParOf" srcId="{751ECDAD-739D-4D89-A7CD-7EE6C5731909}" destId="{B46C8C94-F298-4BEC-8078-DD28082339A8}" srcOrd="1" destOrd="0" presId="urn:microsoft.com/office/officeart/2009/3/layout/HorizontalOrganizationChart"/>
    <dgm:cxn modelId="{06C98952-D74E-45A4-8F29-C601DADB1125}" type="presParOf" srcId="{8D1B209D-5328-4895-B173-F4F45F77283D}" destId="{B3C8E57D-173B-4263-AFA9-2F1A5EB2C573}" srcOrd="1" destOrd="0" presId="urn:microsoft.com/office/officeart/2009/3/layout/HorizontalOrganizationChart"/>
    <dgm:cxn modelId="{FE6B31AE-D224-4726-ABC2-18EB6B10A76C}" type="presParOf" srcId="{8D1B209D-5328-4895-B173-F4F45F77283D}" destId="{42F44CD8-4D12-489C-AAEF-2F868C331B72}" srcOrd="2" destOrd="0" presId="urn:microsoft.com/office/officeart/2009/3/layout/HorizontalOrganizationChart"/>
    <dgm:cxn modelId="{BED9461C-6109-4867-890F-8759F60E02F1}" type="presParOf" srcId="{36ACBFBB-7D7F-4906-BF32-E1F90C30C6CC}" destId="{23F52BA5-656F-4645-A92E-F09B6FCE6918}" srcOrd="2" destOrd="0" presId="urn:microsoft.com/office/officeart/2009/3/layout/HorizontalOrganizationChart"/>
    <dgm:cxn modelId="{4695B22D-C517-4180-AF49-72094B44D605}" type="presParOf" srcId="{C8B21E77-809D-42E4-B649-32DB8768CBD0}" destId="{FB81D881-4D29-44E1-8E2D-DEE66A38FFA4}" srcOrd="2" destOrd="0" presId="urn:microsoft.com/office/officeart/2009/3/layout/HorizontalOrganizationChart"/>
    <dgm:cxn modelId="{2923D1E0-CB66-4008-BC25-F326F0B55AFE}" type="presParOf" srcId="{97689C1E-C5D7-4096-A2BE-53D7BE45D02A}" destId="{BAE9BB2E-C14E-412B-A2CB-8A3D216B3BDA}" srcOrd="2" destOrd="0" presId="urn:microsoft.com/office/officeart/2009/3/layout/HorizontalOrganizationChart"/>
    <dgm:cxn modelId="{5B3E3E41-795E-49F8-BEF8-13FCB9D2D188}" type="presParOf" srcId="{BAE9BB2E-C14E-412B-A2CB-8A3D216B3BDA}" destId="{A46EA1D0-BB15-4F66-B9A4-3EA0AF48789C}" srcOrd="0" destOrd="0" presId="urn:microsoft.com/office/officeart/2009/3/layout/HorizontalOrganizationChart"/>
    <dgm:cxn modelId="{E88BFA4C-BE77-4FD3-AF2F-782C0B9E9479}" type="presParOf" srcId="{BAE9BB2E-C14E-412B-A2CB-8A3D216B3BDA}" destId="{EC457BDB-B568-418E-BE60-14A9A4D04AE8}" srcOrd="1" destOrd="0" presId="urn:microsoft.com/office/officeart/2009/3/layout/HorizontalOrganizationChart"/>
    <dgm:cxn modelId="{46687FED-86CF-48D6-B603-09E1E4C23F6D}" type="presParOf" srcId="{EC457BDB-B568-418E-BE60-14A9A4D04AE8}" destId="{2A1EBDCF-60D6-4FB6-A80B-A11ADBEC4874}" srcOrd="0" destOrd="0" presId="urn:microsoft.com/office/officeart/2009/3/layout/HorizontalOrganizationChart"/>
    <dgm:cxn modelId="{831BCD24-AB3A-4513-8C91-C4311FEAECAC}" type="presParOf" srcId="{2A1EBDCF-60D6-4FB6-A80B-A11ADBEC4874}" destId="{EB4AF182-06DC-4E3A-B5BF-B76119C47555}" srcOrd="0" destOrd="0" presId="urn:microsoft.com/office/officeart/2009/3/layout/HorizontalOrganizationChart"/>
    <dgm:cxn modelId="{9C7DBD97-AE55-479E-9DD0-1FB6514B2B05}" type="presParOf" srcId="{2A1EBDCF-60D6-4FB6-A80B-A11ADBEC4874}" destId="{94E5FF91-726B-4C26-9D6D-654BF42FC194}" srcOrd="1" destOrd="0" presId="urn:microsoft.com/office/officeart/2009/3/layout/HorizontalOrganizationChart"/>
    <dgm:cxn modelId="{BD536AEB-6543-40A7-AD00-6F8ECC256A9E}" type="presParOf" srcId="{EC457BDB-B568-418E-BE60-14A9A4D04AE8}" destId="{F4FF27ED-AF18-4E12-A7CA-B9AFD162B199}" srcOrd="1" destOrd="0" presId="urn:microsoft.com/office/officeart/2009/3/layout/HorizontalOrganizationChart"/>
    <dgm:cxn modelId="{81C5D886-2261-4CC8-8CC2-ACD5617E3C1C}" type="presParOf" srcId="{EC457BDB-B568-418E-BE60-14A9A4D04AE8}" destId="{374AEE5C-C350-4DCB-B38E-B6E7CAE0B3B5}" srcOrd="2" destOrd="0" presId="urn:microsoft.com/office/officeart/2009/3/layout/HorizontalOrganizationChart"/>
    <dgm:cxn modelId="{BF644390-D1D6-44B8-8530-C7C73FD3827F}" type="presParOf" srcId="{02C40A56-681C-4D8A-B4E5-E72BF33B5038}" destId="{5ED6E694-0F06-4009-9B8F-67C052021C1A}" srcOrd="1" destOrd="0" presId="urn:microsoft.com/office/officeart/2009/3/layout/HorizontalOrganizationChart"/>
    <dgm:cxn modelId="{5853059B-10F3-4CAE-805A-87E6CEA41A96}" type="presParOf" srcId="{5ED6E694-0F06-4009-9B8F-67C052021C1A}" destId="{8ABD151A-82EC-4D75-9BB4-59BF888B3409}" srcOrd="0" destOrd="0" presId="urn:microsoft.com/office/officeart/2009/3/layout/HorizontalOrganizationChart"/>
    <dgm:cxn modelId="{65021D9F-2EB7-4A7C-83FC-B4D1286DF328}" type="presParOf" srcId="{8ABD151A-82EC-4D75-9BB4-59BF888B3409}" destId="{9A845585-0684-4F2E-837C-303EE9385DA8}" srcOrd="0" destOrd="0" presId="urn:microsoft.com/office/officeart/2009/3/layout/HorizontalOrganizationChart"/>
    <dgm:cxn modelId="{169D74AF-C4EB-4348-B2B0-D27C1600741E}" type="presParOf" srcId="{8ABD151A-82EC-4D75-9BB4-59BF888B3409}" destId="{C152169F-B82E-49BE-9456-01BF5AB3063A}" srcOrd="1" destOrd="0" presId="urn:microsoft.com/office/officeart/2009/3/layout/HorizontalOrganizationChart"/>
    <dgm:cxn modelId="{C7FAAC34-77E5-43F9-B29E-597937226280}" type="presParOf" srcId="{5ED6E694-0F06-4009-9B8F-67C052021C1A}" destId="{518A5C5B-8253-4255-86AF-D75D8056D932}" srcOrd="1" destOrd="0" presId="urn:microsoft.com/office/officeart/2009/3/layout/HorizontalOrganizationChart"/>
    <dgm:cxn modelId="{1CBBA52A-B196-4A9E-AED0-62E37E04B073}" type="presParOf" srcId="{5ED6E694-0F06-4009-9B8F-67C052021C1A}" destId="{569FA1BA-B215-47C6-99F0-26F83D8DDB5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40267-7F29-4C08-BA28-0FA9F5826E58}">
      <dsp:nvSpPr>
        <dsp:cNvPr id="0" name=""/>
        <dsp:cNvSpPr/>
      </dsp:nvSpPr>
      <dsp:spPr>
        <a:xfrm>
          <a:off x="7" y="713328"/>
          <a:ext cx="2539007" cy="10156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February 29, 2024</a:t>
          </a:r>
        </a:p>
      </dsp:txBody>
      <dsp:txXfrm>
        <a:off x="507809" y="713328"/>
        <a:ext cx="1523404" cy="1015603"/>
      </dsp:txXfrm>
    </dsp:sp>
    <dsp:sp modelId="{67310F2D-0AFC-4F85-8F38-E24ABE86F227}">
      <dsp:nvSpPr>
        <dsp:cNvPr id="0" name=""/>
        <dsp:cNvSpPr/>
      </dsp:nvSpPr>
      <dsp:spPr>
        <a:xfrm>
          <a:off x="120077" y="1894944"/>
          <a:ext cx="2031206" cy="17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har char="•"/>
          </a:pPr>
          <a:r>
            <a:rPr lang="en-US" sz="1800" b="1" kern="1200" dirty="0">
              <a:solidFill>
                <a:schemeClr val="bg1"/>
              </a:solidFill>
            </a:rPr>
            <a:t>Electronic Poll delivered to registered delegates only</a:t>
          </a:r>
          <a:endParaRPr lang="en-US" sz="1800" b="1" kern="1200" dirty="0"/>
        </a:p>
      </dsp:txBody>
      <dsp:txXfrm>
        <a:off x="120077" y="1894944"/>
        <a:ext cx="2031206" cy="1761120"/>
      </dsp:txXfrm>
    </dsp:sp>
    <dsp:sp modelId="{C5B572DF-D361-4DE7-A651-F9099DA75AFC}">
      <dsp:nvSpPr>
        <dsp:cNvPr id="0" name=""/>
        <dsp:cNvSpPr/>
      </dsp:nvSpPr>
      <dsp:spPr>
        <a:xfrm>
          <a:off x="2480246" y="734764"/>
          <a:ext cx="2539007" cy="10156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Feb 29 – </a:t>
          </a:r>
        </a:p>
        <a:p>
          <a:pPr marL="0" lvl="0" indent="0" algn="ctr" defTabSz="800100">
            <a:lnSpc>
              <a:spcPct val="90000"/>
            </a:lnSpc>
            <a:spcBef>
              <a:spcPct val="0"/>
            </a:spcBef>
            <a:spcAft>
              <a:spcPct val="35000"/>
            </a:spcAft>
            <a:buNone/>
          </a:pPr>
          <a:r>
            <a:rPr lang="en-US" sz="1800" b="1" kern="1200" dirty="0"/>
            <a:t>March 7</a:t>
          </a:r>
        </a:p>
      </dsp:txBody>
      <dsp:txXfrm>
        <a:off x="2988048" y="734764"/>
        <a:ext cx="1523404" cy="1015603"/>
      </dsp:txXfrm>
    </dsp:sp>
    <dsp:sp modelId="{933E573A-6CC9-4EA4-8E5B-27EB71D35164}">
      <dsp:nvSpPr>
        <dsp:cNvPr id="0" name=""/>
        <dsp:cNvSpPr/>
      </dsp:nvSpPr>
      <dsp:spPr>
        <a:xfrm>
          <a:off x="2464209" y="1892985"/>
          <a:ext cx="2332819" cy="194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100000"/>
            </a:lnSpc>
            <a:spcBef>
              <a:spcPct val="0"/>
            </a:spcBef>
            <a:spcAft>
              <a:spcPct val="15000"/>
            </a:spcAft>
            <a:buClrTx/>
            <a:buSzTx/>
            <a:buFont typeface="Arial" panose="020B0604020202020204" pitchFamily="34" charset="0"/>
            <a:buChar char="•"/>
          </a:pPr>
          <a:r>
            <a:rPr lang="en-US" sz="1600" b="1" kern="1200" dirty="0">
              <a:solidFill>
                <a:schemeClr val="bg1"/>
              </a:solidFill>
            </a:rPr>
            <a:t>Electronic Poll will contain:</a:t>
          </a:r>
          <a:endParaRPr lang="en-US" sz="1600" b="1" kern="1200" dirty="0"/>
        </a:p>
        <a:p>
          <a:pPr marL="342900" lvl="2" indent="-171450" algn="l" defTabSz="711200">
            <a:lnSpc>
              <a:spcPct val="100000"/>
            </a:lnSpc>
            <a:spcBef>
              <a:spcPct val="0"/>
            </a:spcBef>
            <a:spcAft>
              <a:spcPct val="15000"/>
            </a:spcAft>
            <a:buChar char="•"/>
          </a:pPr>
          <a:r>
            <a:rPr lang="en-US" sz="1600" b="1" kern="1200" dirty="0">
              <a:solidFill>
                <a:schemeClr val="bg1"/>
              </a:solidFill>
            </a:rPr>
            <a:t>Policy Reference Committee Report recommendations</a:t>
          </a:r>
        </a:p>
        <a:p>
          <a:pPr marL="342900" lvl="2" indent="-171450" algn="l" defTabSz="711200">
            <a:lnSpc>
              <a:spcPct val="100000"/>
            </a:lnSpc>
            <a:spcBef>
              <a:spcPct val="0"/>
            </a:spcBef>
            <a:spcAft>
              <a:spcPct val="15000"/>
            </a:spcAft>
            <a:buChar char="•"/>
          </a:pPr>
          <a:r>
            <a:rPr lang="en-US" sz="1600" b="1" kern="1200" dirty="0">
              <a:solidFill>
                <a:schemeClr val="bg1"/>
              </a:solidFill>
            </a:rPr>
            <a:t>New Business Review Committee recommendations</a:t>
          </a:r>
        </a:p>
      </dsp:txBody>
      <dsp:txXfrm>
        <a:off x="2464209" y="1892985"/>
        <a:ext cx="2332819" cy="1943956"/>
      </dsp:txXfrm>
    </dsp:sp>
    <dsp:sp modelId="{D61F1380-549B-4FB6-ACC5-49E65AE314CC}">
      <dsp:nvSpPr>
        <dsp:cNvPr id="0" name=""/>
        <dsp:cNvSpPr/>
      </dsp:nvSpPr>
      <dsp:spPr>
        <a:xfrm>
          <a:off x="4913939" y="751501"/>
          <a:ext cx="2539007" cy="10156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Feb 29 – </a:t>
          </a:r>
        </a:p>
        <a:p>
          <a:pPr marL="0" lvl="0" indent="0" algn="ctr" defTabSz="800100">
            <a:lnSpc>
              <a:spcPct val="90000"/>
            </a:lnSpc>
            <a:spcBef>
              <a:spcPct val="0"/>
            </a:spcBef>
            <a:spcAft>
              <a:spcPct val="35000"/>
            </a:spcAft>
            <a:buNone/>
          </a:pPr>
          <a:r>
            <a:rPr lang="en-US" sz="1800" b="1" kern="1200" dirty="0"/>
            <a:t>March 7</a:t>
          </a:r>
        </a:p>
      </dsp:txBody>
      <dsp:txXfrm>
        <a:off x="5421741" y="751501"/>
        <a:ext cx="1523404" cy="1015603"/>
      </dsp:txXfrm>
    </dsp:sp>
    <dsp:sp modelId="{71E0E725-2790-4983-B249-AB30C8F17417}">
      <dsp:nvSpPr>
        <dsp:cNvPr id="0" name=""/>
        <dsp:cNvSpPr/>
      </dsp:nvSpPr>
      <dsp:spPr>
        <a:xfrm>
          <a:off x="4958519" y="1900117"/>
          <a:ext cx="2425788" cy="166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lrTx/>
            <a:buSzTx/>
            <a:buFont typeface="Arial" panose="020B0604020202020204" pitchFamily="34" charset="0"/>
            <a:buChar char="•"/>
          </a:pPr>
          <a:r>
            <a:rPr lang="en-US" sz="1800" b="1" kern="1200" dirty="0">
              <a:solidFill>
                <a:schemeClr val="bg1"/>
              </a:solidFill>
            </a:rPr>
            <a:t>No amendments will be accepted through the electronic poll process. </a:t>
          </a:r>
          <a:endParaRPr lang="en-US" sz="1800" b="1" kern="1200" dirty="0"/>
        </a:p>
      </dsp:txBody>
      <dsp:txXfrm>
        <a:off x="4958519" y="1900117"/>
        <a:ext cx="2425788" cy="1661846"/>
      </dsp:txXfrm>
    </dsp:sp>
    <dsp:sp modelId="{CC75E93B-E7A9-4B67-9ABB-46639314F1E7}">
      <dsp:nvSpPr>
        <dsp:cNvPr id="0" name=""/>
        <dsp:cNvSpPr/>
      </dsp:nvSpPr>
      <dsp:spPr>
        <a:xfrm>
          <a:off x="7323552" y="759981"/>
          <a:ext cx="2539007" cy="10156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March 7 – 11:59pm PT</a:t>
          </a:r>
        </a:p>
      </dsp:txBody>
      <dsp:txXfrm>
        <a:off x="7831354" y="759981"/>
        <a:ext cx="1523404" cy="1015603"/>
      </dsp:txXfrm>
    </dsp:sp>
    <dsp:sp modelId="{801F1CF9-1481-4E61-9AB8-16CD15AD6D4A}">
      <dsp:nvSpPr>
        <dsp:cNvPr id="0" name=""/>
        <dsp:cNvSpPr/>
      </dsp:nvSpPr>
      <dsp:spPr>
        <a:xfrm>
          <a:off x="7548163" y="1906360"/>
          <a:ext cx="2031206" cy="194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har char="•"/>
          </a:pPr>
          <a:r>
            <a:rPr lang="en-US" sz="1800" b="1" kern="1200" dirty="0">
              <a:solidFill>
                <a:schemeClr val="bg1"/>
              </a:solidFill>
            </a:rPr>
            <a:t>Deadline to receive ALL electronic poll responses from delegates.</a:t>
          </a:r>
          <a:endParaRPr lang="en-US" sz="1800" b="1" kern="1200" dirty="0"/>
        </a:p>
      </dsp:txBody>
      <dsp:txXfrm>
        <a:off x="7548163" y="1906360"/>
        <a:ext cx="2031206" cy="1943956"/>
      </dsp:txXfrm>
    </dsp:sp>
    <dsp:sp modelId="{D4DAB1E1-6CEC-4902-AAFE-07D44BC09B60}">
      <dsp:nvSpPr>
        <dsp:cNvPr id="0" name=""/>
        <dsp:cNvSpPr/>
      </dsp:nvSpPr>
      <dsp:spPr>
        <a:xfrm>
          <a:off x="9646559" y="758833"/>
          <a:ext cx="2539007" cy="10156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March 11, 2024</a:t>
          </a:r>
        </a:p>
      </dsp:txBody>
      <dsp:txXfrm>
        <a:off x="10154361" y="758833"/>
        <a:ext cx="1523404" cy="1015603"/>
      </dsp:txXfrm>
    </dsp:sp>
    <dsp:sp modelId="{F80B23FD-8E61-474D-8A51-11CEEC5796DB}">
      <dsp:nvSpPr>
        <dsp:cNvPr id="0" name=""/>
        <dsp:cNvSpPr/>
      </dsp:nvSpPr>
      <dsp:spPr>
        <a:xfrm>
          <a:off x="9826260" y="1886998"/>
          <a:ext cx="2031206" cy="194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har char="•"/>
          </a:pPr>
          <a:r>
            <a:rPr lang="en-US" sz="1800" b="1" kern="1200" dirty="0">
              <a:solidFill>
                <a:schemeClr val="bg1"/>
              </a:solidFill>
            </a:rPr>
            <a:t>Results of the poll will be shared by Speaker to all Delegates via email</a:t>
          </a:r>
          <a:endParaRPr lang="en-US" sz="1800" b="1" kern="1200" dirty="0"/>
        </a:p>
      </dsp:txBody>
      <dsp:txXfrm>
        <a:off x="9826260" y="1886998"/>
        <a:ext cx="2031206" cy="1943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EA1D0-BB15-4F66-B9A4-3EA0AF48789C}">
      <dsp:nvSpPr>
        <dsp:cNvPr id="0" name=""/>
        <dsp:cNvSpPr/>
      </dsp:nvSpPr>
      <dsp:spPr>
        <a:xfrm>
          <a:off x="1102993" y="2927253"/>
          <a:ext cx="1250794" cy="91440"/>
        </a:xfrm>
        <a:custGeom>
          <a:avLst/>
          <a:gdLst/>
          <a:ahLst/>
          <a:cxnLst/>
          <a:rect l="0" t="0" r="0" b="0"/>
          <a:pathLst>
            <a:path>
              <a:moveTo>
                <a:pt x="0" y="123259"/>
              </a:moveTo>
              <a:lnTo>
                <a:pt x="1250794" y="123259"/>
              </a:lnTo>
              <a:lnTo>
                <a:pt x="125079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F4B1CF-96A4-42A3-AADB-CE81165D6B68}">
      <dsp:nvSpPr>
        <dsp:cNvPr id="0" name=""/>
        <dsp:cNvSpPr/>
      </dsp:nvSpPr>
      <dsp:spPr>
        <a:xfrm>
          <a:off x="7559704" y="4594041"/>
          <a:ext cx="367840" cy="91440"/>
        </a:xfrm>
        <a:custGeom>
          <a:avLst/>
          <a:gdLst/>
          <a:ahLst/>
          <a:cxnLst/>
          <a:rect l="0" t="0" r="0" b="0"/>
          <a:pathLst>
            <a:path>
              <a:moveTo>
                <a:pt x="0" y="45720"/>
              </a:moveTo>
              <a:lnTo>
                <a:pt x="36784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915FA-46EA-448A-859B-752605CB2868}">
      <dsp:nvSpPr>
        <dsp:cNvPr id="0" name=""/>
        <dsp:cNvSpPr/>
      </dsp:nvSpPr>
      <dsp:spPr>
        <a:xfrm>
          <a:off x="5459691" y="4594041"/>
          <a:ext cx="313163" cy="91440"/>
        </a:xfrm>
        <a:custGeom>
          <a:avLst/>
          <a:gdLst/>
          <a:ahLst/>
          <a:cxnLst/>
          <a:rect l="0" t="0" r="0" b="0"/>
          <a:pathLst>
            <a:path>
              <a:moveTo>
                <a:pt x="0" y="45720"/>
              </a:moveTo>
              <a:lnTo>
                <a:pt x="31316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2022DB-F7D8-4914-91FF-4A187E64B8BD}">
      <dsp:nvSpPr>
        <dsp:cNvPr id="0" name=""/>
        <dsp:cNvSpPr/>
      </dsp:nvSpPr>
      <dsp:spPr>
        <a:xfrm>
          <a:off x="1102993" y="3050513"/>
          <a:ext cx="2569847" cy="1589247"/>
        </a:xfrm>
        <a:custGeom>
          <a:avLst/>
          <a:gdLst/>
          <a:ahLst/>
          <a:cxnLst/>
          <a:rect l="0" t="0" r="0" b="0"/>
          <a:pathLst>
            <a:path>
              <a:moveTo>
                <a:pt x="0" y="0"/>
              </a:moveTo>
              <a:lnTo>
                <a:pt x="2391162" y="0"/>
              </a:lnTo>
              <a:lnTo>
                <a:pt x="2391162" y="1589247"/>
              </a:lnTo>
              <a:lnTo>
                <a:pt x="2569847" y="1589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C31F3-747E-4DFB-8FE7-096DAA40B7F9}">
      <dsp:nvSpPr>
        <dsp:cNvPr id="0" name=""/>
        <dsp:cNvSpPr/>
      </dsp:nvSpPr>
      <dsp:spPr>
        <a:xfrm>
          <a:off x="9679873" y="2620620"/>
          <a:ext cx="357369" cy="91440"/>
        </a:xfrm>
        <a:custGeom>
          <a:avLst/>
          <a:gdLst/>
          <a:ahLst/>
          <a:cxnLst/>
          <a:rect l="0" t="0" r="0" b="0"/>
          <a:pathLst>
            <a:path>
              <a:moveTo>
                <a:pt x="0" y="45720"/>
              </a:moveTo>
              <a:lnTo>
                <a:pt x="35736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828AB-B25D-4748-BE9D-40345AE13915}">
      <dsp:nvSpPr>
        <dsp:cNvPr id="0" name=""/>
        <dsp:cNvSpPr/>
      </dsp:nvSpPr>
      <dsp:spPr>
        <a:xfrm>
          <a:off x="7535653" y="2620620"/>
          <a:ext cx="357369" cy="91440"/>
        </a:xfrm>
        <a:custGeom>
          <a:avLst/>
          <a:gdLst/>
          <a:ahLst/>
          <a:cxnLst/>
          <a:rect l="0" t="0" r="0" b="0"/>
          <a:pathLst>
            <a:path>
              <a:moveTo>
                <a:pt x="0" y="45720"/>
              </a:moveTo>
              <a:lnTo>
                <a:pt x="35736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9DE37-0AD8-4AEB-9C87-D4441E94D002}">
      <dsp:nvSpPr>
        <dsp:cNvPr id="0" name=""/>
        <dsp:cNvSpPr/>
      </dsp:nvSpPr>
      <dsp:spPr>
        <a:xfrm>
          <a:off x="5391433" y="2620620"/>
          <a:ext cx="357369" cy="91440"/>
        </a:xfrm>
        <a:custGeom>
          <a:avLst/>
          <a:gdLst/>
          <a:ahLst/>
          <a:cxnLst/>
          <a:rect l="0" t="0" r="0" b="0"/>
          <a:pathLst>
            <a:path>
              <a:moveTo>
                <a:pt x="0" y="45720"/>
              </a:moveTo>
              <a:lnTo>
                <a:pt x="35736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64838B-06DE-4F55-9C3A-72444D574BB6}">
      <dsp:nvSpPr>
        <dsp:cNvPr id="0" name=""/>
        <dsp:cNvSpPr/>
      </dsp:nvSpPr>
      <dsp:spPr>
        <a:xfrm>
          <a:off x="1102993" y="2666340"/>
          <a:ext cx="2501589" cy="384172"/>
        </a:xfrm>
        <a:custGeom>
          <a:avLst/>
          <a:gdLst/>
          <a:ahLst/>
          <a:cxnLst/>
          <a:rect l="0" t="0" r="0" b="0"/>
          <a:pathLst>
            <a:path>
              <a:moveTo>
                <a:pt x="0" y="384172"/>
              </a:moveTo>
              <a:lnTo>
                <a:pt x="2322904" y="384172"/>
              </a:lnTo>
              <a:lnTo>
                <a:pt x="2322904" y="0"/>
              </a:lnTo>
              <a:lnTo>
                <a:pt x="25015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992AA4-69B4-403F-8B38-30B37623A154}">
      <dsp:nvSpPr>
        <dsp:cNvPr id="0" name=""/>
        <dsp:cNvSpPr/>
      </dsp:nvSpPr>
      <dsp:spPr>
        <a:xfrm>
          <a:off x="4492" y="2778019"/>
          <a:ext cx="1098501"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Poll Submission</a:t>
          </a:r>
        </a:p>
      </dsp:txBody>
      <dsp:txXfrm>
        <a:off x="4492" y="2778019"/>
        <a:ext cx="1098501" cy="544989"/>
      </dsp:txXfrm>
    </dsp:sp>
    <dsp:sp modelId="{7A8502CC-3710-4E47-8DA6-8EFF0384DFBE}">
      <dsp:nvSpPr>
        <dsp:cNvPr id="0" name=""/>
        <dsp:cNvSpPr/>
      </dsp:nvSpPr>
      <dsp:spPr>
        <a:xfrm>
          <a:off x="360458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Yes, &gt;75% approval</a:t>
          </a:r>
        </a:p>
      </dsp:txBody>
      <dsp:txXfrm>
        <a:off x="3604583" y="2393846"/>
        <a:ext cx="1786849" cy="544989"/>
      </dsp:txXfrm>
    </dsp:sp>
    <dsp:sp modelId="{C079C493-3139-4362-AD96-20F2F5D41480}">
      <dsp:nvSpPr>
        <dsp:cNvPr id="0" name=""/>
        <dsp:cNvSpPr/>
      </dsp:nvSpPr>
      <dsp:spPr>
        <a:xfrm>
          <a:off x="574880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Motion added to Consent Agenda</a:t>
          </a:r>
        </a:p>
      </dsp:txBody>
      <dsp:txXfrm>
        <a:off x="5748803" y="2393846"/>
        <a:ext cx="1786849" cy="544989"/>
      </dsp:txXfrm>
    </dsp:sp>
    <dsp:sp modelId="{1AA16E21-CAA5-4164-A0FB-5E87D255A8E9}">
      <dsp:nvSpPr>
        <dsp:cNvPr id="0" name=""/>
        <dsp:cNvSpPr/>
      </dsp:nvSpPr>
      <dsp:spPr>
        <a:xfrm>
          <a:off x="789302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Delegates may pull any consent agenda motion for further debate </a:t>
          </a:r>
        </a:p>
      </dsp:txBody>
      <dsp:txXfrm>
        <a:off x="7893023" y="2393846"/>
        <a:ext cx="1786849" cy="544989"/>
      </dsp:txXfrm>
    </dsp:sp>
    <dsp:sp modelId="{2FF0649B-40FE-4C92-94E1-22A77C3E6190}">
      <dsp:nvSpPr>
        <dsp:cNvPr id="0" name=""/>
        <dsp:cNvSpPr/>
      </dsp:nvSpPr>
      <dsp:spPr>
        <a:xfrm>
          <a:off x="1003724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Approval of Consent Agenda (FINAL VOTE)</a:t>
          </a:r>
        </a:p>
      </dsp:txBody>
      <dsp:txXfrm>
        <a:off x="10037243" y="2393846"/>
        <a:ext cx="1786849" cy="544989"/>
      </dsp:txXfrm>
    </dsp:sp>
    <dsp:sp modelId="{E4E3D691-18A6-4F6D-A03E-27CC199A28CB}">
      <dsp:nvSpPr>
        <dsp:cNvPr id="0" name=""/>
        <dsp:cNvSpPr/>
      </dsp:nvSpPr>
      <dsp:spPr>
        <a:xfrm>
          <a:off x="3672841" y="436726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No, &lt;75% approval</a:t>
          </a:r>
        </a:p>
      </dsp:txBody>
      <dsp:txXfrm>
        <a:off x="3672841" y="4367266"/>
        <a:ext cx="1786849" cy="544989"/>
      </dsp:txXfrm>
    </dsp:sp>
    <dsp:sp modelId="{F9465833-A631-4EE4-8CFB-564B25F331EF}">
      <dsp:nvSpPr>
        <dsp:cNvPr id="0" name=""/>
        <dsp:cNvSpPr/>
      </dsp:nvSpPr>
      <dsp:spPr>
        <a:xfrm>
          <a:off x="5772854" y="436726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Motion added into regular House Agenda</a:t>
          </a:r>
        </a:p>
      </dsp:txBody>
      <dsp:txXfrm>
        <a:off x="5772854" y="4367266"/>
        <a:ext cx="1786849" cy="544989"/>
      </dsp:txXfrm>
    </dsp:sp>
    <dsp:sp modelId="{379ABF4E-756F-490B-A5D7-45937640BF33}">
      <dsp:nvSpPr>
        <dsp:cNvPr id="0" name=""/>
        <dsp:cNvSpPr/>
      </dsp:nvSpPr>
      <dsp:spPr>
        <a:xfrm>
          <a:off x="7927545" y="436726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Individual debate and vote by Delegates (FINAL VOTE)</a:t>
          </a:r>
        </a:p>
      </dsp:txBody>
      <dsp:txXfrm>
        <a:off x="7927545" y="4367266"/>
        <a:ext cx="1786849" cy="544989"/>
      </dsp:txXfrm>
    </dsp:sp>
    <dsp:sp modelId="{EB4AF182-06DC-4E3A-B5BF-B76119C47555}">
      <dsp:nvSpPr>
        <dsp:cNvPr id="0" name=""/>
        <dsp:cNvSpPr/>
      </dsp:nvSpPr>
      <dsp:spPr>
        <a:xfrm>
          <a:off x="1460363" y="2427984"/>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Threshold met for consent agenda?</a:t>
          </a:r>
        </a:p>
      </dsp:txBody>
      <dsp:txXfrm>
        <a:off x="1460363" y="2427984"/>
        <a:ext cx="1786849" cy="544989"/>
      </dsp:txXfrm>
    </dsp:sp>
    <dsp:sp modelId="{9A845585-0684-4F2E-837C-303EE9385DA8}">
      <dsp:nvSpPr>
        <dsp:cNvPr id="0" name=""/>
        <dsp:cNvSpPr/>
      </dsp:nvSpPr>
      <dsp:spPr>
        <a:xfrm>
          <a:off x="7076486" y="3311098"/>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Delegate requests an item to be handled separately</a:t>
          </a:r>
        </a:p>
      </dsp:txBody>
      <dsp:txXfrm>
        <a:off x="7076486" y="3311098"/>
        <a:ext cx="1786849" cy="5449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972"/>
          </a:xfrm>
          <a:prstGeom prst="rect">
            <a:avLst/>
          </a:prstGeom>
        </p:spPr>
        <p:txBody>
          <a:bodyPr vert="horz" lIns="89565" tIns="44783" rIns="89565" bIns="44783" rtlCol="0"/>
          <a:lstStyle>
            <a:lvl1pPr algn="l">
              <a:defRPr sz="1200"/>
            </a:lvl1pPr>
          </a:lstStyle>
          <a:p>
            <a:endParaRPr lang="en-US"/>
          </a:p>
        </p:txBody>
      </p:sp>
      <p:sp>
        <p:nvSpPr>
          <p:cNvPr id="3" name="Date Placeholder 2"/>
          <p:cNvSpPr>
            <a:spLocks noGrp="1"/>
          </p:cNvSpPr>
          <p:nvPr>
            <p:ph type="dt" idx="1"/>
          </p:nvPr>
        </p:nvSpPr>
        <p:spPr>
          <a:xfrm>
            <a:off x="3884415" y="0"/>
            <a:ext cx="2971800" cy="466972"/>
          </a:xfrm>
          <a:prstGeom prst="rect">
            <a:avLst/>
          </a:prstGeom>
        </p:spPr>
        <p:txBody>
          <a:bodyPr vert="horz" lIns="89565" tIns="44783" rIns="89565" bIns="44783" rtlCol="0"/>
          <a:lstStyle>
            <a:lvl1pPr algn="r">
              <a:defRPr sz="1200"/>
            </a:lvl1pPr>
          </a:lstStyle>
          <a:p>
            <a:fld id="{483BB289-2EF0-FA4F-9397-F624EEC9C17F}" type="datetimeFigureOut">
              <a:rPr lang="en-US" smtClean="0"/>
              <a:t>2/21/2024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89565" tIns="44783" rIns="89565" bIns="44783" rtlCol="0" anchor="ctr"/>
          <a:lstStyle/>
          <a:p>
            <a:endParaRPr lang="en-US"/>
          </a:p>
        </p:txBody>
      </p:sp>
      <p:sp>
        <p:nvSpPr>
          <p:cNvPr id="5" name="Notes Placeholder 4"/>
          <p:cNvSpPr>
            <a:spLocks noGrp="1"/>
          </p:cNvSpPr>
          <p:nvPr>
            <p:ph type="body" sz="quarter" idx="3"/>
          </p:nvPr>
        </p:nvSpPr>
        <p:spPr>
          <a:xfrm>
            <a:off x="685800" y="4473896"/>
            <a:ext cx="5486400" cy="3660456"/>
          </a:xfrm>
          <a:prstGeom prst="rect">
            <a:avLst/>
          </a:prstGeom>
        </p:spPr>
        <p:txBody>
          <a:bodyPr vert="horz" lIns="89565" tIns="44783" rIns="89565" bIns="447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30"/>
            <a:ext cx="2971800" cy="466971"/>
          </a:xfrm>
          <a:prstGeom prst="rect">
            <a:avLst/>
          </a:prstGeom>
        </p:spPr>
        <p:txBody>
          <a:bodyPr vert="horz" lIns="89565" tIns="44783" rIns="89565" bIns="44783" rtlCol="0" anchor="b"/>
          <a:lstStyle>
            <a:lvl1pPr algn="l">
              <a:defRPr sz="1200"/>
            </a:lvl1pPr>
          </a:lstStyle>
          <a:p>
            <a:endParaRPr lang="en-US"/>
          </a:p>
        </p:txBody>
      </p:sp>
      <p:sp>
        <p:nvSpPr>
          <p:cNvPr id="7" name="Slide Number Placeholder 6"/>
          <p:cNvSpPr>
            <a:spLocks noGrp="1"/>
          </p:cNvSpPr>
          <p:nvPr>
            <p:ph type="sldNum" sz="quarter" idx="5"/>
          </p:nvPr>
        </p:nvSpPr>
        <p:spPr>
          <a:xfrm>
            <a:off x="3884415" y="8829430"/>
            <a:ext cx="2971800" cy="466971"/>
          </a:xfrm>
          <a:prstGeom prst="rect">
            <a:avLst/>
          </a:prstGeom>
        </p:spPr>
        <p:txBody>
          <a:bodyPr vert="horz" lIns="89565" tIns="44783" rIns="89565" bIns="44783" rtlCol="0" anchor="b"/>
          <a:lstStyle>
            <a:lvl1pPr algn="r">
              <a:defRPr sz="1200"/>
            </a:lvl1pPr>
          </a:lstStyle>
          <a:p>
            <a:fld id="{0EAB7227-B331-9740-813C-133FA7EC3AEA}" type="slidenum">
              <a:rPr lang="en-US" smtClean="0"/>
              <a:t>‹#›</a:t>
            </a:fld>
            <a:endParaRPr lang="en-US"/>
          </a:p>
        </p:txBody>
      </p:sp>
    </p:spTree>
    <p:extLst>
      <p:ext uri="{BB962C8B-B14F-4D97-AF65-F5344CB8AC3E}">
        <p14:creationId xmlns:p14="http://schemas.microsoft.com/office/powerpoint/2010/main" val="292006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apha.secure-platform.com/a/solicitations/1584/home"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Brandi</a:t>
            </a:r>
            <a:r>
              <a:rPr lang="en-US" sz="1200" dirty="0"/>
              <a:t>:   Welcome to the </a:t>
            </a:r>
            <a:r>
              <a:rPr lang="en-US" sz="1200" b="1" u="sng" dirty="0"/>
              <a:t>2024</a:t>
            </a:r>
            <a:r>
              <a:rPr lang="en-US" sz="1200" dirty="0"/>
              <a:t> APhA House of Delegates Open Hearing on March House Session Materials.  I am </a:t>
            </a:r>
            <a:r>
              <a:rPr lang="en-US" sz="1200" b="1" u="sng" dirty="0"/>
              <a:t>Brandi Hamilton</a:t>
            </a:r>
            <a:r>
              <a:rPr lang="en-US" sz="1200" dirty="0"/>
              <a:t>, Speaker of the APhA House of Delegates.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Other support on this call is being provided by the Chair of the 2023-2024 </a:t>
            </a:r>
            <a:r>
              <a:rPr lang="en-US" sz="1200" baseline="0" dirty="0"/>
              <a:t>House of Delegates Policy Committee and Policy Reference Committee Chair Mary Klein, the Chair of the 2023-2024 New Business Review Committee, Andrew Bzowyckyj, as well as </a:t>
            </a:r>
            <a:r>
              <a:rPr lang="en-US" sz="1200" dirty="0"/>
              <a:t>APhA Staff Members:</a:t>
            </a:r>
          </a:p>
          <a:p>
            <a:endParaRPr lang="en-US" dirty="0">
              <a:latin typeface="Times" charset="0"/>
              <a:ea typeface="Geneva" charset="-128"/>
            </a:endParaRPr>
          </a:p>
          <a:p>
            <a:r>
              <a:rPr lang="en-US" sz="1200" dirty="0"/>
              <a:t>Brian Wall (Senior Director, APhA Executive Office, Governance &amp; Foundation Programs</a:t>
            </a:r>
            <a:r>
              <a:rPr lang="en-US" sz="1200" baseline="0" dirty="0"/>
              <a:t>)</a:t>
            </a:r>
          </a:p>
          <a:p>
            <a:r>
              <a:rPr lang="en-US" sz="1200" baseline="0" dirty="0"/>
              <a:t>Brittany Botescu (Senior Manager, Governance &amp; Policy)</a:t>
            </a:r>
            <a:endParaRPr lang="en-US" sz="1200" dirty="0"/>
          </a:p>
          <a:p>
            <a:r>
              <a:rPr lang="en-US" sz="1200" dirty="0"/>
              <a:t>Wendy Gaitwood (Project Manager, Governance)</a:t>
            </a:r>
          </a:p>
          <a:p>
            <a:pPr eaLnBrk="1" hangingPunct="1"/>
            <a:endParaRPr lang="en-US" dirty="0">
              <a:latin typeface="Times" charset="0"/>
              <a:ea typeface="Geneva" charset="-128"/>
            </a:endParaRPr>
          </a:p>
        </p:txBody>
      </p:sp>
      <p:sp>
        <p:nvSpPr>
          <p:cNvPr id="4" name="Slide Number Placeholder 3"/>
          <p:cNvSpPr>
            <a:spLocks noGrp="1"/>
          </p:cNvSpPr>
          <p:nvPr>
            <p:ph type="sldNum" sz="quarter" idx="5"/>
          </p:nvPr>
        </p:nvSpPr>
        <p:spPr/>
        <p:txBody>
          <a:bodyPr/>
          <a:lstStyle/>
          <a:p>
            <a:fld id="{0EAB7227-B331-9740-813C-133FA7EC3AEA}" type="slidenum">
              <a:rPr lang="en-US" smtClean="0"/>
              <a:t>1</a:t>
            </a:fld>
            <a:endParaRPr lang="en-US"/>
          </a:p>
        </p:txBody>
      </p:sp>
    </p:spTree>
    <p:extLst>
      <p:ext uri="{BB962C8B-B14F-4D97-AF65-F5344CB8AC3E}">
        <p14:creationId xmlns:p14="http://schemas.microsoft.com/office/powerpoint/2010/main" val="239921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Topic #1, Statement #2, is to _______ as __________. </a:t>
            </a: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10</a:t>
            </a:fld>
            <a:endParaRPr lang="en-US"/>
          </a:p>
        </p:txBody>
      </p:sp>
    </p:spTree>
    <p:extLst>
      <p:ext uri="{BB962C8B-B14F-4D97-AF65-F5344CB8AC3E}">
        <p14:creationId xmlns:p14="http://schemas.microsoft.com/office/powerpoint/2010/main" val="796917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Topic #1, Statement #3, is to _______ as __________. </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11</a:t>
            </a:fld>
            <a:endParaRPr lang="en-US"/>
          </a:p>
        </p:txBody>
      </p:sp>
    </p:spTree>
    <p:extLst>
      <p:ext uri="{BB962C8B-B14F-4D97-AF65-F5344CB8AC3E}">
        <p14:creationId xmlns:p14="http://schemas.microsoft.com/office/powerpoint/2010/main" val="2792505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Topic #1, Statement #4, is to _______ as __________. </a:t>
            </a: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12</a:t>
            </a:fld>
            <a:endParaRPr lang="en-US"/>
          </a:p>
        </p:txBody>
      </p:sp>
    </p:spTree>
    <p:extLst>
      <p:ext uri="{BB962C8B-B14F-4D97-AF65-F5344CB8AC3E}">
        <p14:creationId xmlns:p14="http://schemas.microsoft.com/office/powerpoint/2010/main" val="1566057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Topic #1, Statement #5, is to _______ as __________. *Brief summary of amendment shown on screen*</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13</a:t>
            </a:fld>
            <a:endParaRPr lang="en-US"/>
          </a:p>
        </p:txBody>
      </p:sp>
    </p:spTree>
    <p:extLst>
      <p:ext uri="{BB962C8B-B14F-4D97-AF65-F5344CB8AC3E}">
        <p14:creationId xmlns:p14="http://schemas.microsoft.com/office/powerpoint/2010/main" val="218198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Topic #1, Statement #6, is to _______ as __________. </a:t>
            </a: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14</a:t>
            </a:fld>
            <a:endParaRPr lang="en-US"/>
          </a:p>
        </p:txBody>
      </p:sp>
    </p:spTree>
    <p:extLst>
      <p:ext uri="{BB962C8B-B14F-4D97-AF65-F5344CB8AC3E}">
        <p14:creationId xmlns:p14="http://schemas.microsoft.com/office/powerpoint/2010/main" val="123786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Topic #1, Statement #7, is to _______ as __________. *Brief summary of amendment shown on screen*</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15</a:t>
            </a:fld>
            <a:endParaRPr lang="en-US"/>
          </a:p>
        </p:txBody>
      </p:sp>
    </p:spTree>
    <p:extLst>
      <p:ext uri="{BB962C8B-B14F-4D97-AF65-F5344CB8AC3E}">
        <p14:creationId xmlns:p14="http://schemas.microsoft.com/office/powerpoint/2010/main" val="8243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Topic #1, Statement #1, is to _______ as __________. *Brief summary of rejection rationale shown on screen*</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16</a:t>
            </a:fld>
            <a:endParaRPr lang="en-US"/>
          </a:p>
        </p:txBody>
      </p:sp>
    </p:spTree>
    <p:extLst>
      <p:ext uri="{BB962C8B-B14F-4D97-AF65-F5344CB8AC3E}">
        <p14:creationId xmlns:p14="http://schemas.microsoft.com/office/powerpoint/2010/main" val="353632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r>
              <a:rPr lang="en-US" dirty="0"/>
              <a:t>: Here’s an overview of all 8 proposed policy statements and recommendations from the Policy Reference Committee for Artificial Intelligence Use in Pharmacy Practice topic.</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17</a:t>
            </a:fld>
            <a:endParaRPr lang="en-US"/>
          </a:p>
        </p:txBody>
      </p:sp>
    </p:spTree>
    <p:extLst>
      <p:ext uri="{BB962C8B-B14F-4D97-AF65-F5344CB8AC3E}">
        <p14:creationId xmlns:p14="http://schemas.microsoft.com/office/powerpoint/2010/main" val="2380710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DC2C7-4F68-24D8-A276-5F1D61CC2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5FDAD-3554-A827-AA2A-BDB2F5251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5B044-326C-4740-DEA6-64A4974943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r>
              <a:rPr lang="en-US" dirty="0"/>
              <a:t>: Here’s a “cleaned up” overview of all 8 proposed recommendations (which would translate to 7 statements) from the Policy Reference Committee for Artificial Intelligence Use in Pharmacy Practice topic.</a:t>
            </a:r>
          </a:p>
          <a:p>
            <a:endParaRPr lang="en-US" dirty="0"/>
          </a:p>
        </p:txBody>
      </p:sp>
      <p:sp>
        <p:nvSpPr>
          <p:cNvPr id="4" name="Slide Number Placeholder 3">
            <a:extLst>
              <a:ext uri="{FF2B5EF4-FFF2-40B4-BE49-F238E27FC236}">
                <a16:creationId xmlns:a16="http://schemas.microsoft.com/office/drawing/2014/main" id="{C426B022-5176-BC96-B9EC-1B64E0F0118D}"/>
              </a:ext>
            </a:extLst>
          </p:cNvPr>
          <p:cNvSpPr>
            <a:spLocks noGrp="1"/>
          </p:cNvSpPr>
          <p:nvPr>
            <p:ph type="sldNum" sz="quarter" idx="5"/>
          </p:nvPr>
        </p:nvSpPr>
        <p:spPr/>
        <p:txBody>
          <a:bodyPr/>
          <a:lstStyle/>
          <a:p>
            <a:fld id="{0EAB7227-B331-9740-813C-133FA7EC3AEA}" type="slidenum">
              <a:rPr lang="en-US" smtClean="0"/>
              <a:t>18</a:t>
            </a:fld>
            <a:endParaRPr lang="en-US"/>
          </a:p>
        </p:txBody>
      </p:sp>
    </p:spTree>
    <p:extLst>
      <p:ext uri="{BB962C8B-B14F-4D97-AF65-F5344CB8AC3E}">
        <p14:creationId xmlns:p14="http://schemas.microsoft.com/office/powerpoint/2010/main" val="1410036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Topic #2, Statement #1, is to _______ as __________. </a:t>
            </a: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19</a:t>
            </a:fld>
            <a:endParaRPr lang="en-US"/>
          </a:p>
        </p:txBody>
      </p:sp>
    </p:spTree>
    <p:extLst>
      <p:ext uri="{BB962C8B-B14F-4D97-AF65-F5344CB8AC3E}">
        <p14:creationId xmlns:p14="http://schemas.microsoft.com/office/powerpoint/2010/main" val="63702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Brandi</a:t>
            </a:r>
            <a:r>
              <a:rPr lang="en-US" dirty="0"/>
              <a:t>: Review the information on this slide</a:t>
            </a:r>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a:t>
            </a:fld>
            <a:endParaRPr lang="en-US"/>
          </a:p>
        </p:txBody>
      </p:sp>
    </p:spTree>
    <p:extLst>
      <p:ext uri="{BB962C8B-B14F-4D97-AF65-F5344CB8AC3E}">
        <p14:creationId xmlns:p14="http://schemas.microsoft.com/office/powerpoint/2010/main" val="2876968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Topic #2, Statement #2, is to _______ as __________. </a:t>
            </a: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20</a:t>
            </a:fld>
            <a:endParaRPr lang="en-US"/>
          </a:p>
        </p:txBody>
      </p:sp>
    </p:spTree>
    <p:extLst>
      <p:ext uri="{BB962C8B-B14F-4D97-AF65-F5344CB8AC3E}">
        <p14:creationId xmlns:p14="http://schemas.microsoft.com/office/powerpoint/2010/main" val="403715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Topic #2, Statement #3, is to _______ as __________. *Brief summary of amendment shown on screen*</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21</a:t>
            </a:fld>
            <a:endParaRPr lang="en-US"/>
          </a:p>
        </p:txBody>
      </p:sp>
    </p:spTree>
    <p:extLst>
      <p:ext uri="{BB962C8B-B14F-4D97-AF65-F5344CB8AC3E}">
        <p14:creationId xmlns:p14="http://schemas.microsoft.com/office/powerpoint/2010/main" val="3315074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Topic #2, Statement #4, is to _______ as __________. *Brief summary of rejection rationale shown on screen*</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22</a:t>
            </a:fld>
            <a:endParaRPr lang="en-US"/>
          </a:p>
        </p:txBody>
      </p:sp>
    </p:spTree>
    <p:extLst>
      <p:ext uri="{BB962C8B-B14F-4D97-AF65-F5344CB8AC3E}">
        <p14:creationId xmlns:p14="http://schemas.microsoft.com/office/powerpoint/2010/main" val="771002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88EC9-42AA-734E-13A4-E949773F8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07855-B634-3DC8-55B1-80838AE30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112EF-5C8D-458D-00C6-97A1FD68AA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r>
              <a:rPr lang="en-US" dirty="0"/>
              <a:t>: Here’s an overview of all </a:t>
            </a:r>
            <a:r>
              <a:rPr lang="en-US" b="1" u="sng" dirty="0"/>
              <a:t>4</a:t>
            </a:r>
            <a:r>
              <a:rPr lang="en-US" dirty="0"/>
              <a:t> proposed policy statements and recommendations from the Policy Reference Committee for the Cybersecurity in Pharmacy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75C3CE07-EE0B-2BE6-8EA1-66F732284AA1}"/>
              </a:ext>
            </a:extLst>
          </p:cNvPr>
          <p:cNvSpPr>
            <a:spLocks noGrp="1"/>
          </p:cNvSpPr>
          <p:nvPr>
            <p:ph type="sldNum" sz="quarter" idx="5"/>
          </p:nvPr>
        </p:nvSpPr>
        <p:spPr/>
        <p:txBody>
          <a:bodyPr/>
          <a:lstStyle/>
          <a:p>
            <a:fld id="{0EAB7227-B331-9740-813C-133FA7EC3AEA}" type="slidenum">
              <a:rPr lang="en-US" smtClean="0"/>
              <a:t>23</a:t>
            </a:fld>
            <a:endParaRPr lang="en-US"/>
          </a:p>
        </p:txBody>
      </p:sp>
    </p:spTree>
    <p:extLst>
      <p:ext uri="{BB962C8B-B14F-4D97-AF65-F5344CB8AC3E}">
        <p14:creationId xmlns:p14="http://schemas.microsoft.com/office/powerpoint/2010/main" val="380255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6A772-26F8-5644-6876-CF630BA87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20DD4-367E-58BB-FF26-F3927EBD1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9DEC9-B891-B4C7-0D8E-829D35229D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Mary</a:t>
            </a:r>
            <a:r>
              <a:rPr lang="en-US" dirty="0"/>
              <a:t>: Here’s an overview of all </a:t>
            </a:r>
            <a:r>
              <a:rPr lang="en-US" b="1" u="sng" dirty="0"/>
              <a:t>4</a:t>
            </a:r>
            <a:r>
              <a:rPr lang="en-US" dirty="0"/>
              <a:t> proposed policy statements and recommendations from the Policy Reference Committee for the Cybersecurity in Pharmacy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AAC20A25-5453-22D2-EA59-3807560A536B}"/>
              </a:ext>
            </a:extLst>
          </p:cNvPr>
          <p:cNvSpPr>
            <a:spLocks noGrp="1"/>
          </p:cNvSpPr>
          <p:nvPr>
            <p:ph type="sldNum" sz="quarter" idx="5"/>
          </p:nvPr>
        </p:nvSpPr>
        <p:spPr/>
        <p:txBody>
          <a:bodyPr/>
          <a:lstStyle/>
          <a:p>
            <a:fld id="{0EAB7227-B331-9740-813C-133FA7EC3AEA}" type="slidenum">
              <a:rPr lang="en-US" smtClean="0"/>
              <a:t>24</a:t>
            </a:fld>
            <a:endParaRPr lang="en-US"/>
          </a:p>
        </p:txBody>
      </p:sp>
    </p:spTree>
    <p:extLst>
      <p:ext uri="{BB962C8B-B14F-4D97-AF65-F5344CB8AC3E}">
        <p14:creationId xmlns:p14="http://schemas.microsoft.com/office/powerpoint/2010/main" val="2430732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369A9-AF03-0035-84BB-CBA2E535F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E5D2F-FA4C-DE95-4DF5-9D59DA0FC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828C4-298B-6A33-BDF3-C36215B9054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Mary: </a:t>
            </a:r>
            <a:r>
              <a:rPr lang="en-US" sz="1600" b="0" dirty="0">
                <a:latin typeface="+mn-lt"/>
              </a:rPr>
              <a:t>And with that, I’ll turn it over to Speaker Hamilton to facilitate any questions.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Brandi</a:t>
            </a:r>
            <a:r>
              <a:rPr lang="en-US" sz="1600" dirty="0">
                <a:latin typeface="+mn-lt"/>
              </a:rPr>
              <a:t>:</a:t>
            </a:r>
            <a:r>
              <a:rPr lang="en-US" sz="1600" baseline="0" dirty="0">
                <a:latin typeface="+mn-lt"/>
              </a:rPr>
              <a:t> Thank you, Chair Klein. Now that we’ve had the opportunity to hear each recommendation, we have a few minutes to circle back and allow for additional comments or questions on any of the new business review committee recommendations.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mn-lt"/>
              </a:rPr>
              <a:t>We will follow the same procedures as before:  </a:t>
            </a:r>
            <a:r>
              <a:rPr lang="en-US" altLang="en-US" sz="1600" dirty="0">
                <a:latin typeface="+mn-lt"/>
                <a:ea typeface="Geneva" pitchFamily="-1" charset="-128"/>
                <a:cs typeface="Geneva" pitchFamily="-1" charset="-128"/>
              </a:rPr>
              <a:t>If you have any comments or questions, please click on the “raise your hand” button or use the “Chat” features to type your question/comment using the technology</a:t>
            </a:r>
            <a:r>
              <a:rPr lang="en-US" altLang="en-US" sz="1600" baseline="0" dirty="0">
                <a:latin typeface="+mn-lt"/>
                <a:ea typeface="Geneva" pitchFamily="-1" charset="-128"/>
                <a:cs typeface="Geneva" pitchFamily="-1" charset="-128"/>
              </a:rPr>
              <a:t> on your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600" baseline="0" dirty="0">
              <a:latin typeface="+mn-lt"/>
              <a:ea typeface="Geneva" pitchFamily="-1" charset="-128"/>
              <a:cs typeface="Geneva" pitchFamily="-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1" baseline="0" dirty="0">
                <a:latin typeface="+mn-lt"/>
                <a:ea typeface="Geneva" pitchFamily="-1" charset="-128"/>
                <a:cs typeface="Geneva" pitchFamily="-1" charset="-128"/>
              </a:rPr>
              <a:t>**Staff read questions or comments and turn it back over to Speaker once finished**</a:t>
            </a:r>
            <a:r>
              <a:rPr lang="en-US" sz="1600" kern="1200" dirty="0">
                <a:solidFill>
                  <a:schemeClr val="tx1"/>
                </a:solidFill>
                <a:effectLst/>
                <a:latin typeface="+mn-lt"/>
                <a:ea typeface="+mn-ea"/>
                <a:cs typeface="+mn-cs"/>
              </a:rPr>
              <a:t> </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b="1" baseline="0" dirty="0">
              <a:latin typeface="+mn-lt"/>
              <a:ea typeface="Geneva" pitchFamily="-1" charset="-128"/>
              <a:cs typeface="Geneva" pitchFamily="-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1" baseline="0" dirty="0">
                <a:latin typeface="+mn-lt"/>
                <a:ea typeface="Geneva" pitchFamily="-1" charset="-128"/>
                <a:cs typeface="Geneva" pitchFamily="-1" charset="-128"/>
              </a:rPr>
              <a:t>**Brandi can transition (around 2:20pm or 6:20pm ET)**</a:t>
            </a:r>
            <a:endParaRPr lang="en-US" sz="1600" b="1" dirty="0"/>
          </a:p>
        </p:txBody>
      </p:sp>
      <p:sp>
        <p:nvSpPr>
          <p:cNvPr id="4" name="Slide Number Placeholder 3">
            <a:extLst>
              <a:ext uri="{FF2B5EF4-FFF2-40B4-BE49-F238E27FC236}">
                <a16:creationId xmlns:a16="http://schemas.microsoft.com/office/drawing/2014/main" id="{2A1F79C9-8125-AEC9-C97C-F071D85C84B3}"/>
              </a:ext>
            </a:extLst>
          </p:cNvPr>
          <p:cNvSpPr>
            <a:spLocks noGrp="1"/>
          </p:cNvSpPr>
          <p:nvPr>
            <p:ph type="sldNum" sz="quarter" idx="10"/>
          </p:nvPr>
        </p:nvSpPr>
        <p:spPr/>
        <p:txBody>
          <a:bodyPr/>
          <a:lstStyle/>
          <a:p>
            <a:fld id="{28E9817E-33F9-454E-BBA3-EE17D6377B90}" type="slidenum">
              <a:rPr lang="en-US" smtClean="0"/>
              <a:t>25</a:t>
            </a:fld>
            <a:endParaRPr lang="en-US" dirty="0"/>
          </a:p>
        </p:txBody>
      </p:sp>
    </p:spTree>
    <p:extLst>
      <p:ext uri="{BB962C8B-B14F-4D97-AF65-F5344CB8AC3E}">
        <p14:creationId xmlns:p14="http://schemas.microsoft.com/office/powerpoint/2010/main" val="1129694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Brandi</a:t>
            </a:r>
            <a:r>
              <a:rPr lang="en-US" dirty="0"/>
              <a:t>: Thank you very much Chair Klein. Shifting gears a bit, we will now move into Recommendations of the New Business Review Committee. Which I’ll turn over to Chair Andrew Bzowyckyj. </a:t>
            </a:r>
          </a:p>
        </p:txBody>
      </p:sp>
      <p:sp>
        <p:nvSpPr>
          <p:cNvPr id="4" name="Slide Number Placeholder 3"/>
          <p:cNvSpPr>
            <a:spLocks noGrp="1"/>
          </p:cNvSpPr>
          <p:nvPr>
            <p:ph type="sldNum" sz="quarter" idx="5"/>
          </p:nvPr>
        </p:nvSpPr>
        <p:spPr/>
        <p:txBody>
          <a:bodyPr/>
          <a:lstStyle/>
          <a:p>
            <a:fld id="{0EAB7227-B331-9740-813C-133FA7EC3AEA}" type="slidenum">
              <a:rPr lang="en-US" smtClean="0"/>
              <a:t>26</a:t>
            </a:fld>
            <a:endParaRPr lang="en-US"/>
          </a:p>
        </p:txBody>
      </p:sp>
    </p:spTree>
    <p:extLst>
      <p:ext uri="{BB962C8B-B14F-4D97-AF65-F5344CB8AC3E}">
        <p14:creationId xmlns:p14="http://schemas.microsoft.com/office/powerpoint/2010/main" val="1773089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a:t>Andrew</a:t>
            </a:r>
            <a:r>
              <a:rPr lang="en-US" dirty="0"/>
              <a:t>:  Before</a:t>
            </a:r>
            <a:r>
              <a:rPr lang="en-US" baseline="0" dirty="0"/>
              <a:t> we get started, </a:t>
            </a:r>
            <a:r>
              <a:rPr lang="en-US" dirty="0"/>
              <a:t>I’d like to recognize the members</a:t>
            </a:r>
            <a:r>
              <a:rPr lang="en-US" baseline="0" dirty="0"/>
              <a:t> of the </a:t>
            </a:r>
            <a:r>
              <a:rPr lang="en-US" b="1" u="sng" baseline="0" dirty="0"/>
              <a:t>2024</a:t>
            </a:r>
            <a:r>
              <a:rPr lang="en-US" baseline="0" dirty="0"/>
              <a:t> New Business Review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individuals met virtually and developed recommendations on the </a:t>
            </a:r>
            <a:r>
              <a:rPr lang="en-US" b="1" u="sng" baseline="0" dirty="0"/>
              <a:t>11</a:t>
            </a:r>
            <a:r>
              <a:rPr lang="en-US" baseline="0" dirty="0"/>
              <a:t> New Business Items that we will review this evening.  **Read names of committee members**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mn-lt"/>
                <a:ea typeface="Geneva" pitchFamily="-1" charset="-128"/>
                <a:cs typeface="Geneva" pitchFamily="-1" charset="-128"/>
              </a:rPr>
              <a:t>A number of committee members are participating in this webinar, and the full committee will consider these items after the New Business Review Committee Open Hearing during the annual meeting.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latin typeface="+mn-lt"/>
              <a:ea typeface="Geneva" pitchFamily="-1" charset="-128"/>
              <a:cs typeface="Geneva" pitchFamily="-1"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B7227-B331-9740-813C-133FA7EC3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066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3FF7C-D185-3C45-E639-2F165866F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27208-FA8D-0A06-20E0-295CD4EC5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3B41F-2CA9-A6F5-1BDE-FAC4A3FE926F}"/>
              </a:ext>
            </a:extLst>
          </p:cNvPr>
          <p:cNvSpPr>
            <a:spLocks noGrp="1"/>
          </p:cNvSpPr>
          <p:nvPr>
            <p:ph type="body" idx="1"/>
          </p:nvPr>
        </p:nvSpPr>
        <p:spPr/>
        <p:txBody>
          <a:bodyPr/>
          <a:lstStyle/>
          <a:p>
            <a:r>
              <a:rPr lang="en-US" b="1" dirty="0"/>
              <a:t>Andrew</a:t>
            </a:r>
            <a:r>
              <a:rPr lang="en-US" dirty="0"/>
              <a:t>: Review the information on this slide</a:t>
            </a:r>
          </a:p>
          <a:p>
            <a:endParaRPr lang="en-US" dirty="0"/>
          </a:p>
          <a:p>
            <a:r>
              <a:rPr lang="en-US" dirty="0"/>
              <a:t>For statements where the committee recommended amendments, a brief summary of the rationale will be provided. All recommendations and related background can be found in the New Business Review Committee Report, which is provided in the webinar handout tab, and coming soon to the 2024 APhA House of Delegates materials website. Although you can find the original New Business Items on the HOD site, via pharmacist.com/hod </a:t>
            </a:r>
          </a:p>
          <a:p>
            <a:endParaRPr lang="en-US" dirty="0"/>
          </a:p>
        </p:txBody>
      </p:sp>
      <p:sp>
        <p:nvSpPr>
          <p:cNvPr id="4" name="Slide Number Placeholder 3">
            <a:extLst>
              <a:ext uri="{FF2B5EF4-FFF2-40B4-BE49-F238E27FC236}">
                <a16:creationId xmlns:a16="http://schemas.microsoft.com/office/drawing/2014/main" id="{7D1EB976-DDDD-925C-9374-F0751FB5C334}"/>
              </a:ext>
            </a:extLst>
          </p:cNvPr>
          <p:cNvSpPr>
            <a:spLocks noGrp="1"/>
          </p:cNvSpPr>
          <p:nvPr>
            <p:ph type="sldNum" sz="quarter" idx="5"/>
          </p:nvPr>
        </p:nvSpPr>
        <p:spPr/>
        <p:txBody>
          <a:bodyPr/>
          <a:lstStyle/>
          <a:p>
            <a:fld id="{0EAB7227-B331-9740-813C-133FA7EC3AEA}" type="slidenum">
              <a:rPr lang="en-US" smtClean="0"/>
              <a:t>28</a:t>
            </a:fld>
            <a:endParaRPr lang="en-US"/>
          </a:p>
        </p:txBody>
      </p:sp>
    </p:spTree>
    <p:extLst>
      <p:ext uri="{BB962C8B-B14F-4D97-AF65-F5344CB8AC3E}">
        <p14:creationId xmlns:p14="http://schemas.microsoft.com/office/powerpoint/2010/main" val="2443754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057CD-6293-6098-6839-C0E73F94C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96707-C454-A39B-5125-0A8B495EA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D8EE-40DD-C602-E2E1-A9D038946694}"/>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#1, Statement #1, is to _______ as __________. </a:t>
            </a:r>
            <a:endParaRPr lang="en-US" dirty="0"/>
          </a:p>
          <a:p>
            <a:endParaRPr lang="en-US" dirty="0"/>
          </a:p>
        </p:txBody>
      </p:sp>
      <p:sp>
        <p:nvSpPr>
          <p:cNvPr id="4" name="Slide Number Placeholder 3">
            <a:extLst>
              <a:ext uri="{FF2B5EF4-FFF2-40B4-BE49-F238E27FC236}">
                <a16:creationId xmlns:a16="http://schemas.microsoft.com/office/drawing/2014/main" id="{9451EBEB-450F-FB8F-E42C-346E7CB200F6}"/>
              </a:ext>
            </a:extLst>
          </p:cNvPr>
          <p:cNvSpPr>
            <a:spLocks noGrp="1"/>
          </p:cNvSpPr>
          <p:nvPr>
            <p:ph type="sldNum" sz="quarter" idx="5"/>
          </p:nvPr>
        </p:nvSpPr>
        <p:spPr/>
        <p:txBody>
          <a:bodyPr/>
          <a:lstStyle/>
          <a:p>
            <a:fld id="{0EAB7227-B331-9740-813C-133FA7EC3AEA}" type="slidenum">
              <a:rPr lang="en-US" smtClean="0"/>
              <a:t>29</a:t>
            </a:fld>
            <a:endParaRPr lang="en-US"/>
          </a:p>
        </p:txBody>
      </p:sp>
    </p:spTree>
    <p:extLst>
      <p:ext uri="{BB962C8B-B14F-4D97-AF65-F5344CB8AC3E}">
        <p14:creationId xmlns:p14="http://schemas.microsoft.com/office/powerpoint/2010/main" val="261090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Brandi</a:t>
            </a:r>
            <a:r>
              <a:rPr lang="en-US" dirty="0"/>
              <a:t>: Review the information on this slide</a:t>
            </a:r>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a:t>
            </a:fld>
            <a:endParaRPr lang="en-US"/>
          </a:p>
        </p:txBody>
      </p:sp>
    </p:spTree>
    <p:extLst>
      <p:ext uri="{BB962C8B-B14F-4D97-AF65-F5344CB8AC3E}">
        <p14:creationId xmlns:p14="http://schemas.microsoft.com/office/powerpoint/2010/main" val="36687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5BDB3-881A-95B7-FECE-BC1BDA48D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7511B-A52A-BBB5-8EDB-29EB3C0D3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D5C98-4FF0-3441-7EDE-5400AB9DAC47}"/>
              </a:ext>
            </a:extLst>
          </p:cNvPr>
          <p:cNvSpPr>
            <a:spLocks noGrp="1"/>
          </p:cNvSpPr>
          <p:nvPr>
            <p:ph type="body" idx="1"/>
          </p:nvPr>
        </p:nvSpPr>
        <p:spPr/>
        <p:txBody>
          <a:bodyPr/>
          <a:lstStyle/>
          <a:p>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D1E1CC31-93C7-23EA-7AF2-386B255CB7A0}"/>
              </a:ext>
            </a:extLst>
          </p:cNvPr>
          <p:cNvSpPr>
            <a:spLocks noGrp="1"/>
          </p:cNvSpPr>
          <p:nvPr>
            <p:ph type="sldNum" sz="quarter" idx="5"/>
          </p:nvPr>
        </p:nvSpPr>
        <p:spPr/>
        <p:txBody>
          <a:bodyPr/>
          <a:lstStyle/>
          <a:p>
            <a:fld id="{0EAB7227-B331-9740-813C-133FA7EC3AEA}" type="slidenum">
              <a:rPr lang="en-US" smtClean="0"/>
              <a:t>30</a:t>
            </a:fld>
            <a:endParaRPr lang="en-US"/>
          </a:p>
        </p:txBody>
      </p:sp>
    </p:spTree>
    <p:extLst>
      <p:ext uri="{BB962C8B-B14F-4D97-AF65-F5344CB8AC3E}">
        <p14:creationId xmlns:p14="http://schemas.microsoft.com/office/powerpoint/2010/main" val="2522870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17F13-B1B0-4564-D6B5-F2FA59556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1F36B-1132-F44D-2098-C473C55E2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7815E-17C6-DAC9-C364-4960930FAE1D}"/>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#2, Statement #1, is to _______ as __________. </a:t>
            </a:r>
            <a:endParaRPr lang="en-US" dirty="0"/>
          </a:p>
        </p:txBody>
      </p:sp>
      <p:sp>
        <p:nvSpPr>
          <p:cNvPr id="4" name="Slide Number Placeholder 3">
            <a:extLst>
              <a:ext uri="{FF2B5EF4-FFF2-40B4-BE49-F238E27FC236}">
                <a16:creationId xmlns:a16="http://schemas.microsoft.com/office/drawing/2014/main" id="{B31A0DB5-6A27-C9A0-C6FC-AC77B72A3F8E}"/>
              </a:ext>
            </a:extLst>
          </p:cNvPr>
          <p:cNvSpPr>
            <a:spLocks noGrp="1"/>
          </p:cNvSpPr>
          <p:nvPr>
            <p:ph type="sldNum" sz="quarter" idx="5"/>
          </p:nvPr>
        </p:nvSpPr>
        <p:spPr/>
        <p:txBody>
          <a:bodyPr/>
          <a:lstStyle/>
          <a:p>
            <a:fld id="{0EAB7227-B331-9740-813C-133FA7EC3AEA}" type="slidenum">
              <a:rPr lang="en-US" smtClean="0"/>
              <a:t>31</a:t>
            </a:fld>
            <a:endParaRPr lang="en-US"/>
          </a:p>
        </p:txBody>
      </p:sp>
    </p:spTree>
    <p:extLst>
      <p:ext uri="{BB962C8B-B14F-4D97-AF65-F5344CB8AC3E}">
        <p14:creationId xmlns:p14="http://schemas.microsoft.com/office/powerpoint/2010/main" val="2506514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AE707-D557-1CFA-BC3D-F64110650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815DD-B3FA-5A96-198C-06DE561BC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04399-4C8D-5D2B-27AB-2C577BFF6B8E}"/>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#2, Statement #2, is to _______ as __________. *Brief summary of amendment shown on screen*</a:t>
            </a:r>
            <a:endParaRPr lang="en-US" dirty="0"/>
          </a:p>
          <a:p>
            <a:endParaRPr lang="en-US" dirty="0"/>
          </a:p>
        </p:txBody>
      </p:sp>
      <p:sp>
        <p:nvSpPr>
          <p:cNvPr id="4" name="Slide Number Placeholder 3">
            <a:extLst>
              <a:ext uri="{FF2B5EF4-FFF2-40B4-BE49-F238E27FC236}">
                <a16:creationId xmlns:a16="http://schemas.microsoft.com/office/drawing/2014/main" id="{28688139-6D0A-BDF8-E81F-ADA709453F34}"/>
              </a:ext>
            </a:extLst>
          </p:cNvPr>
          <p:cNvSpPr>
            <a:spLocks noGrp="1"/>
          </p:cNvSpPr>
          <p:nvPr>
            <p:ph type="sldNum" sz="quarter" idx="5"/>
          </p:nvPr>
        </p:nvSpPr>
        <p:spPr/>
        <p:txBody>
          <a:bodyPr/>
          <a:lstStyle/>
          <a:p>
            <a:fld id="{0EAB7227-B331-9740-813C-133FA7EC3AEA}" type="slidenum">
              <a:rPr lang="en-US" smtClean="0"/>
              <a:t>32</a:t>
            </a:fld>
            <a:endParaRPr lang="en-US"/>
          </a:p>
        </p:txBody>
      </p:sp>
    </p:spTree>
    <p:extLst>
      <p:ext uri="{BB962C8B-B14F-4D97-AF65-F5344CB8AC3E}">
        <p14:creationId xmlns:p14="http://schemas.microsoft.com/office/powerpoint/2010/main" val="3302868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29D8C-9F13-69F3-9183-7D0AC77B2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6BE47-43C5-308B-EA38-FF7CDA632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26E5C-BDE8-5F8D-8B3B-7DCBE70F7AF1}"/>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#2, Statement #3, is to _______ as __________. </a:t>
            </a:r>
            <a:endParaRPr lang="en-US" dirty="0"/>
          </a:p>
        </p:txBody>
      </p:sp>
      <p:sp>
        <p:nvSpPr>
          <p:cNvPr id="4" name="Slide Number Placeholder 3">
            <a:extLst>
              <a:ext uri="{FF2B5EF4-FFF2-40B4-BE49-F238E27FC236}">
                <a16:creationId xmlns:a16="http://schemas.microsoft.com/office/drawing/2014/main" id="{A17F8A96-E7AE-7F76-5AB8-64A6805211A2}"/>
              </a:ext>
            </a:extLst>
          </p:cNvPr>
          <p:cNvSpPr>
            <a:spLocks noGrp="1"/>
          </p:cNvSpPr>
          <p:nvPr>
            <p:ph type="sldNum" sz="quarter" idx="5"/>
          </p:nvPr>
        </p:nvSpPr>
        <p:spPr/>
        <p:txBody>
          <a:bodyPr/>
          <a:lstStyle/>
          <a:p>
            <a:fld id="{0EAB7227-B331-9740-813C-133FA7EC3AEA}" type="slidenum">
              <a:rPr lang="en-US" smtClean="0"/>
              <a:t>33</a:t>
            </a:fld>
            <a:endParaRPr lang="en-US"/>
          </a:p>
        </p:txBody>
      </p:sp>
    </p:spTree>
    <p:extLst>
      <p:ext uri="{BB962C8B-B14F-4D97-AF65-F5344CB8AC3E}">
        <p14:creationId xmlns:p14="http://schemas.microsoft.com/office/powerpoint/2010/main" val="1515829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F6402-8207-795D-36D1-1B1C8E7E1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F5924-FC4F-F46F-A498-EFDD91349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2C25D-8F2D-4E00-23CC-56E707727630}"/>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#2, Statement #4, is to _______ as __________. *Brief summary of amendment shown on screen*</a:t>
            </a:r>
            <a:endParaRPr lang="en-US" dirty="0"/>
          </a:p>
          <a:p>
            <a:endParaRPr lang="en-US" dirty="0"/>
          </a:p>
        </p:txBody>
      </p:sp>
      <p:sp>
        <p:nvSpPr>
          <p:cNvPr id="4" name="Slide Number Placeholder 3">
            <a:extLst>
              <a:ext uri="{FF2B5EF4-FFF2-40B4-BE49-F238E27FC236}">
                <a16:creationId xmlns:a16="http://schemas.microsoft.com/office/drawing/2014/main" id="{26106F4D-60D0-E415-5529-338E6BA85229}"/>
              </a:ext>
            </a:extLst>
          </p:cNvPr>
          <p:cNvSpPr>
            <a:spLocks noGrp="1"/>
          </p:cNvSpPr>
          <p:nvPr>
            <p:ph type="sldNum" sz="quarter" idx="5"/>
          </p:nvPr>
        </p:nvSpPr>
        <p:spPr/>
        <p:txBody>
          <a:bodyPr/>
          <a:lstStyle/>
          <a:p>
            <a:fld id="{0EAB7227-B331-9740-813C-133FA7EC3AEA}" type="slidenum">
              <a:rPr lang="en-US" smtClean="0"/>
              <a:t>34</a:t>
            </a:fld>
            <a:endParaRPr lang="en-US"/>
          </a:p>
        </p:txBody>
      </p:sp>
    </p:spTree>
    <p:extLst>
      <p:ext uri="{BB962C8B-B14F-4D97-AF65-F5344CB8AC3E}">
        <p14:creationId xmlns:p14="http://schemas.microsoft.com/office/powerpoint/2010/main" val="191478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1FAA-E0B4-692E-8097-5592A1B78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BD9BD-4DBE-A392-84E2-6B8020A1A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DC16A-D902-B6E5-6197-FAF12D18DBDD}"/>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#3, Statement #1, is to _______ as __________. </a:t>
            </a:r>
            <a:endParaRPr lang="en-US" dirty="0"/>
          </a:p>
        </p:txBody>
      </p:sp>
      <p:sp>
        <p:nvSpPr>
          <p:cNvPr id="4" name="Slide Number Placeholder 3">
            <a:extLst>
              <a:ext uri="{FF2B5EF4-FFF2-40B4-BE49-F238E27FC236}">
                <a16:creationId xmlns:a16="http://schemas.microsoft.com/office/drawing/2014/main" id="{38AE41AC-7AE1-3BC2-872A-9D5AF3E2E7D7}"/>
              </a:ext>
            </a:extLst>
          </p:cNvPr>
          <p:cNvSpPr>
            <a:spLocks noGrp="1"/>
          </p:cNvSpPr>
          <p:nvPr>
            <p:ph type="sldNum" sz="quarter" idx="5"/>
          </p:nvPr>
        </p:nvSpPr>
        <p:spPr/>
        <p:txBody>
          <a:bodyPr/>
          <a:lstStyle/>
          <a:p>
            <a:fld id="{0EAB7227-B331-9740-813C-133FA7EC3AEA}" type="slidenum">
              <a:rPr lang="en-US" smtClean="0"/>
              <a:t>35</a:t>
            </a:fld>
            <a:endParaRPr lang="en-US"/>
          </a:p>
        </p:txBody>
      </p:sp>
    </p:spTree>
    <p:extLst>
      <p:ext uri="{BB962C8B-B14F-4D97-AF65-F5344CB8AC3E}">
        <p14:creationId xmlns:p14="http://schemas.microsoft.com/office/powerpoint/2010/main" val="2086903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D4718-5933-CB39-8536-45B122DE9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17BD5-7AD4-6D0C-5842-B4B8F9BA3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89E2F-05CA-A87F-23CC-8CB98A6295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CA8933DD-E358-465F-0859-2C805E6A2A0F}"/>
              </a:ext>
            </a:extLst>
          </p:cNvPr>
          <p:cNvSpPr>
            <a:spLocks noGrp="1"/>
          </p:cNvSpPr>
          <p:nvPr>
            <p:ph type="sldNum" sz="quarter" idx="5"/>
          </p:nvPr>
        </p:nvSpPr>
        <p:spPr/>
        <p:txBody>
          <a:bodyPr/>
          <a:lstStyle/>
          <a:p>
            <a:fld id="{0EAB7227-B331-9740-813C-133FA7EC3AEA}" type="slidenum">
              <a:rPr lang="en-US" smtClean="0"/>
              <a:t>36</a:t>
            </a:fld>
            <a:endParaRPr lang="en-US"/>
          </a:p>
        </p:txBody>
      </p:sp>
    </p:spTree>
    <p:extLst>
      <p:ext uri="{BB962C8B-B14F-4D97-AF65-F5344CB8AC3E}">
        <p14:creationId xmlns:p14="http://schemas.microsoft.com/office/powerpoint/2010/main" val="1792165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A75-3ADA-7CE9-3A0E-374384CA1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7DA0C-F62B-4C99-4532-D67232A94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C089C-51DB-349C-924D-19EAE85607B7}"/>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#4, Statement #1, is to _______ as __________. </a:t>
            </a:r>
            <a:endParaRPr lang="en-US" dirty="0"/>
          </a:p>
        </p:txBody>
      </p:sp>
      <p:sp>
        <p:nvSpPr>
          <p:cNvPr id="4" name="Slide Number Placeholder 3">
            <a:extLst>
              <a:ext uri="{FF2B5EF4-FFF2-40B4-BE49-F238E27FC236}">
                <a16:creationId xmlns:a16="http://schemas.microsoft.com/office/drawing/2014/main" id="{F39A07C5-A48E-8A85-1E2F-BA6B0940887C}"/>
              </a:ext>
            </a:extLst>
          </p:cNvPr>
          <p:cNvSpPr>
            <a:spLocks noGrp="1"/>
          </p:cNvSpPr>
          <p:nvPr>
            <p:ph type="sldNum" sz="quarter" idx="5"/>
          </p:nvPr>
        </p:nvSpPr>
        <p:spPr/>
        <p:txBody>
          <a:bodyPr/>
          <a:lstStyle/>
          <a:p>
            <a:fld id="{0EAB7227-B331-9740-813C-133FA7EC3AEA}" type="slidenum">
              <a:rPr lang="en-US" smtClean="0"/>
              <a:t>37</a:t>
            </a:fld>
            <a:endParaRPr lang="en-US"/>
          </a:p>
        </p:txBody>
      </p:sp>
    </p:spTree>
    <p:extLst>
      <p:ext uri="{BB962C8B-B14F-4D97-AF65-F5344CB8AC3E}">
        <p14:creationId xmlns:p14="http://schemas.microsoft.com/office/powerpoint/2010/main" val="2877004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FD8E-CC42-A110-77A8-BD98C177B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05EB8-A672-147C-3D22-F2A7EE84D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0B36A-7A79-A9A7-CF87-8D7FA18C4853}"/>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#4, Statement #2, is to _______ as __________. *Brief summary of amendment shown on screen*</a:t>
            </a:r>
            <a:endParaRPr lang="en-US" dirty="0"/>
          </a:p>
          <a:p>
            <a:endParaRPr lang="en-US" dirty="0"/>
          </a:p>
        </p:txBody>
      </p:sp>
      <p:sp>
        <p:nvSpPr>
          <p:cNvPr id="4" name="Slide Number Placeholder 3">
            <a:extLst>
              <a:ext uri="{FF2B5EF4-FFF2-40B4-BE49-F238E27FC236}">
                <a16:creationId xmlns:a16="http://schemas.microsoft.com/office/drawing/2014/main" id="{99E83D85-5D3A-7378-4B04-AC800D98CBC7}"/>
              </a:ext>
            </a:extLst>
          </p:cNvPr>
          <p:cNvSpPr>
            <a:spLocks noGrp="1"/>
          </p:cNvSpPr>
          <p:nvPr>
            <p:ph type="sldNum" sz="quarter" idx="5"/>
          </p:nvPr>
        </p:nvSpPr>
        <p:spPr/>
        <p:txBody>
          <a:bodyPr/>
          <a:lstStyle/>
          <a:p>
            <a:fld id="{0EAB7227-B331-9740-813C-133FA7EC3AEA}" type="slidenum">
              <a:rPr lang="en-US" smtClean="0"/>
              <a:t>38</a:t>
            </a:fld>
            <a:endParaRPr lang="en-US"/>
          </a:p>
        </p:txBody>
      </p:sp>
    </p:spTree>
    <p:extLst>
      <p:ext uri="{BB962C8B-B14F-4D97-AF65-F5344CB8AC3E}">
        <p14:creationId xmlns:p14="http://schemas.microsoft.com/office/powerpoint/2010/main" val="2855196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15D0A-6F55-CAF3-C05B-6ED5ABB7D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FF851-4011-04CD-237E-0EE46EA90D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FF6F2-0FC0-A1D8-3363-F5A4ADAC9F83}"/>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#4, Statement #3, is to _______ as __________. *Brief summary of amendment shown on screen*</a:t>
            </a:r>
            <a:endParaRPr lang="en-US" dirty="0"/>
          </a:p>
          <a:p>
            <a:endParaRPr lang="en-US" dirty="0"/>
          </a:p>
        </p:txBody>
      </p:sp>
      <p:sp>
        <p:nvSpPr>
          <p:cNvPr id="4" name="Slide Number Placeholder 3">
            <a:extLst>
              <a:ext uri="{FF2B5EF4-FFF2-40B4-BE49-F238E27FC236}">
                <a16:creationId xmlns:a16="http://schemas.microsoft.com/office/drawing/2014/main" id="{F07919A7-81ED-1011-76D4-1F87D6453136}"/>
              </a:ext>
            </a:extLst>
          </p:cNvPr>
          <p:cNvSpPr>
            <a:spLocks noGrp="1"/>
          </p:cNvSpPr>
          <p:nvPr>
            <p:ph type="sldNum" sz="quarter" idx="5"/>
          </p:nvPr>
        </p:nvSpPr>
        <p:spPr/>
        <p:txBody>
          <a:bodyPr/>
          <a:lstStyle/>
          <a:p>
            <a:fld id="{0EAB7227-B331-9740-813C-133FA7EC3AEA}" type="slidenum">
              <a:rPr lang="en-US" smtClean="0"/>
              <a:t>39</a:t>
            </a:fld>
            <a:endParaRPr lang="en-US"/>
          </a:p>
        </p:txBody>
      </p:sp>
    </p:spTree>
    <p:extLst>
      <p:ext uri="{BB962C8B-B14F-4D97-AF65-F5344CB8AC3E}">
        <p14:creationId xmlns:p14="http://schemas.microsoft.com/office/powerpoint/2010/main" val="357322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Brandi</a:t>
            </a:r>
            <a:r>
              <a:rPr lang="en-US" dirty="0"/>
              <a:t>:</a:t>
            </a:r>
            <a:r>
              <a:rPr lang="en-US" baseline="0" dirty="0"/>
              <a:t> What you see on your screen now is a brief overview of APhA’s policy process.  Right now, we are at step 4 and the input leading up to the House in Orlando in </a:t>
            </a:r>
            <a:r>
              <a:rPr lang="en-US" b="1" u="sng" baseline="0" dirty="0"/>
              <a:t>March</a:t>
            </a:r>
            <a:r>
              <a:rPr lang="en-US" baseline="0" dirty="0"/>
              <a: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a:t>
            </a:fld>
            <a:endParaRPr lang="en-US"/>
          </a:p>
        </p:txBody>
      </p:sp>
    </p:spTree>
    <p:extLst>
      <p:ext uri="{BB962C8B-B14F-4D97-AF65-F5344CB8AC3E}">
        <p14:creationId xmlns:p14="http://schemas.microsoft.com/office/powerpoint/2010/main" val="2313299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495EA-A6AD-3A7D-DBE3-02B6DAABE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BE575-A6BE-DB51-6B34-30C8A3F3E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75500-8CF7-F353-F507-A1F5DD798944}"/>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#5, Statement #1, is to _______ as __________. *Brief summary of amendment shown on screen*</a:t>
            </a:r>
            <a:endParaRPr lang="en-US" dirty="0"/>
          </a:p>
          <a:p>
            <a:endParaRPr lang="en-US" dirty="0"/>
          </a:p>
        </p:txBody>
      </p:sp>
      <p:sp>
        <p:nvSpPr>
          <p:cNvPr id="4" name="Slide Number Placeholder 3">
            <a:extLst>
              <a:ext uri="{FF2B5EF4-FFF2-40B4-BE49-F238E27FC236}">
                <a16:creationId xmlns:a16="http://schemas.microsoft.com/office/drawing/2014/main" id="{BE3DAB84-330C-2A40-99CD-8BC7FF5A8714}"/>
              </a:ext>
            </a:extLst>
          </p:cNvPr>
          <p:cNvSpPr>
            <a:spLocks noGrp="1"/>
          </p:cNvSpPr>
          <p:nvPr>
            <p:ph type="sldNum" sz="quarter" idx="5"/>
          </p:nvPr>
        </p:nvSpPr>
        <p:spPr/>
        <p:txBody>
          <a:bodyPr/>
          <a:lstStyle/>
          <a:p>
            <a:fld id="{0EAB7227-B331-9740-813C-133FA7EC3AEA}" type="slidenum">
              <a:rPr lang="en-US" smtClean="0"/>
              <a:t>40</a:t>
            </a:fld>
            <a:endParaRPr lang="en-US"/>
          </a:p>
        </p:txBody>
      </p:sp>
    </p:spTree>
    <p:extLst>
      <p:ext uri="{BB962C8B-B14F-4D97-AF65-F5344CB8AC3E}">
        <p14:creationId xmlns:p14="http://schemas.microsoft.com/office/powerpoint/2010/main" val="3097364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E05F1-7018-993F-AB48-F847CE98C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9705A-A858-FC1A-FC5F-4D77B3BCA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50960-102C-2290-616C-7A0BF89E7492}"/>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#6, Statement #6, is to _______ as __________. *Brief summary of amendment shown on screen*</a:t>
            </a:r>
            <a:endParaRPr lang="en-US" dirty="0"/>
          </a:p>
          <a:p>
            <a:endParaRPr lang="en-US" dirty="0"/>
          </a:p>
        </p:txBody>
      </p:sp>
      <p:sp>
        <p:nvSpPr>
          <p:cNvPr id="4" name="Slide Number Placeholder 3">
            <a:extLst>
              <a:ext uri="{FF2B5EF4-FFF2-40B4-BE49-F238E27FC236}">
                <a16:creationId xmlns:a16="http://schemas.microsoft.com/office/drawing/2014/main" id="{8A148194-8711-382D-4ADD-C3D8B6E54776}"/>
              </a:ext>
            </a:extLst>
          </p:cNvPr>
          <p:cNvSpPr>
            <a:spLocks noGrp="1"/>
          </p:cNvSpPr>
          <p:nvPr>
            <p:ph type="sldNum" sz="quarter" idx="5"/>
          </p:nvPr>
        </p:nvSpPr>
        <p:spPr/>
        <p:txBody>
          <a:bodyPr/>
          <a:lstStyle/>
          <a:p>
            <a:fld id="{0EAB7227-B331-9740-813C-133FA7EC3AEA}" type="slidenum">
              <a:rPr lang="en-US" smtClean="0"/>
              <a:t>41</a:t>
            </a:fld>
            <a:endParaRPr lang="en-US"/>
          </a:p>
        </p:txBody>
      </p:sp>
    </p:spTree>
    <p:extLst>
      <p:ext uri="{BB962C8B-B14F-4D97-AF65-F5344CB8AC3E}">
        <p14:creationId xmlns:p14="http://schemas.microsoft.com/office/powerpoint/2010/main" val="1678268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9EFE6-171B-C852-2B9A-A40B15124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326EA-D89F-1C12-6625-4804CB1B6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158F6-6EBD-2211-54AA-DDB087475A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38C862CE-F5D7-93A5-F1C8-1890C726C311}"/>
              </a:ext>
            </a:extLst>
          </p:cNvPr>
          <p:cNvSpPr>
            <a:spLocks noGrp="1"/>
          </p:cNvSpPr>
          <p:nvPr>
            <p:ph type="sldNum" sz="quarter" idx="5"/>
          </p:nvPr>
        </p:nvSpPr>
        <p:spPr/>
        <p:txBody>
          <a:bodyPr/>
          <a:lstStyle/>
          <a:p>
            <a:fld id="{0EAB7227-B331-9740-813C-133FA7EC3AEA}" type="slidenum">
              <a:rPr lang="en-US" smtClean="0"/>
              <a:t>42</a:t>
            </a:fld>
            <a:endParaRPr lang="en-US"/>
          </a:p>
        </p:txBody>
      </p:sp>
    </p:spTree>
    <p:extLst>
      <p:ext uri="{BB962C8B-B14F-4D97-AF65-F5344CB8AC3E}">
        <p14:creationId xmlns:p14="http://schemas.microsoft.com/office/powerpoint/2010/main" val="2499172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5EEA7-92D8-AFFC-125D-F9C36A18D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FCFE3-140F-F543-D111-30DC72421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80EF4-CA69-D122-7E4A-1A1B25093ED9}"/>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#7, Statement #1, is to _______ as __________. *Brief summary of amendment shown on screen*</a:t>
            </a:r>
            <a:endParaRPr lang="en-US" dirty="0"/>
          </a:p>
          <a:p>
            <a:endParaRPr lang="en-US" dirty="0"/>
          </a:p>
        </p:txBody>
      </p:sp>
      <p:sp>
        <p:nvSpPr>
          <p:cNvPr id="4" name="Slide Number Placeholder 3">
            <a:extLst>
              <a:ext uri="{FF2B5EF4-FFF2-40B4-BE49-F238E27FC236}">
                <a16:creationId xmlns:a16="http://schemas.microsoft.com/office/drawing/2014/main" id="{84DA29EE-C82F-A462-7BE0-D8FBDD68859F}"/>
              </a:ext>
            </a:extLst>
          </p:cNvPr>
          <p:cNvSpPr>
            <a:spLocks noGrp="1"/>
          </p:cNvSpPr>
          <p:nvPr>
            <p:ph type="sldNum" sz="quarter" idx="5"/>
          </p:nvPr>
        </p:nvSpPr>
        <p:spPr/>
        <p:txBody>
          <a:bodyPr/>
          <a:lstStyle/>
          <a:p>
            <a:fld id="{0EAB7227-B331-9740-813C-133FA7EC3AEA}" type="slidenum">
              <a:rPr lang="en-US" smtClean="0"/>
              <a:t>43</a:t>
            </a:fld>
            <a:endParaRPr lang="en-US"/>
          </a:p>
        </p:txBody>
      </p:sp>
    </p:spTree>
    <p:extLst>
      <p:ext uri="{BB962C8B-B14F-4D97-AF65-F5344CB8AC3E}">
        <p14:creationId xmlns:p14="http://schemas.microsoft.com/office/powerpoint/2010/main" val="1403218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BD8FC-DBAB-D1EE-9276-C85C6C7BC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11106-AF0F-B1CC-0D82-879CB4AC0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DE5E1-E0DF-BF9D-DB8E-2E5BE29F88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4B4A1340-EE12-D781-2AEE-D0AF40412985}"/>
              </a:ext>
            </a:extLst>
          </p:cNvPr>
          <p:cNvSpPr>
            <a:spLocks noGrp="1"/>
          </p:cNvSpPr>
          <p:nvPr>
            <p:ph type="sldNum" sz="quarter" idx="5"/>
          </p:nvPr>
        </p:nvSpPr>
        <p:spPr/>
        <p:txBody>
          <a:bodyPr/>
          <a:lstStyle/>
          <a:p>
            <a:fld id="{0EAB7227-B331-9740-813C-133FA7EC3AEA}" type="slidenum">
              <a:rPr lang="en-US" smtClean="0"/>
              <a:t>44</a:t>
            </a:fld>
            <a:endParaRPr lang="en-US"/>
          </a:p>
        </p:txBody>
      </p:sp>
    </p:spTree>
    <p:extLst>
      <p:ext uri="{BB962C8B-B14F-4D97-AF65-F5344CB8AC3E}">
        <p14:creationId xmlns:p14="http://schemas.microsoft.com/office/powerpoint/2010/main" val="3989374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9EEA7-1A38-7F97-6A99-ADBD24E07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60CBB-29AB-B3F4-D2FA-F3B2FC701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081EF-6FE5-DB04-A7B1-953B3127B475}"/>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#8, Statement #1, is to _______ as __________. </a:t>
            </a:r>
            <a:endParaRPr lang="en-US" dirty="0"/>
          </a:p>
        </p:txBody>
      </p:sp>
      <p:sp>
        <p:nvSpPr>
          <p:cNvPr id="4" name="Slide Number Placeholder 3">
            <a:extLst>
              <a:ext uri="{FF2B5EF4-FFF2-40B4-BE49-F238E27FC236}">
                <a16:creationId xmlns:a16="http://schemas.microsoft.com/office/drawing/2014/main" id="{6F9C9023-17A3-F66A-B21B-2C98C2E5686A}"/>
              </a:ext>
            </a:extLst>
          </p:cNvPr>
          <p:cNvSpPr>
            <a:spLocks noGrp="1"/>
          </p:cNvSpPr>
          <p:nvPr>
            <p:ph type="sldNum" sz="quarter" idx="5"/>
          </p:nvPr>
        </p:nvSpPr>
        <p:spPr/>
        <p:txBody>
          <a:bodyPr/>
          <a:lstStyle/>
          <a:p>
            <a:fld id="{0EAB7227-B331-9740-813C-133FA7EC3AEA}" type="slidenum">
              <a:rPr lang="en-US" smtClean="0"/>
              <a:t>45</a:t>
            </a:fld>
            <a:endParaRPr lang="en-US"/>
          </a:p>
        </p:txBody>
      </p:sp>
    </p:spTree>
    <p:extLst>
      <p:ext uri="{BB962C8B-B14F-4D97-AF65-F5344CB8AC3E}">
        <p14:creationId xmlns:p14="http://schemas.microsoft.com/office/powerpoint/2010/main" val="3068016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D9EEC-2819-3F24-18AA-ECCFFC34A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06C56-565B-4CFD-7A5A-60AD2B280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6A3C4-8778-A979-6F3B-B0D55D833D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3BD908C3-A1CF-AEAA-13E0-BE63EB3777BC}"/>
              </a:ext>
            </a:extLst>
          </p:cNvPr>
          <p:cNvSpPr>
            <a:spLocks noGrp="1"/>
          </p:cNvSpPr>
          <p:nvPr>
            <p:ph type="sldNum" sz="quarter" idx="5"/>
          </p:nvPr>
        </p:nvSpPr>
        <p:spPr/>
        <p:txBody>
          <a:bodyPr/>
          <a:lstStyle/>
          <a:p>
            <a:fld id="{0EAB7227-B331-9740-813C-133FA7EC3AEA}" type="slidenum">
              <a:rPr lang="en-US" smtClean="0"/>
              <a:t>46</a:t>
            </a:fld>
            <a:endParaRPr lang="en-US"/>
          </a:p>
        </p:txBody>
      </p:sp>
    </p:spTree>
    <p:extLst>
      <p:ext uri="{BB962C8B-B14F-4D97-AF65-F5344CB8AC3E}">
        <p14:creationId xmlns:p14="http://schemas.microsoft.com/office/powerpoint/2010/main" val="437102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60CFB-98DA-0774-ADAE-84443DCB4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38C14-FBE0-CB6B-8C98-7FD658A26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5C7085-C593-661D-AE0D-EA5A2C43872D}"/>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#8, Statement #2, is to _______ as __________. </a:t>
            </a:r>
            <a:endParaRPr lang="en-US" dirty="0"/>
          </a:p>
        </p:txBody>
      </p:sp>
      <p:sp>
        <p:nvSpPr>
          <p:cNvPr id="4" name="Slide Number Placeholder 3">
            <a:extLst>
              <a:ext uri="{FF2B5EF4-FFF2-40B4-BE49-F238E27FC236}">
                <a16:creationId xmlns:a16="http://schemas.microsoft.com/office/drawing/2014/main" id="{336DB07D-B15A-C744-58E6-CB051F9E28E6}"/>
              </a:ext>
            </a:extLst>
          </p:cNvPr>
          <p:cNvSpPr>
            <a:spLocks noGrp="1"/>
          </p:cNvSpPr>
          <p:nvPr>
            <p:ph type="sldNum" sz="quarter" idx="5"/>
          </p:nvPr>
        </p:nvSpPr>
        <p:spPr/>
        <p:txBody>
          <a:bodyPr/>
          <a:lstStyle/>
          <a:p>
            <a:fld id="{0EAB7227-B331-9740-813C-133FA7EC3AEA}" type="slidenum">
              <a:rPr lang="en-US" smtClean="0"/>
              <a:t>47</a:t>
            </a:fld>
            <a:endParaRPr lang="en-US"/>
          </a:p>
        </p:txBody>
      </p:sp>
    </p:spTree>
    <p:extLst>
      <p:ext uri="{BB962C8B-B14F-4D97-AF65-F5344CB8AC3E}">
        <p14:creationId xmlns:p14="http://schemas.microsoft.com/office/powerpoint/2010/main" val="601786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12126-7CC7-89A5-4CB4-ED78E5F20F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1810F-24BD-EBD4-34E3-30050E9A1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70D87-CEB7-B490-0127-9948227F16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2064D1B3-7180-4910-4167-87CEC98220F1}"/>
              </a:ext>
            </a:extLst>
          </p:cNvPr>
          <p:cNvSpPr>
            <a:spLocks noGrp="1"/>
          </p:cNvSpPr>
          <p:nvPr>
            <p:ph type="sldNum" sz="quarter" idx="5"/>
          </p:nvPr>
        </p:nvSpPr>
        <p:spPr/>
        <p:txBody>
          <a:bodyPr/>
          <a:lstStyle/>
          <a:p>
            <a:fld id="{0EAB7227-B331-9740-813C-133FA7EC3AEA}" type="slidenum">
              <a:rPr lang="en-US" smtClean="0"/>
              <a:t>48</a:t>
            </a:fld>
            <a:endParaRPr lang="en-US"/>
          </a:p>
        </p:txBody>
      </p:sp>
    </p:spTree>
    <p:extLst>
      <p:ext uri="{BB962C8B-B14F-4D97-AF65-F5344CB8AC3E}">
        <p14:creationId xmlns:p14="http://schemas.microsoft.com/office/powerpoint/2010/main" val="2852196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2E3C0-4984-D7F0-A73C-F33E859A6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82296-60CD-CE7A-071F-2CF9385D3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89BDF-3C4F-81B0-A204-4610990DBDAF}"/>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#8, Statement #3, is to _______ as __________. </a:t>
            </a:r>
            <a:endParaRPr lang="en-US" dirty="0"/>
          </a:p>
        </p:txBody>
      </p:sp>
      <p:sp>
        <p:nvSpPr>
          <p:cNvPr id="4" name="Slide Number Placeholder 3">
            <a:extLst>
              <a:ext uri="{FF2B5EF4-FFF2-40B4-BE49-F238E27FC236}">
                <a16:creationId xmlns:a16="http://schemas.microsoft.com/office/drawing/2014/main" id="{1F204D92-3763-7D9D-554D-E0B0EDE8055D}"/>
              </a:ext>
            </a:extLst>
          </p:cNvPr>
          <p:cNvSpPr>
            <a:spLocks noGrp="1"/>
          </p:cNvSpPr>
          <p:nvPr>
            <p:ph type="sldNum" sz="quarter" idx="5"/>
          </p:nvPr>
        </p:nvSpPr>
        <p:spPr/>
        <p:txBody>
          <a:bodyPr/>
          <a:lstStyle/>
          <a:p>
            <a:fld id="{0EAB7227-B331-9740-813C-133FA7EC3AEA}" type="slidenum">
              <a:rPr lang="en-US" smtClean="0"/>
              <a:t>49</a:t>
            </a:fld>
            <a:endParaRPr lang="en-US"/>
          </a:p>
        </p:txBody>
      </p:sp>
    </p:spTree>
    <p:extLst>
      <p:ext uri="{BB962C8B-B14F-4D97-AF65-F5344CB8AC3E}">
        <p14:creationId xmlns:p14="http://schemas.microsoft.com/office/powerpoint/2010/main" val="308592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Brandi</a:t>
            </a:r>
            <a:r>
              <a:rPr lang="en-US" dirty="0"/>
              <a:t>: For your reference as we go through proposed policy statements for the 2024 House of Delegates, you may refer </a:t>
            </a:r>
            <a:r>
              <a:rPr lang="en-US" baseline="0" dirty="0"/>
              <a:t>to the policy manual throughout this presentation, either via the online searchable database or PDF booklet version. Both are available on the House of Delegates homepage at pharmacist.com/hod or via the QR code on the screen. </a:t>
            </a: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5</a:t>
            </a:fld>
            <a:endParaRPr lang="en-US"/>
          </a:p>
        </p:txBody>
      </p:sp>
    </p:spTree>
    <p:extLst>
      <p:ext uri="{BB962C8B-B14F-4D97-AF65-F5344CB8AC3E}">
        <p14:creationId xmlns:p14="http://schemas.microsoft.com/office/powerpoint/2010/main" val="874726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7FBC1-E6C0-DDF3-E2F8-4AB8C0411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EA98F-C840-20A9-D245-B1F6B36C7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22EC1A-BCB5-31A0-4C3D-D2298E3E92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ACD25C9D-18B6-6DEE-D088-25D5871B67C2}"/>
              </a:ext>
            </a:extLst>
          </p:cNvPr>
          <p:cNvSpPr>
            <a:spLocks noGrp="1"/>
          </p:cNvSpPr>
          <p:nvPr>
            <p:ph type="sldNum" sz="quarter" idx="5"/>
          </p:nvPr>
        </p:nvSpPr>
        <p:spPr/>
        <p:txBody>
          <a:bodyPr/>
          <a:lstStyle/>
          <a:p>
            <a:fld id="{0EAB7227-B331-9740-813C-133FA7EC3AEA}" type="slidenum">
              <a:rPr lang="en-US" smtClean="0"/>
              <a:t>50</a:t>
            </a:fld>
            <a:endParaRPr lang="en-US"/>
          </a:p>
        </p:txBody>
      </p:sp>
    </p:spTree>
    <p:extLst>
      <p:ext uri="{BB962C8B-B14F-4D97-AF65-F5344CB8AC3E}">
        <p14:creationId xmlns:p14="http://schemas.microsoft.com/office/powerpoint/2010/main" val="1619933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E3560-A79D-AA11-4E2E-3A2527C23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A76E2-0528-587A-F762-A1E338428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B818A-32E3-4F3D-1034-55ED845913DE}"/>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#8, Statement #4, is to _______ as __________. *Brief summary of amendment shown on screen*</a:t>
            </a:r>
            <a:endParaRPr lang="en-US" dirty="0"/>
          </a:p>
          <a:p>
            <a:endParaRPr lang="en-US" dirty="0"/>
          </a:p>
        </p:txBody>
      </p:sp>
      <p:sp>
        <p:nvSpPr>
          <p:cNvPr id="4" name="Slide Number Placeholder 3">
            <a:extLst>
              <a:ext uri="{FF2B5EF4-FFF2-40B4-BE49-F238E27FC236}">
                <a16:creationId xmlns:a16="http://schemas.microsoft.com/office/drawing/2014/main" id="{9830CB99-A8C3-81C7-B6CB-011322EA5BDF}"/>
              </a:ext>
            </a:extLst>
          </p:cNvPr>
          <p:cNvSpPr>
            <a:spLocks noGrp="1"/>
          </p:cNvSpPr>
          <p:nvPr>
            <p:ph type="sldNum" sz="quarter" idx="5"/>
          </p:nvPr>
        </p:nvSpPr>
        <p:spPr/>
        <p:txBody>
          <a:bodyPr/>
          <a:lstStyle/>
          <a:p>
            <a:fld id="{0EAB7227-B331-9740-813C-133FA7EC3AEA}" type="slidenum">
              <a:rPr lang="en-US" smtClean="0"/>
              <a:t>51</a:t>
            </a:fld>
            <a:endParaRPr lang="en-US"/>
          </a:p>
        </p:txBody>
      </p:sp>
    </p:spTree>
    <p:extLst>
      <p:ext uri="{BB962C8B-B14F-4D97-AF65-F5344CB8AC3E}">
        <p14:creationId xmlns:p14="http://schemas.microsoft.com/office/powerpoint/2010/main" val="1975256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82157-9AD7-D2D9-130D-936542A30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AC809-93E5-6496-EE13-2F1C560F0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7FBF0-017F-E927-55D3-DAC1D1815A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93E5D1C5-7226-4B5C-F0C6-BE474C350212}"/>
              </a:ext>
            </a:extLst>
          </p:cNvPr>
          <p:cNvSpPr>
            <a:spLocks noGrp="1"/>
          </p:cNvSpPr>
          <p:nvPr>
            <p:ph type="sldNum" sz="quarter" idx="5"/>
          </p:nvPr>
        </p:nvSpPr>
        <p:spPr/>
        <p:txBody>
          <a:bodyPr/>
          <a:lstStyle/>
          <a:p>
            <a:fld id="{0EAB7227-B331-9740-813C-133FA7EC3AEA}" type="slidenum">
              <a:rPr lang="en-US" smtClean="0"/>
              <a:t>52</a:t>
            </a:fld>
            <a:endParaRPr lang="en-US"/>
          </a:p>
        </p:txBody>
      </p:sp>
    </p:spTree>
    <p:extLst>
      <p:ext uri="{BB962C8B-B14F-4D97-AF65-F5344CB8AC3E}">
        <p14:creationId xmlns:p14="http://schemas.microsoft.com/office/powerpoint/2010/main" val="3119708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FEFD8-498A-804B-724B-CEE636AD9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BA6BB-1ED5-27C1-B0DA-D41418EE4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2B7AC-F253-D67F-2B40-1652B9224B65}"/>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#8, Statement #5, is to _______ as __________. </a:t>
            </a:r>
            <a:endParaRPr lang="en-US" dirty="0"/>
          </a:p>
        </p:txBody>
      </p:sp>
      <p:sp>
        <p:nvSpPr>
          <p:cNvPr id="4" name="Slide Number Placeholder 3">
            <a:extLst>
              <a:ext uri="{FF2B5EF4-FFF2-40B4-BE49-F238E27FC236}">
                <a16:creationId xmlns:a16="http://schemas.microsoft.com/office/drawing/2014/main" id="{FB6EAE48-B418-F9DE-9B9C-BF5F5DFF9BA0}"/>
              </a:ext>
            </a:extLst>
          </p:cNvPr>
          <p:cNvSpPr>
            <a:spLocks noGrp="1"/>
          </p:cNvSpPr>
          <p:nvPr>
            <p:ph type="sldNum" sz="quarter" idx="5"/>
          </p:nvPr>
        </p:nvSpPr>
        <p:spPr/>
        <p:txBody>
          <a:bodyPr/>
          <a:lstStyle/>
          <a:p>
            <a:fld id="{0EAB7227-B331-9740-813C-133FA7EC3AEA}" type="slidenum">
              <a:rPr lang="en-US" smtClean="0"/>
              <a:t>53</a:t>
            </a:fld>
            <a:endParaRPr lang="en-US"/>
          </a:p>
        </p:txBody>
      </p:sp>
    </p:spTree>
    <p:extLst>
      <p:ext uri="{BB962C8B-B14F-4D97-AF65-F5344CB8AC3E}">
        <p14:creationId xmlns:p14="http://schemas.microsoft.com/office/powerpoint/2010/main" val="5744370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69244-0517-0DD0-D3ED-6CC67AB5B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A52A5-BA2B-C56E-1539-98E193933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95D43-3C55-E522-4685-39BE4EF0D2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B2634EFD-DF61-6C8E-D591-D1ECA1598846}"/>
              </a:ext>
            </a:extLst>
          </p:cNvPr>
          <p:cNvSpPr>
            <a:spLocks noGrp="1"/>
          </p:cNvSpPr>
          <p:nvPr>
            <p:ph type="sldNum" sz="quarter" idx="5"/>
          </p:nvPr>
        </p:nvSpPr>
        <p:spPr/>
        <p:txBody>
          <a:bodyPr/>
          <a:lstStyle/>
          <a:p>
            <a:fld id="{0EAB7227-B331-9740-813C-133FA7EC3AEA}" type="slidenum">
              <a:rPr lang="en-US" smtClean="0"/>
              <a:t>54</a:t>
            </a:fld>
            <a:endParaRPr lang="en-US"/>
          </a:p>
        </p:txBody>
      </p:sp>
    </p:spTree>
    <p:extLst>
      <p:ext uri="{BB962C8B-B14F-4D97-AF65-F5344CB8AC3E}">
        <p14:creationId xmlns:p14="http://schemas.microsoft.com/office/powerpoint/2010/main" val="883230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0A4C0-3663-F2E1-D915-76B015AD8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842D9-C341-1CF4-4D3F-0C23E3CF3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42CC1-E8FA-D16D-37F3-FF0625494A3A}"/>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#9, Statement #1, is to _______ as __________. *Brief summary of amendment shown on screen*</a:t>
            </a:r>
            <a:endParaRPr lang="en-US" dirty="0"/>
          </a:p>
          <a:p>
            <a:endParaRPr lang="en-US" dirty="0"/>
          </a:p>
        </p:txBody>
      </p:sp>
      <p:sp>
        <p:nvSpPr>
          <p:cNvPr id="4" name="Slide Number Placeholder 3">
            <a:extLst>
              <a:ext uri="{FF2B5EF4-FFF2-40B4-BE49-F238E27FC236}">
                <a16:creationId xmlns:a16="http://schemas.microsoft.com/office/drawing/2014/main" id="{A610B32D-34CE-64AF-F194-2C807D3F1DAF}"/>
              </a:ext>
            </a:extLst>
          </p:cNvPr>
          <p:cNvSpPr>
            <a:spLocks noGrp="1"/>
          </p:cNvSpPr>
          <p:nvPr>
            <p:ph type="sldNum" sz="quarter" idx="5"/>
          </p:nvPr>
        </p:nvSpPr>
        <p:spPr/>
        <p:txBody>
          <a:bodyPr/>
          <a:lstStyle/>
          <a:p>
            <a:fld id="{0EAB7227-B331-9740-813C-133FA7EC3AEA}" type="slidenum">
              <a:rPr lang="en-US" smtClean="0"/>
              <a:t>55</a:t>
            </a:fld>
            <a:endParaRPr lang="en-US"/>
          </a:p>
        </p:txBody>
      </p:sp>
    </p:spTree>
    <p:extLst>
      <p:ext uri="{BB962C8B-B14F-4D97-AF65-F5344CB8AC3E}">
        <p14:creationId xmlns:p14="http://schemas.microsoft.com/office/powerpoint/2010/main" val="12544268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5BB41-1CF1-F9B6-436D-230CEEC6A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54C6E-BB6A-EA01-201C-0068FDECA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14CA2-6167-EE25-69EC-0F2CFC1C49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2A56D12A-F929-B7C0-B6B9-13C74C221B20}"/>
              </a:ext>
            </a:extLst>
          </p:cNvPr>
          <p:cNvSpPr>
            <a:spLocks noGrp="1"/>
          </p:cNvSpPr>
          <p:nvPr>
            <p:ph type="sldNum" sz="quarter" idx="5"/>
          </p:nvPr>
        </p:nvSpPr>
        <p:spPr/>
        <p:txBody>
          <a:bodyPr/>
          <a:lstStyle/>
          <a:p>
            <a:fld id="{0EAB7227-B331-9740-813C-133FA7EC3AEA}" type="slidenum">
              <a:rPr lang="en-US" smtClean="0"/>
              <a:t>56</a:t>
            </a:fld>
            <a:endParaRPr lang="en-US"/>
          </a:p>
        </p:txBody>
      </p:sp>
    </p:spTree>
    <p:extLst>
      <p:ext uri="{BB962C8B-B14F-4D97-AF65-F5344CB8AC3E}">
        <p14:creationId xmlns:p14="http://schemas.microsoft.com/office/powerpoint/2010/main" val="42161950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AF4D7-179F-1828-8FD8-CC0E63D3C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F5A31-4A48-627F-5902-D7919C825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5A78B-A8DD-8253-4276-27A41791BEA1}"/>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#10, Statement #1, is to _______ as __________. </a:t>
            </a:r>
            <a:endParaRPr lang="en-US" dirty="0"/>
          </a:p>
        </p:txBody>
      </p:sp>
      <p:sp>
        <p:nvSpPr>
          <p:cNvPr id="4" name="Slide Number Placeholder 3">
            <a:extLst>
              <a:ext uri="{FF2B5EF4-FFF2-40B4-BE49-F238E27FC236}">
                <a16:creationId xmlns:a16="http://schemas.microsoft.com/office/drawing/2014/main" id="{04487250-FE3B-03DF-02D6-2CEB39B9515F}"/>
              </a:ext>
            </a:extLst>
          </p:cNvPr>
          <p:cNvSpPr>
            <a:spLocks noGrp="1"/>
          </p:cNvSpPr>
          <p:nvPr>
            <p:ph type="sldNum" sz="quarter" idx="5"/>
          </p:nvPr>
        </p:nvSpPr>
        <p:spPr/>
        <p:txBody>
          <a:bodyPr/>
          <a:lstStyle/>
          <a:p>
            <a:fld id="{0EAB7227-B331-9740-813C-133FA7EC3AEA}" type="slidenum">
              <a:rPr lang="en-US" smtClean="0"/>
              <a:t>57</a:t>
            </a:fld>
            <a:endParaRPr lang="en-US"/>
          </a:p>
        </p:txBody>
      </p:sp>
    </p:spTree>
    <p:extLst>
      <p:ext uri="{BB962C8B-B14F-4D97-AF65-F5344CB8AC3E}">
        <p14:creationId xmlns:p14="http://schemas.microsoft.com/office/powerpoint/2010/main" val="3396956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8BC71-86EF-478B-03D0-1909F0582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DAED5-23BD-14CE-F136-791ACAFDC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3300E-65D1-75B0-CF7B-46A1F4D16E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AD722289-2279-9AC9-2875-BEA952C2FA88}"/>
              </a:ext>
            </a:extLst>
          </p:cNvPr>
          <p:cNvSpPr>
            <a:spLocks noGrp="1"/>
          </p:cNvSpPr>
          <p:nvPr>
            <p:ph type="sldNum" sz="quarter" idx="5"/>
          </p:nvPr>
        </p:nvSpPr>
        <p:spPr/>
        <p:txBody>
          <a:bodyPr/>
          <a:lstStyle/>
          <a:p>
            <a:fld id="{0EAB7227-B331-9740-813C-133FA7EC3AEA}" type="slidenum">
              <a:rPr lang="en-US" smtClean="0"/>
              <a:t>58</a:t>
            </a:fld>
            <a:endParaRPr lang="en-US"/>
          </a:p>
        </p:txBody>
      </p:sp>
    </p:spTree>
    <p:extLst>
      <p:ext uri="{BB962C8B-B14F-4D97-AF65-F5344CB8AC3E}">
        <p14:creationId xmlns:p14="http://schemas.microsoft.com/office/powerpoint/2010/main" val="19359054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A1F85-5475-EC6B-084B-A835AF9B8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FF0A3-43B3-84C1-2C7F-0BA8A9844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0E0B0-E6D9-A506-68C6-669A5A21C14A}"/>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#10, Statement #2, is to _______ as __________. </a:t>
            </a:r>
            <a:endParaRPr lang="en-US" dirty="0"/>
          </a:p>
        </p:txBody>
      </p:sp>
      <p:sp>
        <p:nvSpPr>
          <p:cNvPr id="4" name="Slide Number Placeholder 3">
            <a:extLst>
              <a:ext uri="{FF2B5EF4-FFF2-40B4-BE49-F238E27FC236}">
                <a16:creationId xmlns:a16="http://schemas.microsoft.com/office/drawing/2014/main" id="{0F97E411-07F8-B1EE-43B8-EF59C93335AA}"/>
              </a:ext>
            </a:extLst>
          </p:cNvPr>
          <p:cNvSpPr>
            <a:spLocks noGrp="1"/>
          </p:cNvSpPr>
          <p:nvPr>
            <p:ph type="sldNum" sz="quarter" idx="5"/>
          </p:nvPr>
        </p:nvSpPr>
        <p:spPr/>
        <p:txBody>
          <a:bodyPr/>
          <a:lstStyle/>
          <a:p>
            <a:fld id="{0EAB7227-B331-9740-813C-133FA7EC3AEA}" type="slidenum">
              <a:rPr lang="en-US" smtClean="0"/>
              <a:t>59</a:t>
            </a:fld>
            <a:endParaRPr lang="en-US"/>
          </a:p>
        </p:txBody>
      </p:sp>
    </p:spTree>
    <p:extLst>
      <p:ext uri="{BB962C8B-B14F-4D97-AF65-F5344CB8AC3E}">
        <p14:creationId xmlns:p14="http://schemas.microsoft.com/office/powerpoint/2010/main" val="229197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Brandi</a:t>
            </a:r>
            <a:r>
              <a:rPr lang="en-US" dirty="0"/>
              <a:t>: I will now turn it over to Mary Klein, Chair of the Policy Reference Committee, to provide an overview of the recommendations of the Policy Reference Committee</a:t>
            </a:r>
          </a:p>
        </p:txBody>
      </p:sp>
      <p:sp>
        <p:nvSpPr>
          <p:cNvPr id="4" name="Slide Number Placeholder 3"/>
          <p:cNvSpPr>
            <a:spLocks noGrp="1"/>
          </p:cNvSpPr>
          <p:nvPr>
            <p:ph type="sldNum" sz="quarter" idx="5"/>
          </p:nvPr>
        </p:nvSpPr>
        <p:spPr/>
        <p:txBody>
          <a:bodyPr/>
          <a:lstStyle/>
          <a:p>
            <a:fld id="{0EAB7227-B331-9740-813C-133FA7EC3AEA}" type="slidenum">
              <a:rPr lang="en-US" smtClean="0"/>
              <a:t>6</a:t>
            </a:fld>
            <a:endParaRPr lang="en-US"/>
          </a:p>
        </p:txBody>
      </p:sp>
    </p:spTree>
    <p:extLst>
      <p:ext uri="{BB962C8B-B14F-4D97-AF65-F5344CB8AC3E}">
        <p14:creationId xmlns:p14="http://schemas.microsoft.com/office/powerpoint/2010/main" val="418235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309DA-FD1B-9888-92B3-F27C04EE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CBA34-1E4E-EB79-13DC-F9670D9D0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6E48C-BC27-6C5F-399C-579EAE7707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217EAF96-4C99-8D84-C090-DC607E18BED3}"/>
              </a:ext>
            </a:extLst>
          </p:cNvPr>
          <p:cNvSpPr>
            <a:spLocks noGrp="1"/>
          </p:cNvSpPr>
          <p:nvPr>
            <p:ph type="sldNum" sz="quarter" idx="5"/>
          </p:nvPr>
        </p:nvSpPr>
        <p:spPr/>
        <p:txBody>
          <a:bodyPr/>
          <a:lstStyle/>
          <a:p>
            <a:fld id="{0EAB7227-B331-9740-813C-133FA7EC3AEA}" type="slidenum">
              <a:rPr lang="en-US" smtClean="0"/>
              <a:t>60</a:t>
            </a:fld>
            <a:endParaRPr lang="en-US"/>
          </a:p>
        </p:txBody>
      </p:sp>
    </p:spTree>
    <p:extLst>
      <p:ext uri="{BB962C8B-B14F-4D97-AF65-F5344CB8AC3E}">
        <p14:creationId xmlns:p14="http://schemas.microsoft.com/office/powerpoint/2010/main" val="42808750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6D148-32C1-DE81-5862-6E5A68F83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513B0-15DE-0EF5-240F-2D5C3C845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CE947-CE99-4009-F964-036B3DEE8A8F}"/>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#10, Statement #3, is to _______ as __________. </a:t>
            </a:r>
            <a:endParaRPr lang="en-US" dirty="0"/>
          </a:p>
        </p:txBody>
      </p:sp>
      <p:sp>
        <p:nvSpPr>
          <p:cNvPr id="4" name="Slide Number Placeholder 3">
            <a:extLst>
              <a:ext uri="{FF2B5EF4-FFF2-40B4-BE49-F238E27FC236}">
                <a16:creationId xmlns:a16="http://schemas.microsoft.com/office/drawing/2014/main" id="{4BDCB029-0DFF-1128-C00F-0E307CA3664F}"/>
              </a:ext>
            </a:extLst>
          </p:cNvPr>
          <p:cNvSpPr>
            <a:spLocks noGrp="1"/>
          </p:cNvSpPr>
          <p:nvPr>
            <p:ph type="sldNum" sz="quarter" idx="5"/>
          </p:nvPr>
        </p:nvSpPr>
        <p:spPr/>
        <p:txBody>
          <a:bodyPr/>
          <a:lstStyle/>
          <a:p>
            <a:fld id="{0EAB7227-B331-9740-813C-133FA7EC3AEA}" type="slidenum">
              <a:rPr lang="en-US" smtClean="0"/>
              <a:t>61</a:t>
            </a:fld>
            <a:endParaRPr lang="en-US"/>
          </a:p>
        </p:txBody>
      </p:sp>
    </p:spTree>
    <p:extLst>
      <p:ext uri="{BB962C8B-B14F-4D97-AF65-F5344CB8AC3E}">
        <p14:creationId xmlns:p14="http://schemas.microsoft.com/office/powerpoint/2010/main" val="25251240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23B24-1C5B-4FDD-1BAE-2E353831CE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0F175-4DF6-A909-2E73-980E9DC25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AF5BE4-F232-81D2-E8A9-F7AE0748D1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FD99608C-A67E-1B05-8266-8A095573EDA8}"/>
              </a:ext>
            </a:extLst>
          </p:cNvPr>
          <p:cNvSpPr>
            <a:spLocks noGrp="1"/>
          </p:cNvSpPr>
          <p:nvPr>
            <p:ph type="sldNum" sz="quarter" idx="5"/>
          </p:nvPr>
        </p:nvSpPr>
        <p:spPr/>
        <p:txBody>
          <a:bodyPr/>
          <a:lstStyle/>
          <a:p>
            <a:fld id="{0EAB7227-B331-9740-813C-133FA7EC3AEA}" type="slidenum">
              <a:rPr lang="en-US" smtClean="0"/>
              <a:t>62</a:t>
            </a:fld>
            <a:endParaRPr lang="en-US"/>
          </a:p>
        </p:txBody>
      </p:sp>
    </p:spTree>
    <p:extLst>
      <p:ext uri="{BB962C8B-B14F-4D97-AF65-F5344CB8AC3E}">
        <p14:creationId xmlns:p14="http://schemas.microsoft.com/office/powerpoint/2010/main" val="33655853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444AD-2388-BE7C-6A38-68C4664F0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3A473-89B0-021F-B71D-E0ED1641C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0C2B8-74DC-A01C-4EFB-92FE5318208C}"/>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#10, Statement #4, is to _______ as __________. *Brief summary of amendment shown on screen*</a:t>
            </a:r>
            <a:endParaRPr lang="en-US" dirty="0"/>
          </a:p>
          <a:p>
            <a:endParaRPr lang="en-US" dirty="0"/>
          </a:p>
        </p:txBody>
      </p:sp>
      <p:sp>
        <p:nvSpPr>
          <p:cNvPr id="4" name="Slide Number Placeholder 3">
            <a:extLst>
              <a:ext uri="{FF2B5EF4-FFF2-40B4-BE49-F238E27FC236}">
                <a16:creationId xmlns:a16="http://schemas.microsoft.com/office/drawing/2014/main" id="{EDFA9846-7DC7-3C4B-B0A0-E169D4DD480B}"/>
              </a:ext>
            </a:extLst>
          </p:cNvPr>
          <p:cNvSpPr>
            <a:spLocks noGrp="1"/>
          </p:cNvSpPr>
          <p:nvPr>
            <p:ph type="sldNum" sz="quarter" idx="5"/>
          </p:nvPr>
        </p:nvSpPr>
        <p:spPr/>
        <p:txBody>
          <a:bodyPr/>
          <a:lstStyle/>
          <a:p>
            <a:fld id="{0EAB7227-B331-9740-813C-133FA7EC3AEA}" type="slidenum">
              <a:rPr lang="en-US" smtClean="0"/>
              <a:t>63</a:t>
            </a:fld>
            <a:endParaRPr lang="en-US"/>
          </a:p>
        </p:txBody>
      </p:sp>
    </p:spTree>
    <p:extLst>
      <p:ext uri="{BB962C8B-B14F-4D97-AF65-F5344CB8AC3E}">
        <p14:creationId xmlns:p14="http://schemas.microsoft.com/office/powerpoint/2010/main" val="13392850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BEFF-6689-0AD4-21FF-C2328D5CF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D59A4-3FCF-7644-FD17-E394CA4CB2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DDAFFF-FC51-4613-B584-D9F7BEB723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3EE6D315-4AFD-AA09-62BB-8D4072B085EB}"/>
              </a:ext>
            </a:extLst>
          </p:cNvPr>
          <p:cNvSpPr>
            <a:spLocks noGrp="1"/>
          </p:cNvSpPr>
          <p:nvPr>
            <p:ph type="sldNum" sz="quarter" idx="5"/>
          </p:nvPr>
        </p:nvSpPr>
        <p:spPr/>
        <p:txBody>
          <a:bodyPr/>
          <a:lstStyle/>
          <a:p>
            <a:fld id="{0EAB7227-B331-9740-813C-133FA7EC3AEA}" type="slidenum">
              <a:rPr lang="en-US" smtClean="0"/>
              <a:t>64</a:t>
            </a:fld>
            <a:endParaRPr lang="en-US"/>
          </a:p>
        </p:txBody>
      </p:sp>
    </p:spTree>
    <p:extLst>
      <p:ext uri="{BB962C8B-B14F-4D97-AF65-F5344CB8AC3E}">
        <p14:creationId xmlns:p14="http://schemas.microsoft.com/office/powerpoint/2010/main" val="35672899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75D61-CCB9-4FF8-CB02-15ED5D688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008B6-0EDC-0BB9-37DD-E7C545F059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BFBC2-2CFF-EFE2-1E05-659A35507A00}"/>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#10, Statement #5, is to _______ as __________. </a:t>
            </a:r>
            <a:endParaRPr lang="en-US" dirty="0"/>
          </a:p>
        </p:txBody>
      </p:sp>
      <p:sp>
        <p:nvSpPr>
          <p:cNvPr id="4" name="Slide Number Placeholder 3">
            <a:extLst>
              <a:ext uri="{FF2B5EF4-FFF2-40B4-BE49-F238E27FC236}">
                <a16:creationId xmlns:a16="http://schemas.microsoft.com/office/drawing/2014/main" id="{C2BEFDEB-A656-8F5D-2808-5F775D8DB250}"/>
              </a:ext>
            </a:extLst>
          </p:cNvPr>
          <p:cNvSpPr>
            <a:spLocks noGrp="1"/>
          </p:cNvSpPr>
          <p:nvPr>
            <p:ph type="sldNum" sz="quarter" idx="5"/>
          </p:nvPr>
        </p:nvSpPr>
        <p:spPr/>
        <p:txBody>
          <a:bodyPr/>
          <a:lstStyle/>
          <a:p>
            <a:fld id="{0EAB7227-B331-9740-813C-133FA7EC3AEA}" type="slidenum">
              <a:rPr lang="en-US" smtClean="0"/>
              <a:t>65</a:t>
            </a:fld>
            <a:endParaRPr lang="en-US"/>
          </a:p>
        </p:txBody>
      </p:sp>
    </p:spTree>
    <p:extLst>
      <p:ext uri="{BB962C8B-B14F-4D97-AF65-F5344CB8AC3E}">
        <p14:creationId xmlns:p14="http://schemas.microsoft.com/office/powerpoint/2010/main" val="23270887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B9393-3C06-EFE7-003F-D68F5BA0F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F24FA-80F7-E868-6AF5-FC7680D3B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818BE-16EC-D69E-E767-A039E08216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87BA0F9C-FA4B-7C7A-2555-6B594BFEF8CB}"/>
              </a:ext>
            </a:extLst>
          </p:cNvPr>
          <p:cNvSpPr>
            <a:spLocks noGrp="1"/>
          </p:cNvSpPr>
          <p:nvPr>
            <p:ph type="sldNum" sz="quarter" idx="5"/>
          </p:nvPr>
        </p:nvSpPr>
        <p:spPr/>
        <p:txBody>
          <a:bodyPr/>
          <a:lstStyle/>
          <a:p>
            <a:fld id="{0EAB7227-B331-9740-813C-133FA7EC3AEA}" type="slidenum">
              <a:rPr lang="en-US" smtClean="0"/>
              <a:t>66</a:t>
            </a:fld>
            <a:endParaRPr lang="en-US"/>
          </a:p>
        </p:txBody>
      </p:sp>
    </p:spTree>
    <p:extLst>
      <p:ext uri="{BB962C8B-B14F-4D97-AF65-F5344CB8AC3E}">
        <p14:creationId xmlns:p14="http://schemas.microsoft.com/office/powerpoint/2010/main" val="8375732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90629-F396-E09A-A736-DAAD27A87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1F61D-C84D-29BD-A6C2-D21BB16D3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5EA6C-C7C6-A18B-3E74-F219C6F285B4}"/>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#11, Statement #1, is to _______ as __________. *Brief summary of amendment shown on screen*</a:t>
            </a:r>
            <a:endParaRPr lang="en-US" dirty="0"/>
          </a:p>
          <a:p>
            <a:endParaRPr lang="en-US" dirty="0"/>
          </a:p>
        </p:txBody>
      </p:sp>
      <p:sp>
        <p:nvSpPr>
          <p:cNvPr id="4" name="Slide Number Placeholder 3">
            <a:extLst>
              <a:ext uri="{FF2B5EF4-FFF2-40B4-BE49-F238E27FC236}">
                <a16:creationId xmlns:a16="http://schemas.microsoft.com/office/drawing/2014/main" id="{2532F781-7951-DE54-BAE2-DA5B9D5ACAE2}"/>
              </a:ext>
            </a:extLst>
          </p:cNvPr>
          <p:cNvSpPr>
            <a:spLocks noGrp="1"/>
          </p:cNvSpPr>
          <p:nvPr>
            <p:ph type="sldNum" sz="quarter" idx="5"/>
          </p:nvPr>
        </p:nvSpPr>
        <p:spPr/>
        <p:txBody>
          <a:bodyPr/>
          <a:lstStyle/>
          <a:p>
            <a:fld id="{0EAB7227-B331-9740-813C-133FA7EC3AEA}" type="slidenum">
              <a:rPr lang="en-US" smtClean="0"/>
              <a:t>67</a:t>
            </a:fld>
            <a:endParaRPr lang="en-US"/>
          </a:p>
        </p:txBody>
      </p:sp>
    </p:spTree>
    <p:extLst>
      <p:ext uri="{BB962C8B-B14F-4D97-AF65-F5344CB8AC3E}">
        <p14:creationId xmlns:p14="http://schemas.microsoft.com/office/powerpoint/2010/main" val="29963379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0FE26-3D94-DD63-E4EE-664F0D5D4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20AAD-C7AB-520D-EA01-62C4D4514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F0FFE-FA38-A522-1C7E-F4F24CBCBE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visualize the recommendation, and progression from NBI language, to new primary language, to NBRC recommendation)</a:t>
            </a:r>
          </a:p>
          <a:p>
            <a:endParaRPr lang="en-US" b="1" u="sng" dirty="0"/>
          </a:p>
          <a:p>
            <a:r>
              <a:rPr lang="en-US" b="1" u="sng" dirty="0"/>
              <a:t>Andrew</a:t>
            </a:r>
            <a:r>
              <a:rPr lang="en-US" dirty="0"/>
              <a:t>: Review the information on this slide</a:t>
            </a:r>
          </a:p>
          <a:p>
            <a:endParaRPr lang="en-US" dirty="0"/>
          </a:p>
          <a:p>
            <a:endParaRPr lang="en-US" dirty="0"/>
          </a:p>
        </p:txBody>
      </p:sp>
      <p:sp>
        <p:nvSpPr>
          <p:cNvPr id="4" name="Slide Number Placeholder 3">
            <a:extLst>
              <a:ext uri="{FF2B5EF4-FFF2-40B4-BE49-F238E27FC236}">
                <a16:creationId xmlns:a16="http://schemas.microsoft.com/office/drawing/2014/main" id="{0DF2F83A-DEB9-284C-5C85-C87BA0BED510}"/>
              </a:ext>
            </a:extLst>
          </p:cNvPr>
          <p:cNvSpPr>
            <a:spLocks noGrp="1"/>
          </p:cNvSpPr>
          <p:nvPr>
            <p:ph type="sldNum" sz="quarter" idx="5"/>
          </p:nvPr>
        </p:nvSpPr>
        <p:spPr/>
        <p:txBody>
          <a:bodyPr/>
          <a:lstStyle/>
          <a:p>
            <a:fld id="{0EAB7227-B331-9740-813C-133FA7EC3AEA}" type="slidenum">
              <a:rPr lang="en-US" smtClean="0"/>
              <a:t>68</a:t>
            </a:fld>
            <a:endParaRPr lang="en-US"/>
          </a:p>
        </p:txBody>
      </p:sp>
    </p:spTree>
    <p:extLst>
      <p:ext uri="{BB962C8B-B14F-4D97-AF65-F5344CB8AC3E}">
        <p14:creationId xmlns:p14="http://schemas.microsoft.com/office/powerpoint/2010/main" val="36526590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C939A-EC7A-5B2F-0D5B-5D5DDABF8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A68F8-1F79-F404-B429-00DDB8E2D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DBA35-4899-7425-F6E0-97A4640ABB5E}"/>
              </a:ext>
            </a:extLst>
          </p:cNvPr>
          <p:cNvSpPr>
            <a:spLocks noGrp="1"/>
          </p:cNvSpPr>
          <p:nvPr>
            <p:ph type="body" idx="1"/>
          </p:nvPr>
        </p:nvSpPr>
        <p:spPr/>
        <p:txBody>
          <a:bodyPr/>
          <a:lstStyle/>
          <a:p>
            <a:r>
              <a:rPr lang="en-US" b="1" u="sng" dirty="0"/>
              <a:t>Andrew</a:t>
            </a:r>
            <a:r>
              <a:rPr lang="en-US" dirty="0"/>
              <a:t>: Review the information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The recommendation for NBI #11, Statement #2, is to _______ as __________. </a:t>
            </a:r>
            <a:endParaRPr lang="en-US" dirty="0"/>
          </a:p>
        </p:txBody>
      </p:sp>
      <p:sp>
        <p:nvSpPr>
          <p:cNvPr id="4" name="Slide Number Placeholder 3">
            <a:extLst>
              <a:ext uri="{FF2B5EF4-FFF2-40B4-BE49-F238E27FC236}">
                <a16:creationId xmlns:a16="http://schemas.microsoft.com/office/drawing/2014/main" id="{5C1A905F-34BB-FEC4-0C1F-4507CF45F96C}"/>
              </a:ext>
            </a:extLst>
          </p:cNvPr>
          <p:cNvSpPr>
            <a:spLocks noGrp="1"/>
          </p:cNvSpPr>
          <p:nvPr>
            <p:ph type="sldNum" sz="quarter" idx="5"/>
          </p:nvPr>
        </p:nvSpPr>
        <p:spPr/>
        <p:txBody>
          <a:bodyPr/>
          <a:lstStyle/>
          <a:p>
            <a:fld id="{0EAB7227-B331-9740-813C-133FA7EC3AEA}" type="slidenum">
              <a:rPr lang="en-US" smtClean="0"/>
              <a:t>69</a:t>
            </a:fld>
            <a:endParaRPr lang="en-US"/>
          </a:p>
        </p:txBody>
      </p:sp>
    </p:spTree>
    <p:extLst>
      <p:ext uri="{BB962C8B-B14F-4D97-AF65-F5344CB8AC3E}">
        <p14:creationId xmlns:p14="http://schemas.microsoft.com/office/powerpoint/2010/main" val="141276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Mary</a:t>
            </a:r>
            <a:r>
              <a:rPr lang="en-US" dirty="0"/>
              <a:t>:  Before</a:t>
            </a:r>
            <a:r>
              <a:rPr lang="en-US" baseline="0" dirty="0"/>
              <a:t> we get started, </a:t>
            </a:r>
            <a:r>
              <a:rPr lang="en-US" dirty="0"/>
              <a:t>I’d like to thank the members</a:t>
            </a:r>
            <a:r>
              <a:rPr lang="en-US" baseline="0" dirty="0"/>
              <a:t> of the </a:t>
            </a:r>
            <a:r>
              <a:rPr lang="en-US" b="1" u="sng" baseline="0" dirty="0"/>
              <a:t>2023-2024</a:t>
            </a:r>
            <a:r>
              <a:rPr lang="en-US" baseline="0" dirty="0"/>
              <a:t> Policy Reference Committee for their hard work reviewing your feedback from two open hearing webinars.  These individuals met virtually and developed recommendations on the </a:t>
            </a:r>
            <a:r>
              <a:rPr lang="en-US" b="1" u="sng" baseline="0" dirty="0"/>
              <a:t>12</a:t>
            </a:r>
            <a:r>
              <a:rPr lang="en-US" baseline="0" dirty="0"/>
              <a:t> proposed policy statements that we will review this evening.  **Read names of committee members**</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7</a:t>
            </a:fld>
            <a:endParaRPr lang="en-US"/>
          </a:p>
        </p:txBody>
      </p:sp>
    </p:spTree>
    <p:extLst>
      <p:ext uri="{BB962C8B-B14F-4D97-AF65-F5344CB8AC3E}">
        <p14:creationId xmlns:p14="http://schemas.microsoft.com/office/powerpoint/2010/main" val="24780667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Andrew: </a:t>
            </a:r>
            <a:r>
              <a:rPr lang="en-US" sz="1600" b="0" dirty="0">
                <a:latin typeface="+mn-lt"/>
              </a:rPr>
              <a:t>And with that, I’ll turn it over to Speaker Hamilton to facilitate any questions. </a:t>
            </a:r>
            <a:endParaRPr lang="en-US" sz="1600"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Brandi</a:t>
            </a:r>
            <a:r>
              <a:rPr lang="en-US" sz="1600" dirty="0">
                <a:latin typeface="+mn-lt"/>
              </a:rPr>
              <a:t>:</a:t>
            </a:r>
            <a:r>
              <a:rPr lang="en-US" sz="1600" baseline="0" dirty="0">
                <a:latin typeface="+mn-lt"/>
              </a:rPr>
              <a:t>  Now that we’ve had the opportunity to hear each recommendation, we have a few minutes to circle back and allow for additional comments or questions on any of the new business review committee recommendations.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mn-lt"/>
              </a:rPr>
              <a:t>We will follow the same procedures as before:  </a:t>
            </a:r>
            <a:r>
              <a:rPr lang="en-US" altLang="en-US" sz="1600" dirty="0">
                <a:latin typeface="+mn-lt"/>
                <a:ea typeface="Geneva" pitchFamily="-1" charset="-128"/>
                <a:cs typeface="Geneva" pitchFamily="-1" charset="-128"/>
              </a:rPr>
              <a:t>If you have any comments or questions, please click on the “raise your hand” button or use the “Chat” features to type your question/comment using the technology</a:t>
            </a:r>
            <a:r>
              <a:rPr lang="en-US" altLang="en-US" sz="1600" baseline="0" dirty="0">
                <a:latin typeface="+mn-lt"/>
                <a:ea typeface="Geneva" pitchFamily="-1" charset="-128"/>
                <a:cs typeface="Geneva" pitchFamily="-1" charset="-128"/>
              </a:rPr>
              <a:t> on your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600" baseline="0" dirty="0">
              <a:latin typeface="+mn-lt"/>
              <a:ea typeface="Geneva" pitchFamily="-1" charset="-128"/>
              <a:cs typeface="Geneva" pitchFamily="-1"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baseline="0" dirty="0">
                <a:latin typeface="+mn-lt"/>
                <a:ea typeface="Geneva" pitchFamily="-1" charset="-128"/>
                <a:cs typeface="Geneva" pitchFamily="-1" charset="-128"/>
              </a:rPr>
              <a:t>**Staff read questions or comments and turn it back over to Speaker once finished**</a:t>
            </a:r>
            <a:r>
              <a:rPr lang="en-US" sz="16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baseline="0" dirty="0">
                <a:latin typeface="+mn-lt"/>
                <a:ea typeface="Geneva" pitchFamily="-1" charset="-128"/>
                <a:cs typeface="Geneva" pitchFamily="-1" charset="-128"/>
              </a:rPr>
              <a:t>**Can transition around 2:50pm or 6:50pm**</a:t>
            </a:r>
            <a:endParaRPr lang="en-US" sz="20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28E9817E-33F9-454E-BBA3-EE17D6377B90}" type="slidenum">
              <a:rPr lang="en-US" smtClean="0"/>
              <a:t>70</a:t>
            </a:fld>
            <a:endParaRPr lang="en-US" dirty="0"/>
          </a:p>
        </p:txBody>
      </p:sp>
    </p:spTree>
    <p:extLst>
      <p:ext uri="{BB962C8B-B14F-4D97-AF65-F5344CB8AC3E}">
        <p14:creationId xmlns:p14="http://schemas.microsoft.com/office/powerpoint/2010/main" val="42404327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a:t>Brandi</a:t>
            </a:r>
            <a:r>
              <a:rPr lang="en-US" baseline="0" dirty="0"/>
              <a:t>: </a:t>
            </a:r>
            <a:r>
              <a:rPr lang="en-US" b="0" baseline="0" dirty="0"/>
              <a:t>Now to explain how the recommendations you just heard will be handled in preparation and during the March 2024 House of Delegates sessions.</a:t>
            </a:r>
            <a:endParaRPr lang="en-US"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71</a:t>
            </a:fld>
            <a:endParaRPr lang="en-US"/>
          </a:p>
        </p:txBody>
      </p:sp>
    </p:spTree>
    <p:extLst>
      <p:ext uri="{BB962C8B-B14F-4D97-AF65-F5344CB8AC3E}">
        <p14:creationId xmlns:p14="http://schemas.microsoft.com/office/powerpoint/2010/main" val="17333276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Brandi</a:t>
            </a:r>
            <a:r>
              <a:rPr lang="en-US" dirty="0"/>
              <a:t>:</a:t>
            </a:r>
            <a:r>
              <a:rPr lang="en-US" baseline="0" dirty="0"/>
              <a:t> What you see on your screen now is an overview of the Electronic Poll process as outlined using guidance from the House Rules Review Committee. This poll will include the recommendations from the policy reference committee and new business review committee. </a:t>
            </a:r>
          </a:p>
          <a:p>
            <a:endParaRPr lang="en-US" baseline="0" dirty="0"/>
          </a:p>
          <a:p>
            <a:r>
              <a:rPr lang="en-US" baseline="0" dirty="0"/>
              <a:t>The electronic poll will go to all registered delegates in the evening o</a:t>
            </a:r>
            <a:r>
              <a:rPr lang="en-US" u="none" baseline="0" dirty="0"/>
              <a:t>n</a:t>
            </a:r>
            <a:r>
              <a:rPr lang="en-US" b="1" u="none" baseline="0" dirty="0"/>
              <a:t> </a:t>
            </a:r>
            <a:r>
              <a:rPr lang="en-US" b="1" u="sng" baseline="0" dirty="0"/>
              <a:t>Thursday February 29. The poll will be open until midnight PT on Sunday, March 7</a:t>
            </a:r>
            <a:r>
              <a:rPr lang="en-US" baseline="0" dirty="0"/>
              <a:t>. You will submit your responses on the Policy Reference Committee Report and New Business Review Committee Report. No official amendments will be taken through the polling process. You may provide comments for consideration by the Policy Reference Committee, but no comments will be considered as official amendments to any item.</a:t>
            </a:r>
          </a:p>
          <a:p>
            <a:endParaRPr lang="en-US" baseline="0" dirty="0"/>
          </a:p>
          <a:p>
            <a:r>
              <a:rPr lang="en-US" baseline="0" dirty="0"/>
              <a:t>You will not be taking OFFICIAL ACTION through your poll response within this process. Motions that receive at least 75% approval are added into a consent agenda and the consent agenda is handled with a singular motion. Delegates will be allowed to pull any item from the consent agenda without any debate. Motions that receive less than 75% approval are added into the regular House agenda for individual action.</a:t>
            </a:r>
          </a:p>
          <a:p>
            <a:endParaRPr lang="en-US" baseline="0" dirty="0"/>
          </a:p>
          <a:p>
            <a:r>
              <a:rPr lang="en-US" baseline="0" dirty="0"/>
              <a:t>Thank you for your continued support as we work through continual virtual processes amidst the pandemic. </a:t>
            </a:r>
          </a:p>
          <a:p>
            <a:endParaRPr lang="en-US" baseline="0" dirty="0"/>
          </a:p>
          <a:p>
            <a:endParaRPr lang="en-US" baseline="0"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72</a:t>
            </a:fld>
            <a:endParaRPr lang="ru-RU"/>
          </a:p>
        </p:txBody>
      </p:sp>
    </p:spTree>
    <p:extLst>
      <p:ext uri="{BB962C8B-B14F-4D97-AF65-F5344CB8AC3E}">
        <p14:creationId xmlns:p14="http://schemas.microsoft.com/office/powerpoint/2010/main" val="29659932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Brandi</a:t>
            </a:r>
            <a:r>
              <a:rPr lang="en-US" b="0" baseline="0" dirty="0"/>
              <a:t>:  Thank you, Chair </a:t>
            </a:r>
            <a:r>
              <a:rPr lang="en-US" b="0" baseline="0" dirty="0" err="1"/>
              <a:t>Bzowyckj</a:t>
            </a:r>
            <a:r>
              <a:rPr lang="en-US" b="0" baseline="0" dirty="0"/>
              <a:t>. I would like to now shift to explain how the recommendations you just heard will be handled in preparation and during the March 2024 House of Delegates sessions. Based on proposed guidance from the House Rules Review Committee on the topic of using a ballot or what will now be called a poll.</a:t>
            </a:r>
          </a:p>
          <a:p>
            <a:endParaRPr lang="en-US" b="0" baseline="0" dirty="0"/>
          </a:p>
          <a:p>
            <a:r>
              <a:rPr lang="en-US" b="0" baseline="0" dirty="0"/>
              <a:t>***review content on the slide and share any additional notes you believe are important for delegates to know on this subject***</a:t>
            </a:r>
            <a:endParaRPr lang="en-US" b="1"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73</a:t>
            </a:fld>
            <a:endParaRPr lang="en-US"/>
          </a:p>
        </p:txBody>
      </p:sp>
    </p:spTree>
    <p:extLst>
      <p:ext uri="{BB962C8B-B14F-4D97-AF65-F5344CB8AC3E}">
        <p14:creationId xmlns:p14="http://schemas.microsoft.com/office/powerpoint/2010/main" val="6738661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Brandi</a:t>
            </a:r>
            <a:r>
              <a:rPr lang="en-US" b="0" baseline="0" dirty="0"/>
              <a:t>: Here is another visual representation of how a ballot would be used to develop a consent agenda. Note that the supermajority approval of 75% from the ballot dictates what is included within the consent agenda and Delegates can still pull any item for separate debate and action. Final action or a final vote is only taken at the end of the process on the right side of the screen, once Delegates identify any motions, they wish to have pulled from the consent agenda.</a:t>
            </a:r>
            <a:endParaRPr lang="en-US" b="1"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74</a:t>
            </a:fld>
            <a:endParaRPr lang="en-US"/>
          </a:p>
        </p:txBody>
      </p:sp>
    </p:spTree>
    <p:extLst>
      <p:ext uri="{BB962C8B-B14F-4D97-AF65-F5344CB8AC3E}">
        <p14:creationId xmlns:p14="http://schemas.microsoft.com/office/powerpoint/2010/main" val="16104125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latin typeface="Times" pitchFamily="-1" charset="0"/>
                <a:ea typeface="Geneva" pitchFamily="-1" charset="-128"/>
                <a:cs typeface="Geneva" pitchFamily="-1" charset="-128"/>
              </a:rPr>
              <a:t>Brandi</a:t>
            </a:r>
            <a:r>
              <a:rPr lang="en-US" altLang="en-US" dirty="0">
                <a:latin typeface="Times" pitchFamily="-1" charset="0"/>
                <a:ea typeface="Geneva" pitchFamily="-1" charset="-128"/>
                <a:cs typeface="Geneva" pitchFamily="-1" charset="-128"/>
              </a:rPr>
              <a:t>: We now want to make sure you’re aware</a:t>
            </a:r>
            <a:r>
              <a:rPr lang="en-US" altLang="en-US" baseline="0" dirty="0">
                <a:latin typeface="Times" pitchFamily="-1" charset="0"/>
                <a:ea typeface="Geneva" pitchFamily="-1" charset="-128"/>
                <a:cs typeface="Geneva" pitchFamily="-1" charset="-128"/>
              </a:rPr>
              <a:t> of the policy-related opportunities available during the upcoming Annual Meeting.  </a:t>
            </a:r>
            <a:r>
              <a:rPr lang="en-US" altLang="en-US" dirty="0">
                <a:latin typeface="Times" pitchFamily="-1" charset="0"/>
                <a:ea typeface="Geneva" pitchFamily="-1" charset="-128"/>
                <a:cs typeface="Geneva" pitchFamily="-1" charset="-128"/>
              </a:rPr>
              <a:t>On the screen, you’ll see the current schedule of House sessions for meeting attendees. Please ensure you book your travel accordingly to attend both sessions of the House.  If you would like a refresher about House</a:t>
            </a:r>
            <a:r>
              <a:rPr lang="en-US" altLang="en-US" baseline="0" dirty="0">
                <a:latin typeface="Times" pitchFamily="-1" charset="0"/>
                <a:ea typeface="Geneva" pitchFamily="-1" charset="-128"/>
                <a:cs typeface="Geneva" pitchFamily="-1" charset="-128"/>
              </a:rPr>
              <a:t> procedures, a recorded orientation webinar is available on the House of Delegates webpage.</a:t>
            </a:r>
          </a:p>
          <a:p>
            <a:endParaRPr lang="en-US" altLang="en-US" baseline="0" dirty="0">
              <a:latin typeface="Times" pitchFamily="-1" charset="0"/>
              <a:ea typeface="Geneva" pitchFamily="-1" charset="-128"/>
              <a:cs typeface="Geneva" pitchFamily="-1" charset="-128"/>
            </a:endParaRPr>
          </a:p>
          <a:p>
            <a:r>
              <a:rPr lang="en-US" altLang="en-US" baseline="0" dirty="0">
                <a:latin typeface="Times" pitchFamily="-1" charset="0"/>
                <a:ea typeface="Geneva" pitchFamily="-1" charset="-128"/>
                <a:cs typeface="Geneva" pitchFamily="-1" charset="-128"/>
              </a:rPr>
              <a:t>The other House committees have also been very active over the past year in preparing for the House.  I encourage you to review the report of the House Rules Review Committee and the Policy Committee as you gear up for </a:t>
            </a:r>
            <a:r>
              <a:rPr lang="en-US" altLang="en-US" b="1" u="sng" baseline="0" dirty="0">
                <a:latin typeface="Times" pitchFamily="-1" charset="0"/>
                <a:ea typeface="Geneva" pitchFamily="-1" charset="-128"/>
                <a:cs typeface="Geneva" pitchFamily="-1" charset="-128"/>
              </a:rPr>
              <a:t>APhA2024</a:t>
            </a:r>
            <a:r>
              <a:rPr lang="en-US" altLang="en-US" baseline="0" dirty="0">
                <a:latin typeface="Times" pitchFamily="-1" charset="0"/>
                <a:ea typeface="Geneva" pitchFamily="-1" charset="-128"/>
                <a:cs typeface="Geneva" pitchFamily="-1" charset="-128"/>
              </a:rPr>
              <a:t>.  </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75</a:t>
            </a:fld>
            <a:endParaRPr lang="en-US"/>
          </a:p>
        </p:txBody>
      </p:sp>
    </p:spTree>
    <p:extLst>
      <p:ext uri="{BB962C8B-B14F-4D97-AF65-F5344CB8AC3E}">
        <p14:creationId xmlns:p14="http://schemas.microsoft.com/office/powerpoint/2010/main" val="18355767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Brandi</a:t>
            </a:r>
            <a:r>
              <a:rPr lang="en-US" dirty="0"/>
              <a:t>: </a:t>
            </a:r>
          </a:p>
        </p:txBody>
      </p:sp>
      <p:sp>
        <p:nvSpPr>
          <p:cNvPr id="4" name="Slide Number Placeholder 3"/>
          <p:cNvSpPr>
            <a:spLocks noGrp="1"/>
          </p:cNvSpPr>
          <p:nvPr>
            <p:ph type="sldNum" sz="quarter" idx="5"/>
          </p:nvPr>
        </p:nvSpPr>
        <p:spPr/>
        <p:txBody>
          <a:bodyPr/>
          <a:lstStyle/>
          <a:p>
            <a:fld id="{0EAB7227-B331-9740-813C-133FA7EC3AEA}" type="slidenum">
              <a:rPr lang="en-US" smtClean="0"/>
              <a:t>76</a:t>
            </a:fld>
            <a:endParaRPr lang="en-US"/>
          </a:p>
        </p:txBody>
      </p:sp>
    </p:spTree>
    <p:extLst>
      <p:ext uri="{BB962C8B-B14F-4D97-AF65-F5344CB8AC3E}">
        <p14:creationId xmlns:p14="http://schemas.microsoft.com/office/powerpoint/2010/main" val="22576711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**Review info above…depending on time, we can take input now or encourage people to send staff an email**</a:t>
            </a:r>
            <a:endParaRPr lang="en-US" b="1" dirty="0"/>
          </a:p>
          <a:p>
            <a:r>
              <a:rPr lang="en-US" b="1" u="sng" dirty="0"/>
              <a:t>Brandi</a:t>
            </a:r>
            <a:r>
              <a:rPr lang="en-US" dirty="0"/>
              <a:t>:  Since</a:t>
            </a:r>
            <a:r>
              <a:rPr lang="en-US" baseline="0" dirty="0"/>
              <a:t> APhA’s policy development process happens year-around, we’re already looking ahead to </a:t>
            </a:r>
            <a:r>
              <a:rPr lang="en-US" b="1" u="sng" baseline="0" dirty="0"/>
              <a:t>2025</a:t>
            </a:r>
            <a:r>
              <a:rPr lang="en-US" baseline="0" dirty="0"/>
              <a:t>.  </a:t>
            </a:r>
          </a:p>
          <a:p>
            <a:endParaRPr lang="en-US" b="1" baseline="0" dirty="0"/>
          </a:p>
          <a:p>
            <a:r>
              <a:rPr lang="en-US" dirty="0">
                <a:solidFill>
                  <a:srgbClr val="4A5FAB"/>
                </a:solidFill>
                <a:highlight>
                  <a:srgbClr val="FFFF00"/>
                </a:highlight>
                <a:latin typeface="+mj-lt"/>
                <a:cs typeface="Calibri" panose="020F0502020204030204" pitchFamily="34" charset="0"/>
                <a:hlinkClick r:id="rId3"/>
              </a:rPr>
              <a:t>https://apha.secure-platform.com/a/solicitations/1584/home</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B7227-B331-9740-813C-133FA7EC3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8934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**Review info above…depending on time, we can take input now or encourage people to send staff an email**</a:t>
            </a:r>
            <a:endParaRPr lang="en-US" b="1" dirty="0"/>
          </a:p>
          <a:p>
            <a:r>
              <a:rPr lang="en-US" b="1" u="sng" dirty="0"/>
              <a:t>Brandi</a:t>
            </a:r>
            <a:r>
              <a:rPr lang="en-US" dirty="0"/>
              <a:t>:  Lastly, the time is now to submit your application for appointment to the next cycle of House committees. I will work with the incoming Speaker-elect to appoint the next round of committees in April so submit your applications now</a:t>
            </a:r>
            <a:r>
              <a:rPr lang="en-US" baseline="0" dirty="0"/>
              <a:t>.  </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B7227-B331-9740-813C-133FA7EC3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4769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Brandi: </a:t>
            </a:r>
            <a:r>
              <a:rPr lang="en-US" dirty="0"/>
              <a:t>Thank</a:t>
            </a:r>
            <a:r>
              <a:rPr lang="en-US" baseline="0" dirty="0"/>
              <a:t> you for your </a:t>
            </a:r>
            <a:r>
              <a:rPr lang="en-US" sz="1200" baseline="0" dirty="0"/>
              <a:t>in the background information for the March </a:t>
            </a:r>
            <a:r>
              <a:rPr lang="en-US" sz="1200" b="1" baseline="0" dirty="0"/>
              <a:t>APhA</a:t>
            </a:r>
            <a:r>
              <a:rPr lang="en-US" sz="1200" b="1" u="sng" baseline="0" dirty="0"/>
              <a:t>2024 House Sessions</a:t>
            </a:r>
            <a:r>
              <a:rPr lang="en-US" sz="1200" baseline="0" dirty="0"/>
              <a:t>.  For further information, please visit the House of Delegates website shown on the screen.  We look forward to continuing this discussion and encourage you to submit further questions, comments, or suggestions to hod@aphanet.org. </a:t>
            </a: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79</a:t>
            </a:fld>
            <a:endParaRPr lang="en-US"/>
          </a:p>
        </p:txBody>
      </p:sp>
    </p:spTree>
    <p:extLst>
      <p:ext uri="{BB962C8B-B14F-4D97-AF65-F5344CB8AC3E}">
        <p14:creationId xmlns:p14="http://schemas.microsoft.com/office/powerpoint/2010/main" val="285786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r>
              <a:rPr lang="en-US" dirty="0"/>
              <a:t>For statements where the committee recommended amendments, a brief summary of the rationale will be provided. All recommendations and related background can be found in the Policy Reference Committee Report, which is provided in the webinar handout tab, as well as on the 2024 APhA House of Delegates materials website. Which you can find via pharmacist.com/hod </a:t>
            </a:r>
          </a:p>
        </p:txBody>
      </p:sp>
      <p:sp>
        <p:nvSpPr>
          <p:cNvPr id="4" name="Slide Number Placeholder 3"/>
          <p:cNvSpPr>
            <a:spLocks noGrp="1"/>
          </p:cNvSpPr>
          <p:nvPr>
            <p:ph type="sldNum" sz="quarter" idx="5"/>
          </p:nvPr>
        </p:nvSpPr>
        <p:spPr/>
        <p:txBody>
          <a:bodyPr/>
          <a:lstStyle/>
          <a:p>
            <a:fld id="{0EAB7227-B331-9740-813C-133FA7EC3AEA}" type="slidenum">
              <a:rPr lang="en-US" smtClean="0"/>
              <a:t>8</a:t>
            </a:fld>
            <a:endParaRPr lang="en-US"/>
          </a:p>
        </p:txBody>
      </p:sp>
    </p:spTree>
    <p:extLst>
      <p:ext uri="{BB962C8B-B14F-4D97-AF65-F5344CB8AC3E}">
        <p14:creationId xmlns:p14="http://schemas.microsoft.com/office/powerpoint/2010/main" val="3118269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r>
              <a:rPr lang="en-US" dirty="0"/>
              <a:t>: Review the information on this slide</a:t>
            </a:r>
          </a:p>
          <a:p>
            <a:endParaRPr lang="en-US" dirty="0"/>
          </a:p>
          <a:p>
            <a:r>
              <a:rPr lang="en-US" b="1" dirty="0">
                <a:latin typeface="+mn-lt"/>
              </a:rPr>
              <a:t>The recommendation for Topic #1, Statement #1, is to _______ as __________. *Brief summary of amendment shown on screen*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9</a:t>
            </a:fld>
            <a:endParaRPr lang="en-US"/>
          </a:p>
        </p:txBody>
      </p:sp>
    </p:spTree>
    <p:extLst>
      <p:ext uri="{BB962C8B-B14F-4D97-AF65-F5344CB8AC3E}">
        <p14:creationId xmlns:p14="http://schemas.microsoft.com/office/powerpoint/2010/main" val="3943705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4E23E86-BBB0-404E-81D8-CC43EAAFF9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350520"/>
          </a:xfrm>
          <a:prstGeom prst="rect">
            <a:avLst/>
          </a:prstGeom>
        </p:spPr>
        <p:txBody>
          <a:bodyPr wrap="square" lIns="0" tIns="0" rIns="0" bIns="0">
            <a:spAutoFit/>
          </a:bodyPr>
          <a:lstStyle>
            <a:lvl1pPr>
              <a:defRPr>
                <a:solidFill>
                  <a:schemeClr val="bg1"/>
                </a:solidFill>
                <a:latin typeface="+mn-lt"/>
                <a:ea typeface="Roboto" panose="02000000000000000000" pitchFamily="2" charset="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382636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9" name="TextBox 8">
            <a:extLst>
              <a:ext uri="{FF2B5EF4-FFF2-40B4-BE49-F238E27FC236}">
                <a16:creationId xmlns:a16="http://schemas.microsoft.com/office/drawing/2014/main" id="{2905459B-A554-7F47-A93B-9AEBC63BE267}"/>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10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1140608"/>
          </a:xfrm>
          <a:prstGeom prst="rect">
            <a:avLst/>
          </a:prstGeom>
        </p:spPr>
        <p:txBody>
          <a:bodyPr lIns="0" tIns="0" rIns="0" bIns="0"/>
          <a:lstStyle>
            <a:lvl1pPr>
              <a:defRPr sz="5050" b="0" i="0">
                <a:solidFill>
                  <a:srgbClr val="00B3A9"/>
                </a:solidFill>
                <a:latin typeface="+mj-lt"/>
                <a:cs typeface="Roboto-Thin"/>
              </a:defRPr>
            </a:lvl1pPr>
          </a:lstStyle>
          <a:p>
            <a:endParaRPr/>
          </a:p>
        </p:txBody>
      </p:sp>
    </p:spTree>
    <p:extLst>
      <p:ext uri="{BB962C8B-B14F-4D97-AF65-F5344CB8AC3E}">
        <p14:creationId xmlns:p14="http://schemas.microsoft.com/office/powerpoint/2010/main" val="36908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107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912008"/>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7079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Box 12">
            <a:extLst>
              <a:ext uri="{FF2B5EF4-FFF2-40B4-BE49-F238E27FC236}">
                <a16:creationId xmlns:a16="http://schemas.microsoft.com/office/drawing/2014/main" id="{6B54ADF8-19FE-FC4A-B3EE-15FAB1F18D01}"/>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26595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515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Tree>
    <p:extLst>
      <p:ext uri="{BB962C8B-B14F-4D97-AF65-F5344CB8AC3E}">
        <p14:creationId xmlns:p14="http://schemas.microsoft.com/office/powerpoint/2010/main" val="318617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8877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6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B8353A1-6E58-42B4-A8E9-1123B3AE89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42672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315314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Box 12">
            <a:extLst>
              <a:ext uri="{FF2B5EF4-FFF2-40B4-BE49-F238E27FC236}">
                <a16:creationId xmlns:a16="http://schemas.microsoft.com/office/drawing/2014/main" id="{5754AFD6-369B-B049-849E-A79B5696127A}"/>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63829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01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Tree>
    <p:extLst>
      <p:ext uri="{BB962C8B-B14F-4D97-AF65-F5344CB8AC3E}">
        <p14:creationId xmlns:p14="http://schemas.microsoft.com/office/powerpoint/2010/main" val="274626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43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42980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Box 12">
            <a:extLst>
              <a:ext uri="{FF2B5EF4-FFF2-40B4-BE49-F238E27FC236}">
                <a16:creationId xmlns:a16="http://schemas.microsoft.com/office/drawing/2014/main" id="{4082909D-77F0-2C4C-A24D-DF5EA5E576A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41650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5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Tree>
    <p:extLst>
      <p:ext uri="{BB962C8B-B14F-4D97-AF65-F5344CB8AC3E}">
        <p14:creationId xmlns:p14="http://schemas.microsoft.com/office/powerpoint/2010/main" val="247936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3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79004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F50B6F-94EA-1748-AD42-BB5AB1BC99C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42672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4872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p:cNvSpPr>
            <a:spLocks noGrp="1"/>
          </p:cNvSpPr>
          <p:nvPr>
            <p:ph sz="half" idx="2"/>
          </p:nvPr>
        </p:nvSpPr>
        <p:spPr>
          <a:xfrm>
            <a:off x="457200" y="3124200"/>
            <a:ext cx="5455920" cy="276999"/>
          </a:xfrm>
          <a:prstGeom prst="rect">
            <a:avLst/>
          </a:prstGeom>
        </p:spPr>
        <p:txBody>
          <a:bodyPr wrap="square" lIns="0" tIns="0" rIns="0" bIns="0">
            <a:spAutoFit/>
          </a:bodyPr>
          <a:lstStyle>
            <a:lvl1pPr>
              <a:defRPr b="0" i="0">
                <a:latin typeface="+mn-lt"/>
                <a:ea typeface="Roboto" panose="02000000000000000000"/>
              </a:defRPr>
            </a:lvl1pPr>
          </a:lstStyle>
          <a:p>
            <a:endParaRPr/>
          </a:p>
        </p:txBody>
      </p:sp>
      <p:sp>
        <p:nvSpPr>
          <p:cNvPr id="4" name="Holder 4"/>
          <p:cNvSpPr>
            <a:spLocks noGrp="1"/>
          </p:cNvSpPr>
          <p:nvPr>
            <p:ph sz="half" idx="3"/>
          </p:nvPr>
        </p:nvSpPr>
        <p:spPr>
          <a:xfrm>
            <a:off x="6248400" y="3124200"/>
            <a:ext cx="5334000" cy="276999"/>
          </a:xfrm>
          <a:prstGeom prst="rect">
            <a:avLst/>
          </a:prstGeom>
        </p:spPr>
        <p:txBody>
          <a:bodyPr wrap="square" lIns="0" tIns="0" rIns="0" bIns="0">
            <a:spAutoFit/>
          </a:bodyPr>
          <a:lstStyle>
            <a:lvl1pPr>
              <a:defRPr b="0" i="0">
                <a:latin typeface="+mn-lt"/>
                <a:ea typeface="Roboto" panose="02000000000000000000"/>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7" name="Holder 7"/>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Tree>
    <p:extLst>
      <p:ext uri="{BB962C8B-B14F-4D97-AF65-F5344CB8AC3E}">
        <p14:creationId xmlns:p14="http://schemas.microsoft.com/office/powerpoint/2010/main" val="66361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9563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7" name="Holder 7"/>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8" name="Holder 3">
            <a:extLst>
              <a:ext uri="{FF2B5EF4-FFF2-40B4-BE49-F238E27FC236}">
                <a16:creationId xmlns:a16="http://schemas.microsoft.com/office/drawing/2014/main" id="{DF55C8E5-D865-E24C-8C04-281DAC49E0C5}"/>
              </a:ext>
            </a:extLst>
          </p:cNvPr>
          <p:cNvSpPr>
            <a:spLocks noGrp="1"/>
          </p:cNvSpPr>
          <p:nvPr>
            <p:ph type="body" idx="1"/>
          </p:nvPr>
        </p:nvSpPr>
        <p:spPr>
          <a:xfrm>
            <a:off x="444500" y="3048000"/>
            <a:ext cx="6032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9" name="Text Placeholder 9">
            <a:extLst>
              <a:ext uri="{FF2B5EF4-FFF2-40B4-BE49-F238E27FC236}">
                <a16:creationId xmlns:a16="http://schemas.microsoft.com/office/drawing/2014/main" id="{3A7CB75A-426B-B945-ACCE-35ED47B47A54}"/>
              </a:ext>
            </a:extLst>
          </p:cNvPr>
          <p:cNvSpPr>
            <a:spLocks noGrp="1"/>
          </p:cNvSpPr>
          <p:nvPr>
            <p:ph type="body" sz="quarter" idx="10"/>
          </p:nvPr>
        </p:nvSpPr>
        <p:spPr>
          <a:xfrm>
            <a:off x="457200" y="3657600"/>
            <a:ext cx="5638800" cy="369332"/>
          </a:xfrm>
        </p:spPr>
        <p:txBody>
          <a:bodyPr/>
          <a:lstStyle>
            <a:lvl1pPr>
              <a:defRPr sz="2400" b="0" i="0">
                <a:solidFill>
                  <a:schemeClr val="tx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4500" y="3200400"/>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5" name="Holder 5"/>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2"/>
            <a:stretch>
              <a:fillRect/>
            </a:stretch>
          </a:blipFill>
        </p:spPr>
        <p:txBody>
          <a:bodyPr wrap="square" lIns="0" tIns="0" rIns="0" bIns="0" rtlCol="0"/>
          <a:lstStyle/>
          <a:p>
            <a:endParaRPr/>
          </a:p>
        </p:txBody>
      </p:sp>
      <p:sp>
        <p:nvSpPr>
          <p:cNvPr id="2" name="Holder 2"/>
          <p:cNvSpPr>
            <a:spLocks noGrp="1"/>
          </p:cNvSpPr>
          <p:nvPr>
            <p:ph type="ftr" sz="quarter" idx="5"/>
          </p:nvPr>
        </p:nvSpPr>
        <p:spPr>
          <a:xfrm>
            <a:off x="100584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688192"/>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00B3AA"/>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15542" cy="408850"/>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9" name="TextBox 8">
            <a:extLst>
              <a:ext uri="{FF2B5EF4-FFF2-40B4-BE49-F238E27FC236}">
                <a16:creationId xmlns:a16="http://schemas.microsoft.com/office/drawing/2014/main" id="{A1D96BB3-036E-5747-A220-42D23427D815}"/>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96206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00B3AA"/>
          </a:solidFill>
        </p:spPr>
        <p:txBody>
          <a:bodyPr wrap="square" lIns="0" tIns="0" rIns="0" bIns="0" rtlCol="0"/>
          <a:lstStyle/>
          <a:p>
            <a:endParaRPr/>
          </a:p>
        </p:txBody>
      </p:sp>
      <p:sp>
        <p:nvSpPr>
          <p:cNvPr id="2" name="Holder 2"/>
          <p:cNvSpPr>
            <a:spLocks noGrp="1"/>
          </p:cNvSpPr>
          <p:nvPr>
            <p:ph type="ftr" sz="quarter" idx="5"/>
          </p:nvPr>
        </p:nvSpPr>
        <p:spPr>
          <a:xfrm>
            <a:off x="10134600" y="641985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500" y="2286000"/>
            <a:ext cx="11061700" cy="897948"/>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061700" cy="307777"/>
          </a:xfrm>
        </p:spPr>
        <p:txBody>
          <a:bodyPr lIns="0" tIns="0" rIns="0" bIns="0"/>
          <a:lstStyle>
            <a:lvl1pPr>
              <a:defRPr b="0" i="0">
                <a:solidFill>
                  <a:srgbClr val="312B7E"/>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7"/>
            <a:ext cx="11061700"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BFC58021-21D5-9C43-9C74-CB63B83ED872}"/>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34624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B44198"/>
          </a:solidFill>
        </p:spPr>
        <p:txBody>
          <a:bodyPr wrap="square" lIns="0" tIns="0" rIns="0" bIns="0" rtlCol="0"/>
          <a:lstStyle/>
          <a:p>
            <a:endParaRPr/>
          </a:p>
        </p:txBody>
      </p:sp>
      <p:sp>
        <p:nvSpPr>
          <p:cNvPr id="2" name="Holder 2"/>
          <p:cNvSpPr>
            <a:spLocks noGrp="1"/>
          </p:cNvSpPr>
          <p:nvPr>
            <p:ph type="ftr" sz="quarter" idx="5"/>
          </p:nvPr>
        </p:nvSpPr>
        <p:spPr>
          <a:xfrm>
            <a:off x="101346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312B7E"/>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28242" cy="369332"/>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5A534A98-E6AF-1C43-8F88-B70A83717541}"/>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188705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312B7E"/>
          </a:solidFill>
        </p:spPr>
        <p:txBody>
          <a:bodyPr wrap="square" lIns="0" tIns="0" rIns="0" bIns="0" rtlCol="0"/>
          <a:lstStyle/>
          <a:p>
            <a:endParaRPr/>
          </a:p>
        </p:txBody>
      </p:sp>
      <p:sp>
        <p:nvSpPr>
          <p:cNvPr id="2" name="Holder 2"/>
          <p:cNvSpPr>
            <a:spLocks noGrp="1"/>
          </p:cNvSpPr>
          <p:nvPr>
            <p:ph type="ftr" sz="quarter" idx="5"/>
          </p:nvPr>
        </p:nvSpPr>
        <p:spPr>
          <a:xfrm>
            <a:off x="10058400" y="6410325"/>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00B3AA"/>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28242" cy="488788"/>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0C7B6932-A939-5349-B81B-FC92713672A4}"/>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6209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4A5EAB"/>
          </a:solidFill>
        </p:spPr>
        <p:txBody>
          <a:bodyPr wrap="square" lIns="0" tIns="0" rIns="0" bIns="0" rtlCol="0"/>
          <a:lstStyle/>
          <a:p>
            <a:endParaRPr/>
          </a:p>
        </p:txBody>
      </p:sp>
      <p:sp>
        <p:nvSpPr>
          <p:cNvPr id="2" name="Holder 2"/>
          <p:cNvSpPr>
            <a:spLocks noGrp="1"/>
          </p:cNvSpPr>
          <p:nvPr>
            <p:ph type="ftr" sz="quarter" idx="5"/>
          </p:nvPr>
        </p:nvSpPr>
        <p:spPr>
          <a:xfrm>
            <a:off x="100584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897948"/>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07777"/>
          </a:xfrm>
        </p:spPr>
        <p:txBody>
          <a:bodyPr lIns="0" tIns="0" rIns="0" bIns="0"/>
          <a:lstStyle>
            <a:lvl1pPr>
              <a:defRPr b="0" i="0">
                <a:solidFill>
                  <a:srgbClr val="00B3AA"/>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7"/>
            <a:ext cx="11315542"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5178ADAA-D634-5D45-AA87-89AE70089E66}"/>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10515600" cy="0"/>
          </a:xfrm>
          <a:prstGeom prst="line">
            <a:avLst/>
          </a:prstGeom>
          <a:ln w="57150">
            <a:solidFill>
              <a:srgbClr val="007167"/>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248" y="5911406"/>
            <a:ext cx="2007362" cy="855154"/>
          </a:xfrm>
          <a:prstGeom prst="rect">
            <a:avLst/>
          </a:prstGeom>
        </p:spPr>
      </p:pic>
    </p:spTree>
    <p:extLst>
      <p:ext uri="{BB962C8B-B14F-4D97-AF65-F5344CB8AC3E}">
        <p14:creationId xmlns:p14="http://schemas.microsoft.com/office/powerpoint/2010/main" val="372189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6"/>
          <p:cNvSpPr>
            <a:spLocks noGrp="1"/>
          </p:cNvSpPr>
          <p:nvPr>
            <p:ph type="dt" sz="half" idx="10"/>
          </p:nvPr>
        </p:nvSpPr>
        <p:spPr/>
        <p:txBody>
          <a:bodyPr/>
          <a:lstStyle/>
          <a:p>
            <a:fld id="{B9B826E6-6995-4276-8BA9-1273BA1BA2F4}" type="datetimeFigureOut">
              <a:rPr lang="en-US" smtClean="0"/>
              <a:pPr/>
              <a:t>2/21/2024</a:t>
            </a:fld>
            <a:endParaRPr lang="en-US"/>
          </a:p>
        </p:txBody>
      </p:sp>
      <p:sp>
        <p:nvSpPr>
          <p:cNvPr id="8" name="Slide Number Placeholder 7"/>
          <p:cNvSpPr>
            <a:spLocks noGrp="1"/>
          </p:cNvSpPr>
          <p:nvPr>
            <p:ph type="sldNum" sz="quarter" idx="11"/>
          </p:nvPr>
        </p:nvSpPr>
        <p:spPr/>
        <p:txBody>
          <a:bodyPr/>
          <a:lstStyle/>
          <a:p>
            <a:fld id="{13F92459-F312-4E49-AE62-51BB1522CD5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619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C29AE3-029F-C442-AD18-1B910002DE88}"/>
              </a:ext>
            </a:extLst>
          </p:cNvPr>
          <p:cNvSpPr/>
          <p:nvPr userDrawn="1"/>
        </p:nvSpPr>
        <p:spPr>
          <a:xfrm>
            <a:off x="0" y="1"/>
            <a:ext cx="12192000" cy="690407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381000" y="3398520"/>
            <a:ext cx="10363200" cy="777136"/>
          </a:xfrm>
          <a:prstGeom prst="rect">
            <a:avLst/>
          </a:prstGeom>
          <a:ln>
            <a:noFill/>
          </a:ln>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4495800"/>
            <a:ext cx="10363200" cy="38100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81001" y="685800"/>
            <a:ext cx="2002563" cy="633182"/>
          </a:xfrm>
          <a:prstGeom prst="rect">
            <a:avLst/>
          </a:prstGeom>
        </p:spPr>
      </p:pic>
    </p:spTree>
    <p:extLst>
      <p:ext uri="{BB962C8B-B14F-4D97-AF65-F5344CB8AC3E}">
        <p14:creationId xmlns:p14="http://schemas.microsoft.com/office/powerpoint/2010/main" val="8346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9117813-7C5F-47E2-A56F-03CCB10DDC64}"/>
              </a:ext>
            </a:extLst>
          </p:cNvPr>
          <p:cNvSpPr>
            <a:spLocks noGrp="1"/>
          </p:cNvSpPr>
          <p:nvPr>
            <p:ph type="pic" sz="quarter" idx="12" hasCustomPrompt="1"/>
          </p:nvPr>
        </p:nvSpPr>
        <p:spPr>
          <a:xfrm>
            <a:off x="0" y="488156"/>
            <a:ext cx="12192000" cy="6369844"/>
          </a:xfrm>
        </p:spPr>
        <p:txBody>
          <a:bodyPr/>
          <a:lstStyle>
            <a:lvl1pPr marL="0" indent="0">
              <a:buNone/>
              <a:defRPr/>
            </a:lvl1pPr>
          </a:lstStyle>
          <a:p>
            <a:r>
              <a:rPr lang="en-US"/>
              <a:t>Insert Picture</a:t>
            </a:r>
          </a:p>
        </p:txBody>
      </p:sp>
      <p:sp>
        <p:nvSpPr>
          <p:cNvPr id="6" name="Text Placeholder 2">
            <a:extLst>
              <a:ext uri="{FF2B5EF4-FFF2-40B4-BE49-F238E27FC236}">
                <a16:creationId xmlns:a16="http://schemas.microsoft.com/office/drawing/2014/main" id="{B1D817E1-22D1-4C78-88B3-B610AB2C8FBF}"/>
              </a:ext>
            </a:extLst>
          </p:cNvPr>
          <p:cNvSpPr>
            <a:spLocks noGrp="1"/>
          </p:cNvSpPr>
          <p:nvPr>
            <p:ph type="body" sz="quarter" idx="10" hasCustomPrompt="1"/>
          </p:nvPr>
        </p:nvSpPr>
        <p:spPr>
          <a:xfrm>
            <a:off x="2075639" y="2570480"/>
            <a:ext cx="8040723" cy="855627"/>
          </a:xfrm>
        </p:spPr>
        <p:txBody>
          <a:bodyPr>
            <a:noAutofit/>
          </a:bodyPr>
          <a:lstStyle>
            <a:lvl1pPr marL="0" indent="0" algn="ctr">
              <a:buNone/>
              <a:defRPr sz="6600">
                <a:latin typeface="Calibri" panose="020F0502020204030204" pitchFamily="34" charset="0"/>
              </a:defRPr>
            </a:lvl1pPr>
          </a:lstStyle>
          <a:p>
            <a:pPr lvl="0"/>
            <a:r>
              <a:rPr lang="en-US"/>
              <a:t>Insert Master Title</a:t>
            </a:r>
          </a:p>
        </p:txBody>
      </p:sp>
      <p:sp>
        <p:nvSpPr>
          <p:cNvPr id="3" name="Text Placeholder 2">
            <a:extLst>
              <a:ext uri="{FF2B5EF4-FFF2-40B4-BE49-F238E27FC236}">
                <a16:creationId xmlns:a16="http://schemas.microsoft.com/office/drawing/2014/main" id="{C161C1DD-DFE4-4141-A4FA-69EA6ACACF7A}"/>
              </a:ext>
            </a:extLst>
          </p:cNvPr>
          <p:cNvSpPr>
            <a:spLocks noGrp="1"/>
          </p:cNvSpPr>
          <p:nvPr>
            <p:ph type="body" sz="quarter" idx="11" hasCustomPrompt="1"/>
          </p:nvPr>
        </p:nvSpPr>
        <p:spPr>
          <a:xfrm>
            <a:off x="2039861" y="3495675"/>
            <a:ext cx="8107362" cy="263525"/>
          </a:xfrm>
        </p:spPr>
        <p:txBody>
          <a:bodyPr>
            <a:noAutofit/>
          </a:bodyPr>
          <a:lstStyle>
            <a:lvl1pPr marL="0" indent="0" algn="ctr">
              <a:buNone/>
              <a:defRPr sz="1400">
                <a:latin typeface="Calibri" panose="020F0502020204030204" pitchFamily="34" charset="0"/>
              </a:defRPr>
            </a:lvl1pPr>
            <a:lvl2pPr>
              <a:defRPr sz="1400"/>
            </a:lvl2pPr>
            <a:lvl3pPr>
              <a:defRPr sz="1400"/>
            </a:lvl3pPr>
            <a:lvl4pPr>
              <a:defRPr sz="1400"/>
            </a:lvl4pPr>
            <a:lvl5pPr>
              <a:defRPr sz="1400"/>
            </a:lvl5pPr>
          </a:lstStyle>
          <a:p>
            <a:pPr lvl="0"/>
            <a:r>
              <a:rPr lang="en-US"/>
              <a:t>Insert Master Subhead</a:t>
            </a:r>
          </a:p>
        </p:txBody>
      </p:sp>
    </p:spTree>
    <p:extLst>
      <p:ext uri="{BB962C8B-B14F-4D97-AF65-F5344CB8AC3E}">
        <p14:creationId xmlns:p14="http://schemas.microsoft.com/office/powerpoint/2010/main" val="89876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78E155DB-C4AC-404E-B746-FC7FE3AF7A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B01630DD-7EDF-4815-94F8-C89F596A3C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2743200"/>
            <a:ext cx="10363200" cy="777136"/>
          </a:xfrm>
          <a:prstGeom prst="rect">
            <a:avLst/>
          </a:prstGeom>
        </p:spPr>
        <p:txBody>
          <a:bodyPr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350520"/>
          </a:xfrm>
          <a:prstGeom prst="rect">
            <a:avLst/>
          </a:prstGeom>
        </p:spPr>
        <p:txBody>
          <a:bodyPr/>
          <a:lstStyle>
            <a:lvl1pPr>
              <a:defRPr>
                <a:solidFill>
                  <a:schemeClr val="bg1"/>
                </a:solidFill>
                <a:latin typeface="+mn-lt"/>
                <a:ea typeface="Roboto" panose="02000000000000000000" pitchFamily="2" charset="0"/>
              </a:defRPr>
            </a:lvl1pPr>
          </a:lstStyle>
          <a:p>
            <a:endParaRPr/>
          </a:p>
        </p:txBody>
      </p:sp>
    </p:spTree>
    <p:extLst>
      <p:ext uri="{BB962C8B-B14F-4D97-AF65-F5344CB8AC3E}">
        <p14:creationId xmlns:p14="http://schemas.microsoft.com/office/powerpoint/2010/main" val="120416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6_Title Slide">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DFE1CD08-5673-40D7-B7F0-A7AF401A40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1DBCC87D-2EE7-436A-9A0B-5EBC8A9898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2743200"/>
            <a:ext cx="10363200" cy="777136"/>
          </a:xfrm>
          <a:prstGeom prst="rect">
            <a:avLst/>
          </a:prstGeom>
        </p:spPr>
        <p:txBody>
          <a:bodyPr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426720"/>
          </a:xfrm>
          <a:prstGeom prst="rect">
            <a:avLst/>
          </a:prstGeom>
        </p:spPr>
        <p:txBody>
          <a:bodyPr/>
          <a:lstStyle>
            <a:lvl1pPr>
              <a:defRPr>
                <a:solidFill>
                  <a:schemeClr val="bg1"/>
                </a:solidFill>
                <a:latin typeface="+mn-lt"/>
                <a:ea typeface="Roboto" panose="02000000000000000000"/>
              </a:defRPr>
            </a:lvl1pPr>
          </a:lstStyle>
          <a:p>
            <a:endParaRPr/>
          </a:p>
        </p:txBody>
      </p:sp>
    </p:spTree>
    <p:extLst>
      <p:ext uri="{BB962C8B-B14F-4D97-AF65-F5344CB8AC3E}">
        <p14:creationId xmlns:p14="http://schemas.microsoft.com/office/powerpoint/2010/main" val="367290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CA077D-1A01-4638-9B3D-AC1001899EB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6CDE1863-B9C1-4345-8FBF-9A9A2C75C3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2743200"/>
            <a:ext cx="10363200" cy="777136"/>
          </a:xfrm>
          <a:prstGeom prst="rect">
            <a:avLst/>
          </a:prstGeom>
        </p:spPr>
        <p:txBody>
          <a:bodyPr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426720"/>
          </a:xfrm>
          <a:prstGeom prst="rect">
            <a:avLst/>
          </a:prstGeom>
        </p:spPr>
        <p:txBody>
          <a:bodyPr/>
          <a:lstStyle>
            <a:lvl1pPr>
              <a:defRPr>
                <a:solidFill>
                  <a:schemeClr val="bg1"/>
                </a:solidFill>
                <a:latin typeface="+mn-lt"/>
                <a:ea typeface="Roboto" panose="02000000000000000000"/>
              </a:defRPr>
            </a:lvl1pPr>
          </a:lstStyle>
          <a:p>
            <a:endParaRPr/>
          </a:p>
        </p:txBody>
      </p:sp>
    </p:spTree>
    <p:extLst>
      <p:ext uri="{BB962C8B-B14F-4D97-AF65-F5344CB8AC3E}">
        <p14:creationId xmlns:p14="http://schemas.microsoft.com/office/powerpoint/2010/main" val="11688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865264-7037-49B9-9CB5-340208550E93}"/>
              </a:ext>
            </a:extLst>
          </p:cNvPr>
          <p:cNvSpPr/>
          <p:nvPr userDrawn="1"/>
        </p:nvSpPr>
        <p:spPr>
          <a:xfrm>
            <a:off x="0" y="0"/>
            <a:ext cx="12192000" cy="690403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4C554AAD-5B06-42C0-89B5-43A45A6DDB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3398520"/>
            <a:ext cx="10363200" cy="777136"/>
          </a:xfrm>
          <a:prstGeom prst="rect">
            <a:avLst/>
          </a:prstGeom>
          <a:ln>
            <a:noFill/>
          </a:ln>
        </p:spPr>
        <p:txBody>
          <a:bodyPr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4495800"/>
            <a:ext cx="10363200" cy="381000"/>
          </a:xfrm>
          <a:prstGeom prst="rect">
            <a:avLst/>
          </a:prstGeom>
        </p:spPr>
        <p:txBody>
          <a:bodyPr/>
          <a:lstStyle>
            <a:lvl1pPr>
              <a:defRPr>
                <a:solidFill>
                  <a:schemeClr val="bg1"/>
                </a:solidFill>
                <a:latin typeface="+mn-lt"/>
                <a:ea typeface="Roboto" panose="02000000000000000000"/>
              </a:defRPr>
            </a:lvl1pPr>
          </a:lstStyle>
          <a:p>
            <a:endParaRPr/>
          </a:p>
        </p:txBody>
      </p:sp>
    </p:spTree>
    <p:extLst>
      <p:ext uri="{BB962C8B-B14F-4D97-AF65-F5344CB8AC3E}">
        <p14:creationId xmlns:p14="http://schemas.microsoft.com/office/powerpoint/2010/main" val="359942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F925FC-BF84-4A81-BB43-FC4B9C333BF8}"/>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06C28D64-8647-42FC-8554-D4294BE572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EF75E65-1B39-494C-88BC-A380CD7B833A}"/>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3" name="Holder 3"/>
          <p:cNvSpPr>
            <a:spLocks noGrp="1"/>
          </p:cNvSpPr>
          <p:nvPr>
            <p:ph type="body" idx="1"/>
          </p:nvPr>
        </p:nvSpPr>
        <p:spPr>
          <a:xfrm>
            <a:off x="444500" y="3185938"/>
            <a:ext cx="11303000" cy="276999"/>
          </a:xfrm>
        </p:spPr>
        <p:txBody>
          <a:bodyPr/>
          <a:lstStyle>
            <a:lvl1pPr>
              <a:defRPr b="0" i="0">
                <a:solidFill>
                  <a:srgbClr val="00B3AA"/>
                </a:solidFill>
                <a:latin typeface="+mn-lt"/>
                <a:ea typeface="Roboto Medium" panose="02000000000000000000"/>
              </a:defRPr>
            </a:lvl1pPr>
          </a:lstStyle>
          <a:p>
            <a:endParaRPr/>
          </a:p>
        </p:txBody>
      </p:sp>
      <p:sp>
        <p:nvSpPr>
          <p:cNvPr id="10" name="Text Placeholder 9"/>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8" name="Holder 4">
            <a:extLst>
              <a:ext uri="{FF2B5EF4-FFF2-40B4-BE49-F238E27FC236}">
                <a16:creationId xmlns:a16="http://schemas.microsoft.com/office/drawing/2014/main" id="{A2320458-AA8E-4445-9F72-54D623F43C99}"/>
              </a:ext>
            </a:extLst>
          </p:cNvPr>
          <p:cNvSpPr>
            <a:spLocks noGrp="1"/>
          </p:cNvSpPr>
          <p:nvPr>
            <p:ph type="ftr" sz="quarter" idx="11"/>
          </p:nvPr>
        </p:nvSpPr>
        <p:spPr/>
        <p:txBody>
          <a:bodyPr/>
          <a:lstStyle>
            <a:lvl1pPr>
              <a:defRPr sz="1200" b="0" i="0">
                <a:solidFill>
                  <a:srgbClr val="969799"/>
                </a:solidFill>
                <a:latin typeface="Roboto"/>
                <a:cs typeface="Roboto"/>
              </a:defRPr>
            </a:lvl1pPr>
          </a:lstStyle>
          <a:p>
            <a:pPr>
              <a:defRPr/>
            </a:pPr>
            <a:r>
              <a:t>pharmacist.com</a:t>
            </a:r>
          </a:p>
        </p:txBody>
      </p:sp>
      <p:sp>
        <p:nvSpPr>
          <p:cNvPr id="9" name="Holder 6">
            <a:extLst>
              <a:ext uri="{FF2B5EF4-FFF2-40B4-BE49-F238E27FC236}">
                <a16:creationId xmlns:a16="http://schemas.microsoft.com/office/drawing/2014/main" id="{F15C930B-D5F7-4C04-A635-89AB4D11AC9A}"/>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097137B-C955-40C0-B3B7-ED3EC6D728DF}" type="slidenum">
              <a:rPr/>
              <a:pPr>
                <a:defRPr/>
              </a:pPr>
              <a:t>‹#›</a:t>
            </a:fld>
            <a:endParaRPr/>
          </a:p>
        </p:txBody>
      </p:sp>
    </p:spTree>
    <p:extLst>
      <p:ext uri="{BB962C8B-B14F-4D97-AF65-F5344CB8AC3E}">
        <p14:creationId xmlns:p14="http://schemas.microsoft.com/office/powerpoint/2010/main" val="234434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27499A-417A-485C-B7C8-83FA144DF05C}"/>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F2FDB66A-8FEB-4759-902D-F243F50011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BF207D4-90EE-4F19-9422-283B5A04915F}"/>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a:lstStyle>
            <a:lvl1pPr>
              <a:defRPr b="0" i="0">
                <a:solidFill>
                  <a:srgbClr val="00B3AA"/>
                </a:solidFill>
                <a:latin typeface="+mn-lt"/>
                <a:ea typeface="Roboto Medium" panose="02000000000000000000"/>
              </a:defRPr>
            </a:lvl1pPr>
          </a:lstStyle>
          <a:p>
            <a:endParaRPr/>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pitchFamily="2" charset="0"/>
                <a:cs typeface="Roboto" panose="02000000000000000000" pitchFamily="2" charset="0"/>
              </a:defRPr>
            </a:lvl1pPr>
            <a:lvl2pPr>
              <a:defRPr sz="1200" b="0" i="0">
                <a:latin typeface="+mn-lt"/>
                <a:ea typeface="Roboto" panose="02000000000000000000" pitchFamily="2" charset="0"/>
                <a:cs typeface="Roboto" panose="02000000000000000000" pitchFamily="2" charset="0"/>
              </a:defRPr>
            </a:lvl2pPr>
            <a:lvl3pPr>
              <a:defRPr sz="1200" b="0" i="0">
                <a:latin typeface="+mn-lt"/>
                <a:ea typeface="Roboto" panose="02000000000000000000" pitchFamily="2" charset="0"/>
                <a:cs typeface="Roboto" panose="02000000000000000000" pitchFamily="2" charset="0"/>
              </a:defRPr>
            </a:lvl3pPr>
            <a:lvl4pPr>
              <a:defRPr sz="1200" b="0" i="0">
                <a:latin typeface="+mn-lt"/>
                <a:ea typeface="Roboto" panose="02000000000000000000" pitchFamily="2" charset="0"/>
                <a:cs typeface="Roboto" panose="02000000000000000000" pitchFamily="2" charset="0"/>
              </a:defRPr>
            </a:lvl4pPr>
            <a:lvl5pPr>
              <a:defRPr sz="1200" b="0" i="0">
                <a:latin typeface="+mn-lt"/>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Holder 4">
            <a:extLst>
              <a:ext uri="{FF2B5EF4-FFF2-40B4-BE49-F238E27FC236}">
                <a16:creationId xmlns:a16="http://schemas.microsoft.com/office/drawing/2014/main" id="{9E88ED3A-BFE9-41D9-8419-FD5EF0A2FB5D}"/>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18E9AB96-2AB7-4A04-8DCD-AC5BED3A4B1B}"/>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3E6EFC2B-81B1-47E2-AA99-1CC0B7BB6C98}" type="slidenum">
              <a:rPr/>
              <a:pPr>
                <a:defRPr/>
              </a:pPr>
              <a:t>‹#›</a:t>
            </a:fld>
            <a:endParaRPr/>
          </a:p>
        </p:txBody>
      </p:sp>
    </p:spTree>
    <p:extLst>
      <p:ext uri="{BB962C8B-B14F-4D97-AF65-F5344CB8AC3E}">
        <p14:creationId xmlns:p14="http://schemas.microsoft.com/office/powerpoint/2010/main" val="221731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EB330A-B325-4326-BD01-AF0BEF530651}"/>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69F15386-2037-45B7-89D2-633BEBA8EF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575C13F-137E-4FE9-AEEE-E438CBE4C47E}"/>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00B3AA"/>
                </a:solidFill>
                <a:latin typeface="+mn-lt"/>
                <a:ea typeface="Roboto Medium" panose="02000000000000000000"/>
              </a:defRPr>
            </a:lvl1pPr>
          </a:lstStyle>
          <a:p>
            <a:endParaRPr/>
          </a:p>
        </p:txBody>
      </p:sp>
      <p:sp>
        <p:nvSpPr>
          <p:cNvPr id="14" name="Text Placeholder 13"/>
          <p:cNvSpPr>
            <a:spLocks noGrp="1"/>
          </p:cNvSpPr>
          <p:nvPr>
            <p:ph type="body" sz="quarter" idx="10"/>
          </p:nvPr>
        </p:nvSpPr>
        <p:spPr>
          <a:xfrm>
            <a:off x="444500" y="3276600"/>
            <a:ext cx="11353800" cy="1846659"/>
          </a:xfrm>
        </p:spPr>
        <p:txBody>
          <a:bodyPr numCol="2"/>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8" name="Holder 4">
            <a:extLst>
              <a:ext uri="{FF2B5EF4-FFF2-40B4-BE49-F238E27FC236}">
                <a16:creationId xmlns:a16="http://schemas.microsoft.com/office/drawing/2014/main" id="{075AFE83-1D7A-4FCF-B1EA-F591371DC046}"/>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875EB620-082B-4076-B5DA-A1E82FD4283C}"/>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0A1DD477-6788-4B87-B4F3-06C365FB6F7F}" type="slidenum">
              <a:rPr/>
              <a:pPr>
                <a:defRPr/>
              </a:pPr>
              <a:t>‹#›</a:t>
            </a:fld>
            <a:endParaRPr/>
          </a:p>
        </p:txBody>
      </p:sp>
    </p:spTree>
    <p:extLst>
      <p:ext uri="{BB962C8B-B14F-4D97-AF65-F5344CB8AC3E}">
        <p14:creationId xmlns:p14="http://schemas.microsoft.com/office/powerpoint/2010/main" val="122883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AF020E-FBA7-41EB-A6B8-D56704B24C1B}"/>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41CEE942-0B0B-4E1B-AF3E-8B405EAFA8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4EE1F51-9C2E-4DC5-9E83-2978FBF1CD9C}"/>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00B3AA"/>
                </a:solidFill>
                <a:latin typeface="+mn-lt"/>
                <a:ea typeface="Roboto Medium" panose="02000000000000000000"/>
              </a:defRPr>
            </a:lvl1pPr>
          </a:lstStyle>
          <a:p>
            <a:endParaRPr/>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Holder 4">
            <a:extLst>
              <a:ext uri="{FF2B5EF4-FFF2-40B4-BE49-F238E27FC236}">
                <a16:creationId xmlns:a16="http://schemas.microsoft.com/office/drawing/2014/main" id="{BA6DB5B0-C2A8-44B7-8B79-C32DA5BD97FE}"/>
              </a:ext>
            </a:extLst>
          </p:cNvPr>
          <p:cNvSpPr>
            <a:spLocks noGrp="1"/>
          </p:cNvSpPr>
          <p:nvPr>
            <p:ph type="ftr" sz="quarter" idx="11"/>
          </p:nvPr>
        </p:nvSpPr>
        <p:spPr/>
        <p:txBody>
          <a:bodyPr/>
          <a:lstStyle>
            <a:lvl1pPr>
              <a:defRPr sz="1200" b="0" i="0">
                <a:solidFill>
                  <a:srgbClr val="969799"/>
                </a:solidFill>
                <a:latin typeface="Roboto"/>
                <a:cs typeface="Roboto"/>
              </a:defRPr>
            </a:lvl1pPr>
          </a:lstStyle>
          <a:p>
            <a:pPr>
              <a:defRPr/>
            </a:pPr>
            <a:r>
              <a:t>pharmacist.com</a:t>
            </a:r>
          </a:p>
        </p:txBody>
      </p:sp>
      <p:sp>
        <p:nvSpPr>
          <p:cNvPr id="8" name="Holder 6">
            <a:extLst>
              <a:ext uri="{FF2B5EF4-FFF2-40B4-BE49-F238E27FC236}">
                <a16:creationId xmlns:a16="http://schemas.microsoft.com/office/drawing/2014/main" id="{7B13EE04-A575-40E8-AA8D-DBB78CFFC48C}"/>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6D746605-D40F-40A1-B879-D6EDD87D3B27}" type="slidenum">
              <a:rPr/>
              <a:pPr>
                <a:defRPr/>
              </a:pPr>
              <a:t>‹#›</a:t>
            </a:fld>
            <a:endParaRPr/>
          </a:p>
        </p:txBody>
      </p:sp>
    </p:spTree>
    <p:extLst>
      <p:ext uri="{BB962C8B-B14F-4D97-AF65-F5344CB8AC3E}">
        <p14:creationId xmlns:p14="http://schemas.microsoft.com/office/powerpoint/2010/main" val="400239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C91A8BC-2253-47B9-8860-0C45C5476F38}"/>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86B2B025-C6F0-42DE-AC1B-9B66514DCE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4B1309C4-8E49-420A-B001-644BC950EACD}"/>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9" name="Holder 4">
            <a:extLst>
              <a:ext uri="{FF2B5EF4-FFF2-40B4-BE49-F238E27FC236}">
                <a16:creationId xmlns:a16="http://schemas.microsoft.com/office/drawing/2014/main" id="{A52E6DF9-F7F3-43BE-8B17-C034159297DB}"/>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60FB8A3D-676B-418B-BDFD-99911C61544F}"/>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9BEB81A3-51BA-4473-92EA-2840FBED1475}" type="slidenum">
              <a:rPr/>
              <a:pPr>
                <a:defRPr/>
              </a:pPr>
              <a:t>‹#›</a:t>
            </a:fld>
            <a:endParaRPr/>
          </a:p>
        </p:txBody>
      </p:sp>
    </p:spTree>
    <p:extLst>
      <p:ext uri="{BB962C8B-B14F-4D97-AF65-F5344CB8AC3E}">
        <p14:creationId xmlns:p14="http://schemas.microsoft.com/office/powerpoint/2010/main" val="31358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3" name="Holder 3"/>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Roboto"/>
                <a:cs typeface="Roboto"/>
              </a:defRPr>
            </a:lvl1pPr>
          </a:lstStyle>
          <a:p>
            <a:pPr marL="12700">
              <a:lnSpc>
                <a:spcPct val="100000"/>
              </a:lnSpc>
              <a:spcBef>
                <a:spcPts val="10"/>
              </a:spcBef>
            </a:pPr>
            <a:r>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107692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30ED8-D103-4954-89E4-B717D986C492}"/>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C0C5C5AF-1CB6-429F-89AD-E224254771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DE20A92-9EBC-4775-9D1B-6335B7C2E890}"/>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11" name="Holder 3"/>
          <p:cNvSpPr>
            <a:spLocks noGrp="1"/>
          </p:cNvSpPr>
          <p:nvPr>
            <p:ph type="body" idx="1"/>
          </p:nvPr>
        </p:nvSpPr>
        <p:spPr>
          <a:xfrm>
            <a:off x="444500" y="3185938"/>
            <a:ext cx="11303000" cy="276999"/>
          </a:xfrm>
        </p:spPr>
        <p:txBody>
          <a:bodyPr/>
          <a:lstStyle>
            <a:lvl1pPr>
              <a:defRPr b="0" i="0">
                <a:solidFill>
                  <a:srgbClr val="4A5FAB"/>
                </a:solidFill>
                <a:latin typeface="+mn-lt"/>
                <a:ea typeface="Roboto Medium" panose="02000000000000000000"/>
              </a:defRPr>
            </a:lvl1pPr>
          </a:lstStyle>
          <a:p>
            <a:endParaRPr/>
          </a:p>
        </p:txBody>
      </p:sp>
      <p:sp>
        <p:nvSpPr>
          <p:cNvPr id="12" name="Text Placeholder 9"/>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8" name="Holder 4">
            <a:extLst>
              <a:ext uri="{FF2B5EF4-FFF2-40B4-BE49-F238E27FC236}">
                <a16:creationId xmlns:a16="http://schemas.microsoft.com/office/drawing/2014/main" id="{9E8207DB-068E-41A6-A6BA-D07D122EE259}"/>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85C2171B-9AB2-46A1-97BD-7446506DBE60}"/>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3F8901EC-5F3C-4951-BFC5-16829EFBE192}" type="slidenum">
              <a:rPr/>
              <a:pPr>
                <a:defRPr/>
              </a:pPr>
              <a:t>‹#›</a:t>
            </a:fld>
            <a:endParaRPr/>
          </a:p>
        </p:txBody>
      </p:sp>
    </p:spTree>
    <p:extLst>
      <p:ext uri="{BB962C8B-B14F-4D97-AF65-F5344CB8AC3E}">
        <p14:creationId xmlns:p14="http://schemas.microsoft.com/office/powerpoint/2010/main" val="351459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60D36C-A761-46A4-9BB7-BE2CA29BE6E8}"/>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0807EB8B-867E-482A-BC4B-A041098DA1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FA5A448-7CCB-4ABF-AA35-02A1997CB46A}"/>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a:lstStyle>
            <a:lvl1pPr>
              <a:defRPr b="0" i="0">
                <a:solidFill>
                  <a:srgbClr val="4A5FAB"/>
                </a:solidFill>
                <a:latin typeface="+mn-lt"/>
                <a:ea typeface="Roboto Medium" panose="02000000000000000000"/>
              </a:defRPr>
            </a:lvl1pPr>
          </a:lstStyle>
          <a:p>
            <a:endParaRPr/>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Holder 4">
            <a:extLst>
              <a:ext uri="{FF2B5EF4-FFF2-40B4-BE49-F238E27FC236}">
                <a16:creationId xmlns:a16="http://schemas.microsoft.com/office/drawing/2014/main" id="{CD48D692-F9C1-4742-AD26-2414128EEB3C}"/>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000D83FA-99A9-4A7D-91AF-3C31B84F47E9}"/>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EF5C44B7-FA74-4173-9977-AF7DF698D917}" type="slidenum">
              <a:rPr/>
              <a:pPr>
                <a:defRPr/>
              </a:pPr>
              <a:t>‹#›</a:t>
            </a:fld>
            <a:endParaRPr/>
          </a:p>
        </p:txBody>
      </p:sp>
    </p:spTree>
    <p:extLst>
      <p:ext uri="{BB962C8B-B14F-4D97-AF65-F5344CB8AC3E}">
        <p14:creationId xmlns:p14="http://schemas.microsoft.com/office/powerpoint/2010/main" val="41810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29035E-A8CB-4ED4-BF88-31A851809E3C}"/>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524270F5-2D5D-4A6D-910C-E898A080BB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8A357BB-329C-489F-8BEC-696A40A224FF}"/>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4A5FAB"/>
                </a:solidFill>
                <a:latin typeface="+mn-lt"/>
                <a:ea typeface="Roboto Medium" panose="02000000000000000000"/>
              </a:defRPr>
            </a:lvl1pPr>
          </a:lstStyle>
          <a:p>
            <a:endParaRPr/>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p:cNvSpPr>
            <a:spLocks noGrp="1"/>
          </p:cNvSpPr>
          <p:nvPr>
            <p:ph type="title"/>
          </p:nvPr>
        </p:nvSpPr>
        <p:spPr>
          <a:xfrm>
            <a:off x="444500" y="1450192"/>
            <a:ext cx="5651500" cy="1140608"/>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8" name="Holder 4">
            <a:extLst>
              <a:ext uri="{FF2B5EF4-FFF2-40B4-BE49-F238E27FC236}">
                <a16:creationId xmlns:a16="http://schemas.microsoft.com/office/drawing/2014/main" id="{5F3CB1AF-7B3F-4360-864D-3D34CF7B86CC}"/>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AB896709-728C-4ED7-95F9-C0FA84FE2D32}"/>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1D7AB724-4A0A-48F8-B2FB-F2F63EE3580F}" type="slidenum">
              <a:rPr/>
              <a:pPr>
                <a:defRPr/>
              </a:pPr>
              <a:t>‹#›</a:t>
            </a:fld>
            <a:endParaRPr/>
          </a:p>
        </p:txBody>
      </p:sp>
    </p:spTree>
    <p:extLst>
      <p:ext uri="{BB962C8B-B14F-4D97-AF65-F5344CB8AC3E}">
        <p14:creationId xmlns:p14="http://schemas.microsoft.com/office/powerpoint/2010/main" val="377490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BC8C90-F48B-4986-9868-5556108622DA}"/>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218FC305-D5A8-446E-B4EB-E120012658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2884334-112B-4CFE-84AA-E86D317C5FFD}"/>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4A5FAB"/>
                </a:solidFill>
                <a:latin typeface="+mn-lt"/>
                <a:ea typeface="Roboto Medium" panose="02000000000000000000"/>
              </a:defRPr>
            </a:lvl1pPr>
          </a:lstStyle>
          <a:p>
            <a:endParaRPr/>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Holder 4">
            <a:extLst>
              <a:ext uri="{FF2B5EF4-FFF2-40B4-BE49-F238E27FC236}">
                <a16:creationId xmlns:a16="http://schemas.microsoft.com/office/drawing/2014/main" id="{2C5C392B-E75D-468A-AEB9-8F72C1A05751}"/>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E2491D89-BFF2-4336-B1F5-8DA8B496831C}"/>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EE10DC55-B8DB-4C41-8B5B-EE29A405BEBF}" type="slidenum">
              <a:rPr/>
              <a:pPr>
                <a:defRPr/>
              </a:pPr>
              <a:t>‹#›</a:t>
            </a:fld>
            <a:endParaRPr/>
          </a:p>
        </p:txBody>
      </p:sp>
    </p:spTree>
    <p:extLst>
      <p:ext uri="{BB962C8B-B14F-4D97-AF65-F5344CB8AC3E}">
        <p14:creationId xmlns:p14="http://schemas.microsoft.com/office/powerpoint/2010/main" val="74769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347B630-ED82-45B7-B937-B79770F0BBB0}"/>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7038B8D2-26A4-4660-8005-F75DAF1735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404F8069-BE28-47EF-A1F3-BA96C4EB5A88}"/>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p:cNvSpPr>
            <a:spLocks noGrp="1"/>
          </p:cNvSpPr>
          <p:nvPr>
            <p:ph type="title"/>
          </p:nvPr>
        </p:nvSpPr>
        <p:spPr>
          <a:xfrm>
            <a:off x="444500" y="1450192"/>
            <a:ext cx="7708900" cy="912008"/>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9" name="Holder 4">
            <a:extLst>
              <a:ext uri="{FF2B5EF4-FFF2-40B4-BE49-F238E27FC236}">
                <a16:creationId xmlns:a16="http://schemas.microsoft.com/office/drawing/2014/main" id="{0389B1C9-9CB0-4DF8-85A3-B4A679048712}"/>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13887A8B-3340-44FA-A754-18B8E97E8DDD}"/>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2F49F6CB-1152-4B0C-B732-6D8DC2166C88}" type="slidenum">
              <a:rPr/>
              <a:pPr>
                <a:defRPr/>
              </a:pPr>
              <a:t>‹#›</a:t>
            </a:fld>
            <a:endParaRPr/>
          </a:p>
        </p:txBody>
      </p:sp>
    </p:spTree>
    <p:extLst>
      <p:ext uri="{BB962C8B-B14F-4D97-AF65-F5344CB8AC3E}">
        <p14:creationId xmlns:p14="http://schemas.microsoft.com/office/powerpoint/2010/main" val="350480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C3DF58-031A-41ED-BE90-A24C3247B151}"/>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EBE97397-540B-4A6F-8E23-B0836D8CAF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42DD1D1-E64B-442F-8D3B-0822634EA7EE}"/>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11" name="Holder 3"/>
          <p:cNvSpPr>
            <a:spLocks noGrp="1"/>
          </p:cNvSpPr>
          <p:nvPr>
            <p:ph type="body" idx="1"/>
          </p:nvPr>
        </p:nvSpPr>
        <p:spPr>
          <a:xfrm>
            <a:off x="444500" y="3185938"/>
            <a:ext cx="11303000" cy="276999"/>
          </a:xfrm>
        </p:spPr>
        <p:txBody>
          <a:bodyPr/>
          <a:lstStyle>
            <a:lvl1pPr>
              <a:defRPr b="0" i="0">
                <a:solidFill>
                  <a:srgbClr val="4A5FAB"/>
                </a:solidFill>
                <a:latin typeface="+mn-lt"/>
                <a:ea typeface="Roboto Medium" panose="02000000000000000000"/>
              </a:defRPr>
            </a:lvl1pPr>
          </a:lstStyle>
          <a:p>
            <a:endParaRPr/>
          </a:p>
        </p:txBody>
      </p:sp>
      <p:sp>
        <p:nvSpPr>
          <p:cNvPr id="12" name="Text Placeholder 9"/>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8" name="Holder 4">
            <a:extLst>
              <a:ext uri="{FF2B5EF4-FFF2-40B4-BE49-F238E27FC236}">
                <a16:creationId xmlns:a16="http://schemas.microsoft.com/office/drawing/2014/main" id="{F348C175-26BB-4FD5-9637-D5A6470E1524}"/>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F0360086-283D-4D45-BF5A-3AA921033297}"/>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14E87E89-11A6-43BC-9B9D-F30CD3FB7B77}" type="slidenum">
              <a:rPr/>
              <a:pPr>
                <a:defRPr/>
              </a:pPr>
              <a:t>‹#›</a:t>
            </a:fld>
            <a:endParaRPr/>
          </a:p>
        </p:txBody>
      </p:sp>
    </p:spTree>
    <p:extLst>
      <p:ext uri="{BB962C8B-B14F-4D97-AF65-F5344CB8AC3E}">
        <p14:creationId xmlns:p14="http://schemas.microsoft.com/office/powerpoint/2010/main" val="193054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73EFA3-818F-41AE-862A-540A132C99CF}"/>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A9E91F19-ADD6-4047-8C95-AC642EB2E4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E80BE19-84BD-48E3-90FB-2F9B3447C8DF}"/>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a:lstStyle>
            <a:lvl1pPr>
              <a:defRPr b="0" i="0">
                <a:solidFill>
                  <a:srgbClr val="4A5FAB"/>
                </a:solidFill>
                <a:latin typeface="+mn-lt"/>
                <a:ea typeface="Roboto Medium" panose="02000000000000000000"/>
              </a:defRPr>
            </a:lvl1pPr>
          </a:lstStyle>
          <a:p>
            <a:endParaRPr/>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Holder 4">
            <a:extLst>
              <a:ext uri="{FF2B5EF4-FFF2-40B4-BE49-F238E27FC236}">
                <a16:creationId xmlns:a16="http://schemas.microsoft.com/office/drawing/2014/main" id="{6EEBF00E-1696-4666-8394-4F1231787981}"/>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8C5A6F77-7332-4952-990B-6FE50EE61EA2}"/>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9D63D881-31ED-4241-A36A-B53709DBEA21}" type="slidenum">
              <a:rPr/>
              <a:pPr>
                <a:defRPr/>
              </a:pPr>
              <a:t>‹#›</a:t>
            </a:fld>
            <a:endParaRPr/>
          </a:p>
        </p:txBody>
      </p:sp>
    </p:spTree>
    <p:extLst>
      <p:ext uri="{BB962C8B-B14F-4D97-AF65-F5344CB8AC3E}">
        <p14:creationId xmlns:p14="http://schemas.microsoft.com/office/powerpoint/2010/main" val="231816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D6388F-92EB-4487-B9F9-C6F485E5904E}"/>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BA272855-319A-4305-9384-1CBFF11892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3414930-66A9-4D0F-8B4F-D734F2D1A1C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4A5FAB"/>
                </a:solidFill>
                <a:latin typeface="+mn-lt"/>
                <a:ea typeface="Roboto Medium" panose="02000000000000000000"/>
              </a:defRPr>
            </a:lvl1pPr>
          </a:lstStyle>
          <a:p>
            <a:endParaRPr/>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8" name="Holder 4">
            <a:extLst>
              <a:ext uri="{FF2B5EF4-FFF2-40B4-BE49-F238E27FC236}">
                <a16:creationId xmlns:a16="http://schemas.microsoft.com/office/drawing/2014/main" id="{4468ACBB-70FD-4FFD-A3D0-ECFF8FC39124}"/>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EA4B20ED-3ABA-47C3-ABE7-7AECE83EC110}"/>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C606EB02-05DD-4BB8-A373-07E81711AE95}" type="slidenum">
              <a:rPr/>
              <a:pPr>
                <a:defRPr/>
              </a:pPr>
              <a:t>‹#›</a:t>
            </a:fld>
            <a:endParaRPr/>
          </a:p>
        </p:txBody>
      </p:sp>
    </p:spTree>
    <p:extLst>
      <p:ext uri="{BB962C8B-B14F-4D97-AF65-F5344CB8AC3E}">
        <p14:creationId xmlns:p14="http://schemas.microsoft.com/office/powerpoint/2010/main" val="69330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8EBA33-812D-4F5C-AAB4-9D002A651BBD}"/>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CA0C4B47-5B8C-459F-ACBB-4C5990819A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E1CD72-DF7C-41CC-9426-5CD057E04B25}"/>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4A5FAB"/>
                </a:solidFill>
                <a:latin typeface="+mn-lt"/>
                <a:ea typeface="Roboto Medium" panose="02000000000000000000"/>
              </a:defRPr>
            </a:lvl1pPr>
          </a:lstStyle>
          <a:p>
            <a:endParaRPr/>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Holder 4">
            <a:extLst>
              <a:ext uri="{FF2B5EF4-FFF2-40B4-BE49-F238E27FC236}">
                <a16:creationId xmlns:a16="http://schemas.microsoft.com/office/drawing/2014/main" id="{3C92C15F-699A-43E4-B28D-F6980D9B328F}"/>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E5CF7A9B-31A9-4D96-984A-883F481FE265}"/>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1127C53-139B-4DB5-A167-69AD18398144}" type="slidenum">
              <a:rPr/>
              <a:pPr>
                <a:defRPr/>
              </a:pPr>
              <a:t>‹#›</a:t>
            </a:fld>
            <a:endParaRPr/>
          </a:p>
        </p:txBody>
      </p:sp>
    </p:spTree>
    <p:extLst>
      <p:ext uri="{BB962C8B-B14F-4D97-AF65-F5344CB8AC3E}">
        <p14:creationId xmlns:p14="http://schemas.microsoft.com/office/powerpoint/2010/main" val="46980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28A54C-BDFC-4C46-8B22-D6FBFFD1DBDB}"/>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C695E5FC-6423-4694-91B2-5E885670C3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DD5B7DBB-4F44-4EB8-BE32-3E39B3E3307A}"/>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9" name="Holder 4">
            <a:extLst>
              <a:ext uri="{FF2B5EF4-FFF2-40B4-BE49-F238E27FC236}">
                <a16:creationId xmlns:a16="http://schemas.microsoft.com/office/drawing/2014/main" id="{8D8076F9-48D7-4250-BA61-78EEABA7A3A2}"/>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27069837-8844-4D75-9F75-35A4E233F34D}"/>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7EFB2A64-6919-4DBF-8C28-895A8C3E0398}" type="slidenum">
              <a:rPr/>
              <a:pPr>
                <a:defRPr/>
              </a:pPr>
              <a:t>‹#›</a:t>
            </a:fld>
            <a:endParaRPr/>
          </a:p>
        </p:txBody>
      </p:sp>
    </p:spTree>
    <p:extLst>
      <p:ext uri="{BB962C8B-B14F-4D97-AF65-F5344CB8AC3E}">
        <p14:creationId xmlns:p14="http://schemas.microsoft.com/office/powerpoint/2010/main" val="92807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pitchFamily="2" charset="0"/>
                <a:cs typeface="Roboto" panose="02000000000000000000" pitchFamily="2" charset="0"/>
              </a:defRPr>
            </a:lvl1pPr>
            <a:lvl2pPr>
              <a:defRPr sz="1200" b="0" i="0">
                <a:latin typeface="+mn-lt"/>
                <a:ea typeface="Roboto" panose="02000000000000000000" pitchFamily="2" charset="0"/>
                <a:cs typeface="Roboto" panose="02000000000000000000" pitchFamily="2" charset="0"/>
              </a:defRPr>
            </a:lvl2pPr>
            <a:lvl3pPr>
              <a:defRPr sz="1200" b="0" i="0">
                <a:latin typeface="+mn-lt"/>
                <a:ea typeface="Roboto" panose="02000000000000000000" pitchFamily="2" charset="0"/>
                <a:cs typeface="Roboto" panose="02000000000000000000" pitchFamily="2" charset="0"/>
              </a:defRPr>
            </a:lvl3pPr>
            <a:lvl4pPr>
              <a:defRPr sz="1200" b="0" i="0">
                <a:latin typeface="+mn-lt"/>
                <a:ea typeface="Roboto" panose="02000000000000000000" pitchFamily="2" charset="0"/>
                <a:cs typeface="Roboto" panose="02000000000000000000" pitchFamily="2" charset="0"/>
              </a:defRPr>
            </a:lvl4pPr>
            <a:lvl5pPr>
              <a:defRPr sz="1200" b="0" i="0">
                <a:latin typeface="+mn-lt"/>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3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4D137-7140-4C1A-B9E3-88A3247881CB}"/>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336C0591-DCB8-4F33-913F-5F020CA428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1895009-A07C-478B-920F-D90EB022FF38}"/>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11" name="Holder 3"/>
          <p:cNvSpPr>
            <a:spLocks noGrp="1"/>
          </p:cNvSpPr>
          <p:nvPr>
            <p:ph type="body" idx="1"/>
          </p:nvPr>
        </p:nvSpPr>
        <p:spPr>
          <a:xfrm>
            <a:off x="444500" y="3185938"/>
            <a:ext cx="11303000" cy="276999"/>
          </a:xfrm>
        </p:spPr>
        <p:txBody>
          <a:bodyPr/>
          <a:lstStyle>
            <a:lvl1pPr>
              <a:defRPr b="0" i="0">
                <a:solidFill>
                  <a:srgbClr val="00B3AA"/>
                </a:solidFill>
                <a:latin typeface="+mn-lt"/>
                <a:ea typeface="Roboto Medium" panose="02000000000000000000"/>
              </a:defRPr>
            </a:lvl1pPr>
          </a:lstStyle>
          <a:p>
            <a:endParaRPr/>
          </a:p>
        </p:txBody>
      </p:sp>
      <p:sp>
        <p:nvSpPr>
          <p:cNvPr id="12" name="Text Placeholder 9"/>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8" name="Holder 4">
            <a:extLst>
              <a:ext uri="{FF2B5EF4-FFF2-40B4-BE49-F238E27FC236}">
                <a16:creationId xmlns:a16="http://schemas.microsoft.com/office/drawing/2014/main" id="{54409F41-0330-40BA-B496-BDA8855094A1}"/>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9E128148-345A-46B0-827C-66BB6BDE9AF0}"/>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231F8F84-1DB0-401B-B2C1-5AD3CB0A6165}" type="slidenum">
              <a:rPr/>
              <a:pPr>
                <a:defRPr/>
              </a:pPr>
              <a:t>‹#›</a:t>
            </a:fld>
            <a:endParaRPr/>
          </a:p>
        </p:txBody>
      </p:sp>
    </p:spTree>
    <p:extLst>
      <p:ext uri="{BB962C8B-B14F-4D97-AF65-F5344CB8AC3E}">
        <p14:creationId xmlns:p14="http://schemas.microsoft.com/office/powerpoint/2010/main" val="362728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9B726E-08DE-4D27-ABEE-8EB0A18C6243}"/>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7F2028D6-FAAF-46BF-B9D8-79868A5E4F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86868E8-A7E6-42FA-8F88-2F2EC9D0C0F5}"/>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a:lstStyle>
            <a:lvl1pPr>
              <a:defRPr b="0" i="0">
                <a:solidFill>
                  <a:srgbClr val="00B3AA"/>
                </a:solidFill>
                <a:latin typeface="+mn-lt"/>
                <a:ea typeface="Roboto Medium" panose="02000000000000000000"/>
              </a:defRPr>
            </a:lvl1pPr>
          </a:lstStyle>
          <a:p>
            <a:endParaRPr/>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Holder 4">
            <a:extLst>
              <a:ext uri="{FF2B5EF4-FFF2-40B4-BE49-F238E27FC236}">
                <a16:creationId xmlns:a16="http://schemas.microsoft.com/office/drawing/2014/main" id="{B34AD864-3E80-47F9-AA57-4972653A6F2B}"/>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EF60FACA-1F72-4243-AC4B-181DE2E96FEA}"/>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032E89DA-952C-49B0-8C0A-1BCBCA9CC050}" type="slidenum">
              <a:rPr/>
              <a:pPr>
                <a:defRPr/>
              </a:pPr>
              <a:t>‹#›</a:t>
            </a:fld>
            <a:endParaRPr/>
          </a:p>
        </p:txBody>
      </p:sp>
    </p:spTree>
    <p:extLst>
      <p:ext uri="{BB962C8B-B14F-4D97-AF65-F5344CB8AC3E}">
        <p14:creationId xmlns:p14="http://schemas.microsoft.com/office/powerpoint/2010/main" val="40242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3460F5-17FF-493E-B1A4-6D55B9456725}"/>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F64FF8F6-AEC6-4B34-B697-BDF1F93807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F6669E6-02D9-42F7-8439-40A103525D67}"/>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00B3AA"/>
                </a:solidFill>
                <a:latin typeface="+mn-lt"/>
                <a:ea typeface="Roboto Medium" panose="02000000000000000000"/>
              </a:defRPr>
            </a:lvl1pPr>
          </a:lstStyle>
          <a:p>
            <a:endParaRPr/>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8" name="Holder 4">
            <a:extLst>
              <a:ext uri="{FF2B5EF4-FFF2-40B4-BE49-F238E27FC236}">
                <a16:creationId xmlns:a16="http://schemas.microsoft.com/office/drawing/2014/main" id="{D22331D9-1A54-44E7-87BF-95C81F25FD66}"/>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49C94D64-BE24-4067-BE58-F021F8C06E76}"/>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A3936248-30A0-4581-ACC7-AEA2131E61ED}" type="slidenum">
              <a:rPr/>
              <a:pPr>
                <a:defRPr/>
              </a:pPr>
              <a:t>‹#›</a:t>
            </a:fld>
            <a:endParaRPr/>
          </a:p>
        </p:txBody>
      </p:sp>
    </p:spTree>
    <p:extLst>
      <p:ext uri="{BB962C8B-B14F-4D97-AF65-F5344CB8AC3E}">
        <p14:creationId xmlns:p14="http://schemas.microsoft.com/office/powerpoint/2010/main" val="3389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7282F-C50E-4108-A510-1FF8E763D65B}"/>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A4D16AE4-117B-486A-92FB-CA632C5F8F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A50AD30-1BF0-4A9A-ACE8-80E775F39FFE}"/>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00B3AA"/>
                </a:solidFill>
                <a:latin typeface="+mn-lt"/>
                <a:ea typeface="Roboto Medium" panose="02000000000000000000"/>
              </a:defRPr>
            </a:lvl1pPr>
          </a:lstStyle>
          <a:p>
            <a:endParaRPr/>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Holder 4">
            <a:extLst>
              <a:ext uri="{FF2B5EF4-FFF2-40B4-BE49-F238E27FC236}">
                <a16:creationId xmlns:a16="http://schemas.microsoft.com/office/drawing/2014/main" id="{937AB2DC-10BB-4171-90D7-B7F9F6945DDB}"/>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10648145-7BC2-46C8-809A-FE14A8697FD4}"/>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B31EB7E-4310-48AD-8648-B3738256F949}" type="slidenum">
              <a:rPr/>
              <a:pPr>
                <a:defRPr/>
              </a:pPr>
              <a:t>‹#›</a:t>
            </a:fld>
            <a:endParaRPr/>
          </a:p>
        </p:txBody>
      </p:sp>
    </p:spTree>
    <p:extLst>
      <p:ext uri="{BB962C8B-B14F-4D97-AF65-F5344CB8AC3E}">
        <p14:creationId xmlns:p14="http://schemas.microsoft.com/office/powerpoint/2010/main" val="175192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6CE4DEC-84C2-4068-9014-68F161CCCC6D}"/>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4BC8DF7D-0E29-457F-B077-C0BD1D5629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32D7ABF8-3BC8-4906-93C4-8D5B63D79306}"/>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9" name="Holder 4">
            <a:extLst>
              <a:ext uri="{FF2B5EF4-FFF2-40B4-BE49-F238E27FC236}">
                <a16:creationId xmlns:a16="http://schemas.microsoft.com/office/drawing/2014/main" id="{D8A68AB9-1B2B-4B74-9F53-C8D6DA7857B5}"/>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A2E78241-BA63-4155-91FC-F78A02C56A8D}"/>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513D2195-F8AE-4D05-A360-57EA57DC13C7}" type="slidenum">
              <a:rPr/>
              <a:pPr>
                <a:defRPr/>
              </a:pPr>
              <a:t>‹#›</a:t>
            </a:fld>
            <a:endParaRPr/>
          </a:p>
        </p:txBody>
      </p:sp>
    </p:spTree>
    <p:extLst>
      <p:ext uri="{BB962C8B-B14F-4D97-AF65-F5344CB8AC3E}">
        <p14:creationId xmlns:p14="http://schemas.microsoft.com/office/powerpoint/2010/main" val="197792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E22B3-A3B3-4FE6-8893-CF79D49C0AFD}"/>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91B608A5-4476-4E35-B561-6079ED4D55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BCA460B-627D-4F84-8FE8-908623EF3C3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11" name="Holder 3"/>
          <p:cNvSpPr>
            <a:spLocks noGrp="1"/>
          </p:cNvSpPr>
          <p:nvPr>
            <p:ph type="body" idx="1"/>
          </p:nvPr>
        </p:nvSpPr>
        <p:spPr>
          <a:xfrm>
            <a:off x="444500" y="3185938"/>
            <a:ext cx="11303000" cy="276999"/>
          </a:xfrm>
        </p:spPr>
        <p:txBody>
          <a:bodyPr/>
          <a:lstStyle>
            <a:lvl1pPr>
              <a:defRPr b="0" i="0">
                <a:solidFill>
                  <a:srgbClr val="00B3AA"/>
                </a:solidFill>
                <a:latin typeface="+mn-lt"/>
                <a:ea typeface="Roboto Medium" panose="02000000000000000000"/>
              </a:defRPr>
            </a:lvl1pPr>
          </a:lstStyle>
          <a:p>
            <a:endParaRPr/>
          </a:p>
        </p:txBody>
      </p:sp>
      <p:sp>
        <p:nvSpPr>
          <p:cNvPr id="12" name="Text Placeholder 9"/>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8" name="Holder 4">
            <a:extLst>
              <a:ext uri="{FF2B5EF4-FFF2-40B4-BE49-F238E27FC236}">
                <a16:creationId xmlns:a16="http://schemas.microsoft.com/office/drawing/2014/main" id="{0E807ACB-763D-4F9D-A27B-A8298E9C5C40}"/>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9FB5A093-6CD8-4FF7-8EC8-1AEF2171AC02}"/>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2D0CB306-B7AD-49F3-AB68-C51D66B8EFB5}" type="slidenum">
              <a:rPr/>
              <a:pPr>
                <a:defRPr/>
              </a:pPr>
              <a:t>‹#›</a:t>
            </a:fld>
            <a:endParaRPr/>
          </a:p>
        </p:txBody>
      </p:sp>
    </p:spTree>
    <p:extLst>
      <p:ext uri="{BB962C8B-B14F-4D97-AF65-F5344CB8AC3E}">
        <p14:creationId xmlns:p14="http://schemas.microsoft.com/office/powerpoint/2010/main" val="16400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9EFBA8-A420-4067-9C86-0C9EAAD1A06B}"/>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D8F660CF-A3C5-469A-B106-C5E38773AF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49EC720-C208-4BEB-850E-19B66751E2ED}"/>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a:lstStyle>
            <a:lvl1pPr>
              <a:defRPr b="0" i="0">
                <a:solidFill>
                  <a:srgbClr val="00B3AA"/>
                </a:solidFill>
                <a:latin typeface="+mn-lt"/>
                <a:ea typeface="Roboto Medium" panose="02000000000000000000"/>
              </a:defRPr>
            </a:lvl1pPr>
          </a:lstStyle>
          <a:p>
            <a:endParaRPr/>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Holder 4">
            <a:extLst>
              <a:ext uri="{FF2B5EF4-FFF2-40B4-BE49-F238E27FC236}">
                <a16:creationId xmlns:a16="http://schemas.microsoft.com/office/drawing/2014/main" id="{538FAA94-CFC5-45D3-BE45-8BCA18D3F776}"/>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CE16FBD0-E2DF-4030-A752-6D85D04F469E}"/>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312B4F00-8DFC-4F8F-9FBA-44BF5D202D1C}" type="slidenum">
              <a:rPr/>
              <a:pPr>
                <a:defRPr/>
              </a:pPr>
              <a:t>‹#›</a:t>
            </a:fld>
            <a:endParaRPr/>
          </a:p>
        </p:txBody>
      </p:sp>
    </p:spTree>
    <p:extLst>
      <p:ext uri="{BB962C8B-B14F-4D97-AF65-F5344CB8AC3E}">
        <p14:creationId xmlns:p14="http://schemas.microsoft.com/office/powerpoint/2010/main" val="37452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53BF60-D020-47E5-9277-20BBFAA55B6A}"/>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1DA37A7C-1054-4C4A-AB6B-B4F48DFDAB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E328EA5-F2EF-470D-9B1C-5A0BF0D4DF64}"/>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00B3AA"/>
                </a:solidFill>
                <a:latin typeface="+mn-lt"/>
                <a:ea typeface="Roboto Medium" panose="02000000000000000000"/>
              </a:defRPr>
            </a:lvl1pPr>
          </a:lstStyle>
          <a:p>
            <a:endParaRPr/>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8" name="Holder 4">
            <a:extLst>
              <a:ext uri="{FF2B5EF4-FFF2-40B4-BE49-F238E27FC236}">
                <a16:creationId xmlns:a16="http://schemas.microsoft.com/office/drawing/2014/main" id="{795A1470-273E-4A76-88E2-D37BAD5C8530}"/>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C548BC4C-397A-4560-AA0F-06B4E20E8D5A}"/>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3BEED93F-B8FF-4D86-BB4C-46874ADD1463}" type="slidenum">
              <a:rPr/>
              <a:pPr>
                <a:defRPr/>
              </a:pPr>
              <a:t>‹#›</a:t>
            </a:fld>
            <a:endParaRPr/>
          </a:p>
        </p:txBody>
      </p:sp>
    </p:spTree>
    <p:extLst>
      <p:ext uri="{BB962C8B-B14F-4D97-AF65-F5344CB8AC3E}">
        <p14:creationId xmlns:p14="http://schemas.microsoft.com/office/powerpoint/2010/main" val="17238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869D9A-0AAC-4FEF-97FB-4FE8B743234A}"/>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FF4AC2DF-6D78-45E2-9C83-4C1DB7C7B5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7D5D4B9-0665-4DA0-9C95-6E80E075A68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00B3AA"/>
                </a:solidFill>
                <a:latin typeface="+mn-lt"/>
                <a:ea typeface="Roboto Medium" panose="02000000000000000000"/>
              </a:defRPr>
            </a:lvl1pPr>
          </a:lstStyle>
          <a:p>
            <a:endParaRPr/>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Holder 4">
            <a:extLst>
              <a:ext uri="{FF2B5EF4-FFF2-40B4-BE49-F238E27FC236}">
                <a16:creationId xmlns:a16="http://schemas.microsoft.com/office/drawing/2014/main" id="{8E47B0D2-F406-4A25-B55D-38E917D33909}"/>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ADAB58F0-189B-4D4B-AA09-3E417A804D66}"/>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F5D6A4D-7638-422B-BFF1-B6EC59129E57}" type="slidenum">
              <a:rPr/>
              <a:pPr>
                <a:defRPr/>
              </a:pPr>
              <a:t>‹#›</a:t>
            </a:fld>
            <a:endParaRPr/>
          </a:p>
        </p:txBody>
      </p:sp>
    </p:spTree>
    <p:extLst>
      <p:ext uri="{BB962C8B-B14F-4D97-AF65-F5344CB8AC3E}">
        <p14:creationId xmlns:p14="http://schemas.microsoft.com/office/powerpoint/2010/main" val="15421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526ECFF-035A-48D5-A186-B6FA7423E2E4}"/>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56995280-D2C8-455D-B15A-1659C89B6E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F52D66FD-F20A-489C-85F3-5B7D2D7A302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9" name="Holder 4">
            <a:extLst>
              <a:ext uri="{FF2B5EF4-FFF2-40B4-BE49-F238E27FC236}">
                <a16:creationId xmlns:a16="http://schemas.microsoft.com/office/drawing/2014/main" id="{7B238F66-5C38-4A82-910E-411657FE6868}"/>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DD17DD84-ED27-451D-BE76-EC3E5A1EDE5C}"/>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766450AB-3BEE-4050-A871-BD483C5C2818}" type="slidenum">
              <a:rPr/>
              <a:pPr>
                <a:defRPr/>
              </a:pPr>
              <a:t>‹#›</a:t>
            </a:fld>
            <a:endParaRPr/>
          </a:p>
        </p:txBody>
      </p:sp>
    </p:spTree>
    <p:extLst>
      <p:ext uri="{BB962C8B-B14F-4D97-AF65-F5344CB8AC3E}">
        <p14:creationId xmlns:p14="http://schemas.microsoft.com/office/powerpoint/2010/main" val="193003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2"/>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Tree>
    <p:extLst>
      <p:ext uri="{BB962C8B-B14F-4D97-AF65-F5344CB8AC3E}">
        <p14:creationId xmlns:p14="http://schemas.microsoft.com/office/powerpoint/2010/main" val="395343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p:cNvSpPr>
            <a:spLocks noGrp="1"/>
          </p:cNvSpPr>
          <p:nvPr>
            <p:ph sz="half" idx="2"/>
          </p:nvPr>
        </p:nvSpPr>
        <p:spPr>
          <a:xfrm>
            <a:off x="457200" y="3124200"/>
            <a:ext cx="5455920" cy="276999"/>
          </a:xfrm>
          <a:prstGeom prst="rect">
            <a:avLst/>
          </a:prstGeom>
        </p:spPr>
        <p:txBody>
          <a:bodyPr/>
          <a:lstStyle>
            <a:lvl1pPr>
              <a:defRPr b="0" i="0">
                <a:latin typeface="+mn-lt"/>
                <a:ea typeface="Roboto" panose="02000000000000000000"/>
              </a:defRPr>
            </a:lvl1pPr>
          </a:lstStyle>
          <a:p>
            <a:endParaRPr/>
          </a:p>
        </p:txBody>
      </p:sp>
      <p:sp>
        <p:nvSpPr>
          <p:cNvPr id="4" name="Holder 4"/>
          <p:cNvSpPr>
            <a:spLocks noGrp="1"/>
          </p:cNvSpPr>
          <p:nvPr>
            <p:ph sz="half" idx="3"/>
          </p:nvPr>
        </p:nvSpPr>
        <p:spPr>
          <a:xfrm>
            <a:off x="6248400" y="3124200"/>
            <a:ext cx="5334000" cy="276999"/>
          </a:xfrm>
          <a:prstGeom prst="rect">
            <a:avLst/>
          </a:prstGeom>
        </p:spPr>
        <p:txBody>
          <a:bodyPr/>
          <a:lstStyle>
            <a:lvl1pPr>
              <a:defRPr b="0" i="0">
                <a:latin typeface="+mn-lt"/>
                <a:ea typeface="Roboto" panose="02000000000000000000"/>
              </a:defRPr>
            </a:lvl1pPr>
          </a:lstStyle>
          <a:p>
            <a:endParaRPr/>
          </a:p>
        </p:txBody>
      </p:sp>
      <p:sp>
        <p:nvSpPr>
          <p:cNvPr id="5" name="Holder 5">
            <a:extLst>
              <a:ext uri="{FF2B5EF4-FFF2-40B4-BE49-F238E27FC236}">
                <a16:creationId xmlns:a16="http://schemas.microsoft.com/office/drawing/2014/main" id="{58639622-E4F0-4A19-B413-1A5446D56FB0}"/>
              </a:ext>
            </a:extLst>
          </p:cNvPr>
          <p:cNvSpPr>
            <a:spLocks noGrp="1"/>
          </p:cNvSpPr>
          <p:nvPr>
            <p:ph type="ftr" sz="quarter" idx="10"/>
          </p:nvPr>
        </p:nvSpPr>
        <p:spPr/>
        <p:txBody>
          <a:bodyPr/>
          <a:lstStyle>
            <a:lvl1pPr>
              <a:defRPr sz="1200" b="0" i="0">
                <a:solidFill>
                  <a:srgbClr val="969799"/>
                </a:solidFill>
                <a:latin typeface="+mn-lt"/>
                <a:cs typeface="Roboto"/>
              </a:defRPr>
            </a:lvl1pPr>
          </a:lstStyle>
          <a:p>
            <a:pPr>
              <a:defRPr/>
            </a:pPr>
            <a:r>
              <a:rPr lang="en-US"/>
              <a:t>pharmacist.com</a:t>
            </a:r>
          </a:p>
        </p:txBody>
      </p:sp>
      <p:sp>
        <p:nvSpPr>
          <p:cNvPr id="6" name="Holder 7">
            <a:extLst>
              <a:ext uri="{FF2B5EF4-FFF2-40B4-BE49-F238E27FC236}">
                <a16:creationId xmlns:a16="http://schemas.microsoft.com/office/drawing/2014/main" id="{E2673FC0-DFE0-440F-B390-A09CC2D09F41}"/>
              </a:ext>
            </a:extLst>
          </p:cNvPr>
          <p:cNvSpPr>
            <a:spLocks noGrp="1"/>
          </p:cNvSpPr>
          <p:nvPr>
            <p:ph type="sldNum" sz="quarter" idx="11"/>
          </p:nvPr>
        </p:nvSpPr>
        <p:spPr/>
        <p:txBody>
          <a:bodyPr/>
          <a:lstStyle>
            <a:lvl1pPr>
              <a:defRPr sz="1200" b="0" i="0">
                <a:solidFill>
                  <a:srgbClr val="969799"/>
                </a:solidFill>
                <a:latin typeface="Roboto"/>
                <a:cs typeface="Roboto"/>
              </a:defRPr>
            </a:lvl1pPr>
          </a:lstStyle>
          <a:p>
            <a:pPr>
              <a:defRPr/>
            </a:pPr>
            <a:fld id="{DE58E067-4395-42D6-BCA9-D3352B1F2629}" type="slidenum">
              <a:rPr/>
              <a:pPr>
                <a:defRPr/>
              </a:pPr>
              <a:t>‹#›</a:t>
            </a:fld>
            <a:endParaRPr/>
          </a:p>
        </p:txBody>
      </p:sp>
    </p:spTree>
    <p:extLst>
      <p:ext uri="{BB962C8B-B14F-4D97-AF65-F5344CB8AC3E}">
        <p14:creationId xmlns:p14="http://schemas.microsoft.com/office/powerpoint/2010/main" val="152775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9563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8" name="Holder 3"/>
          <p:cNvSpPr>
            <a:spLocks noGrp="1"/>
          </p:cNvSpPr>
          <p:nvPr>
            <p:ph type="body" idx="1"/>
          </p:nvPr>
        </p:nvSpPr>
        <p:spPr>
          <a:xfrm>
            <a:off x="444500" y="3048000"/>
            <a:ext cx="6032500" cy="276999"/>
          </a:xfrm>
        </p:spPr>
        <p:txBody>
          <a:bodyPr/>
          <a:lstStyle>
            <a:lvl1pPr>
              <a:defRPr b="0" i="0">
                <a:solidFill>
                  <a:srgbClr val="4A5FAB"/>
                </a:solidFill>
                <a:latin typeface="+mn-lt"/>
                <a:ea typeface="Roboto Medium" panose="02000000000000000000"/>
              </a:defRPr>
            </a:lvl1pPr>
          </a:lstStyle>
          <a:p>
            <a:endParaRPr/>
          </a:p>
        </p:txBody>
      </p:sp>
      <p:sp>
        <p:nvSpPr>
          <p:cNvPr id="9" name="Text Placeholder 9"/>
          <p:cNvSpPr>
            <a:spLocks noGrp="1"/>
          </p:cNvSpPr>
          <p:nvPr>
            <p:ph type="body" sz="quarter" idx="10"/>
          </p:nvPr>
        </p:nvSpPr>
        <p:spPr>
          <a:xfrm>
            <a:off x="457200" y="3657600"/>
            <a:ext cx="5638800" cy="369332"/>
          </a:xfrm>
        </p:spPr>
        <p:txBody>
          <a:bodyPr/>
          <a:lstStyle>
            <a:lvl1pPr>
              <a:defRPr sz="2400" b="0" i="0">
                <a:solidFill>
                  <a:schemeClr val="tx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5" name="Holder 5">
            <a:extLst>
              <a:ext uri="{FF2B5EF4-FFF2-40B4-BE49-F238E27FC236}">
                <a16:creationId xmlns:a16="http://schemas.microsoft.com/office/drawing/2014/main" id="{C0B748EA-E787-4FAE-8C0C-285D31995D95}"/>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6" name="Holder 7">
            <a:extLst>
              <a:ext uri="{FF2B5EF4-FFF2-40B4-BE49-F238E27FC236}">
                <a16:creationId xmlns:a16="http://schemas.microsoft.com/office/drawing/2014/main" id="{D3A57C70-7AAF-440C-AC77-66098CA68ECB}"/>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26466E18-724B-41E3-81BF-9EBCAD369147}" type="slidenum">
              <a:rPr/>
              <a:pPr>
                <a:defRPr/>
              </a:pPr>
              <a:t>‹#›</a:t>
            </a:fld>
            <a:endParaRPr/>
          </a:p>
        </p:txBody>
      </p:sp>
    </p:spTree>
    <p:extLst>
      <p:ext uri="{BB962C8B-B14F-4D97-AF65-F5344CB8AC3E}">
        <p14:creationId xmlns:p14="http://schemas.microsoft.com/office/powerpoint/2010/main" val="156327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4500" y="3200400"/>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a:extLst>
              <a:ext uri="{FF2B5EF4-FFF2-40B4-BE49-F238E27FC236}">
                <a16:creationId xmlns:a16="http://schemas.microsoft.com/office/drawing/2014/main" id="{76C1A163-8C52-4850-861B-F876E991CFE5}"/>
              </a:ext>
            </a:extLst>
          </p:cNvPr>
          <p:cNvSpPr>
            <a:spLocks noGrp="1"/>
          </p:cNvSpPr>
          <p:nvPr>
            <p:ph type="ftr" sz="quarter" idx="10"/>
          </p:nvPr>
        </p:nvSpPr>
        <p:spPr/>
        <p:txBody>
          <a:bodyPr/>
          <a:lstStyle>
            <a:lvl1pPr>
              <a:defRPr sz="1200" b="0" i="0">
                <a:solidFill>
                  <a:srgbClr val="969799"/>
                </a:solidFill>
                <a:latin typeface="+mn-lt"/>
                <a:cs typeface="Roboto"/>
              </a:defRPr>
            </a:lvl1pPr>
          </a:lstStyle>
          <a:p>
            <a:pPr>
              <a:defRPr/>
            </a:pPr>
            <a:r>
              <a:rPr lang="en-US"/>
              <a:t>pharmacist.com</a:t>
            </a:r>
          </a:p>
        </p:txBody>
      </p:sp>
      <p:sp>
        <p:nvSpPr>
          <p:cNvPr id="4" name="Holder 5">
            <a:extLst>
              <a:ext uri="{FF2B5EF4-FFF2-40B4-BE49-F238E27FC236}">
                <a16:creationId xmlns:a16="http://schemas.microsoft.com/office/drawing/2014/main" id="{E86844CD-E1A4-4C3D-AFA7-69F1CA6FE03B}"/>
              </a:ext>
            </a:extLst>
          </p:cNvPr>
          <p:cNvSpPr>
            <a:spLocks noGrp="1"/>
          </p:cNvSpPr>
          <p:nvPr>
            <p:ph type="sldNum" sz="quarter" idx="11"/>
          </p:nvPr>
        </p:nvSpPr>
        <p:spPr/>
        <p:txBody>
          <a:bodyPr/>
          <a:lstStyle>
            <a:lvl1pPr>
              <a:defRPr sz="1200" b="0" i="0">
                <a:solidFill>
                  <a:srgbClr val="969799"/>
                </a:solidFill>
                <a:latin typeface="Roboto"/>
                <a:cs typeface="Roboto"/>
              </a:defRPr>
            </a:lvl1pPr>
          </a:lstStyle>
          <a:p>
            <a:pPr>
              <a:defRPr/>
            </a:pPr>
            <a:fld id="{F70A7FA1-F068-4913-8014-F0575475525B}" type="slidenum">
              <a:rPr/>
              <a:pPr>
                <a:defRPr/>
              </a:pPr>
              <a:t>‹#›</a:t>
            </a:fld>
            <a:endParaRPr/>
          </a:p>
        </p:txBody>
      </p:sp>
    </p:spTree>
    <p:extLst>
      <p:ext uri="{BB962C8B-B14F-4D97-AF65-F5344CB8AC3E}">
        <p14:creationId xmlns:p14="http://schemas.microsoft.com/office/powerpoint/2010/main" val="249264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6BEBD3C1-A52B-4D5D-8C41-A22E9ED6ECCB}"/>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8C1612CA-3858-46C7-9FD2-489E70F3F2D1}"/>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688192"/>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p:cNvSpPr>
            <a:spLocks noGrp="1"/>
          </p:cNvSpPr>
          <p:nvPr>
            <p:ph type="body" idx="1"/>
          </p:nvPr>
        </p:nvSpPr>
        <p:spPr>
          <a:xfrm>
            <a:off x="444500" y="3883808"/>
            <a:ext cx="11328242" cy="369332"/>
          </a:xfrm>
        </p:spPr>
        <p:txBody>
          <a:bodyPr/>
          <a:lstStyle>
            <a:lvl1pPr>
              <a:defRPr b="0" i="0">
                <a:solidFill>
                  <a:srgbClr val="00B3AA"/>
                </a:solidFill>
                <a:latin typeface="+mn-lt"/>
                <a:ea typeface="Roboto Medium" panose="02000000000000000000"/>
              </a:defRPr>
            </a:lvl1pPr>
          </a:lstStyle>
          <a:p>
            <a:endParaRPr/>
          </a:p>
        </p:txBody>
      </p:sp>
      <p:sp>
        <p:nvSpPr>
          <p:cNvPr id="8" name="Text Placeholder 9"/>
          <p:cNvSpPr>
            <a:spLocks noGrp="1"/>
          </p:cNvSpPr>
          <p:nvPr>
            <p:ph type="body" sz="quarter" idx="10"/>
          </p:nvPr>
        </p:nvSpPr>
        <p:spPr>
          <a:xfrm>
            <a:off x="457200" y="4493408"/>
            <a:ext cx="11315542" cy="408850"/>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Holder 2">
            <a:extLst>
              <a:ext uri="{FF2B5EF4-FFF2-40B4-BE49-F238E27FC236}">
                <a16:creationId xmlns:a16="http://schemas.microsoft.com/office/drawing/2014/main" id="{FCB7394F-6B90-4891-87D5-109AB9E91DB6}"/>
              </a:ext>
            </a:extLst>
          </p:cNvPr>
          <p:cNvSpPr>
            <a:spLocks noGrp="1"/>
          </p:cNvSpPr>
          <p:nvPr>
            <p:ph type="ftr" sz="quarter" idx="11"/>
          </p:nvPr>
        </p:nvSpPr>
        <p:spPr>
          <a:xfrm>
            <a:off x="10058400" y="6400800"/>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BDABD596-DAC0-4D1D-A543-D037375FCB63}"/>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5556064D-5FC2-4A4F-A43A-9CD0E7FB8021}" type="slidenum">
              <a:rPr lang="en-US"/>
              <a:pPr>
                <a:defRPr/>
              </a:pPr>
              <a:t>‹#›</a:t>
            </a:fld>
            <a:endParaRPr lang="en-US"/>
          </a:p>
        </p:txBody>
      </p:sp>
    </p:spTree>
    <p:extLst>
      <p:ext uri="{BB962C8B-B14F-4D97-AF65-F5344CB8AC3E}">
        <p14:creationId xmlns:p14="http://schemas.microsoft.com/office/powerpoint/2010/main" val="38836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DB8ED1CC-EF0B-4ADB-B245-6E84D549AE10}"/>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00B3A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AA259A2E-17C3-4DC8-BE2C-5AFC4D77BF15}"/>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500" y="2286000"/>
            <a:ext cx="11061700" cy="897948"/>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p:cNvSpPr>
            <a:spLocks noGrp="1"/>
          </p:cNvSpPr>
          <p:nvPr>
            <p:ph type="body" idx="1"/>
          </p:nvPr>
        </p:nvSpPr>
        <p:spPr>
          <a:xfrm>
            <a:off x="444500" y="3883808"/>
            <a:ext cx="11061700" cy="307777"/>
          </a:xfrm>
        </p:spPr>
        <p:txBody>
          <a:bodyPr/>
          <a:lstStyle>
            <a:lvl1pPr>
              <a:defRPr b="0" i="0">
                <a:solidFill>
                  <a:srgbClr val="312B7E"/>
                </a:solidFill>
                <a:latin typeface="+mn-lt"/>
                <a:ea typeface="Roboto Medium" panose="02000000000000000000"/>
              </a:defRPr>
            </a:lvl1pPr>
          </a:lstStyle>
          <a:p>
            <a:endParaRPr/>
          </a:p>
        </p:txBody>
      </p:sp>
      <p:sp>
        <p:nvSpPr>
          <p:cNvPr id="8" name="Text Placeholder 9"/>
          <p:cNvSpPr>
            <a:spLocks noGrp="1"/>
          </p:cNvSpPr>
          <p:nvPr>
            <p:ph type="body" sz="quarter" idx="10"/>
          </p:nvPr>
        </p:nvSpPr>
        <p:spPr>
          <a:xfrm>
            <a:off x="457200" y="4493407"/>
            <a:ext cx="11061700"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Holder 2">
            <a:extLst>
              <a:ext uri="{FF2B5EF4-FFF2-40B4-BE49-F238E27FC236}">
                <a16:creationId xmlns:a16="http://schemas.microsoft.com/office/drawing/2014/main" id="{B9CF7456-9C3C-4F26-9272-69D4F9C302CF}"/>
              </a:ext>
            </a:extLst>
          </p:cNvPr>
          <p:cNvSpPr>
            <a:spLocks noGrp="1"/>
          </p:cNvSpPr>
          <p:nvPr>
            <p:ph type="ftr" sz="quarter" idx="11"/>
          </p:nvPr>
        </p:nvSpPr>
        <p:spPr>
          <a:xfrm>
            <a:off x="10134600" y="6419850"/>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D53BF085-F1D2-4E69-9E82-30CC6BD243D6}"/>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FFB9E133-ACAD-4291-B937-EC4BAE290921}" type="slidenum">
              <a:rPr lang="en-US"/>
              <a:pPr>
                <a:defRPr/>
              </a:pPr>
              <a:t>‹#›</a:t>
            </a:fld>
            <a:endParaRPr lang="en-US"/>
          </a:p>
        </p:txBody>
      </p:sp>
    </p:spTree>
    <p:extLst>
      <p:ext uri="{BB962C8B-B14F-4D97-AF65-F5344CB8AC3E}">
        <p14:creationId xmlns:p14="http://schemas.microsoft.com/office/powerpoint/2010/main" val="83526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D5F1887B-A16F-4EA2-A1B5-E7593629B8D4}"/>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B4419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76EBD1E6-62DF-400D-AD19-3795982A5DF7}"/>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p:cNvSpPr>
            <a:spLocks noGrp="1"/>
          </p:cNvSpPr>
          <p:nvPr>
            <p:ph type="body" idx="1"/>
          </p:nvPr>
        </p:nvSpPr>
        <p:spPr>
          <a:xfrm>
            <a:off x="444500" y="3883808"/>
            <a:ext cx="11328242" cy="369332"/>
          </a:xfrm>
        </p:spPr>
        <p:txBody>
          <a:bodyPr/>
          <a:lstStyle>
            <a:lvl1pPr>
              <a:defRPr b="0" i="0">
                <a:solidFill>
                  <a:srgbClr val="312B7E"/>
                </a:solidFill>
                <a:latin typeface="+mn-lt"/>
                <a:ea typeface="Roboto Medium" panose="02000000000000000000"/>
              </a:defRPr>
            </a:lvl1pPr>
          </a:lstStyle>
          <a:p>
            <a:endParaRPr/>
          </a:p>
        </p:txBody>
      </p:sp>
      <p:sp>
        <p:nvSpPr>
          <p:cNvPr id="8" name="Text Placeholder 9"/>
          <p:cNvSpPr>
            <a:spLocks noGrp="1"/>
          </p:cNvSpPr>
          <p:nvPr>
            <p:ph type="body" sz="quarter" idx="10"/>
          </p:nvPr>
        </p:nvSpPr>
        <p:spPr>
          <a:xfrm>
            <a:off x="457200" y="4493408"/>
            <a:ext cx="11328242" cy="369332"/>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Holder 2">
            <a:extLst>
              <a:ext uri="{FF2B5EF4-FFF2-40B4-BE49-F238E27FC236}">
                <a16:creationId xmlns:a16="http://schemas.microsoft.com/office/drawing/2014/main" id="{E110C7CE-2255-4922-8C86-E742DCCCCDB0}"/>
              </a:ext>
            </a:extLst>
          </p:cNvPr>
          <p:cNvSpPr>
            <a:spLocks noGrp="1"/>
          </p:cNvSpPr>
          <p:nvPr>
            <p:ph type="ftr" sz="quarter" idx="11"/>
          </p:nvPr>
        </p:nvSpPr>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74F32575-E4E8-4CD4-9A83-952D637405F1}"/>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DB5E7951-88EF-4870-BA39-48137733A33C}" type="slidenum">
              <a:rPr lang="en-US"/>
              <a:pPr>
                <a:defRPr/>
              </a:pPr>
              <a:t>‹#›</a:t>
            </a:fld>
            <a:endParaRPr lang="en-US"/>
          </a:p>
        </p:txBody>
      </p:sp>
    </p:spTree>
    <p:extLst>
      <p:ext uri="{BB962C8B-B14F-4D97-AF65-F5344CB8AC3E}">
        <p14:creationId xmlns:p14="http://schemas.microsoft.com/office/powerpoint/2010/main" val="31759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3D3F4571-6E7B-450F-B8B0-05082AA649B6}"/>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312B7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6BDAAFE8-F36F-4176-8D00-2C1D8ED3C80D}"/>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p:cNvSpPr>
            <a:spLocks noGrp="1"/>
          </p:cNvSpPr>
          <p:nvPr>
            <p:ph type="body" idx="1"/>
          </p:nvPr>
        </p:nvSpPr>
        <p:spPr>
          <a:xfrm>
            <a:off x="444500" y="3883808"/>
            <a:ext cx="11328242" cy="369332"/>
          </a:xfrm>
        </p:spPr>
        <p:txBody>
          <a:bodyPr/>
          <a:lstStyle>
            <a:lvl1pPr>
              <a:defRPr b="0" i="0">
                <a:solidFill>
                  <a:srgbClr val="00B3AA"/>
                </a:solidFill>
                <a:latin typeface="+mn-lt"/>
                <a:ea typeface="Roboto Medium" panose="02000000000000000000"/>
              </a:defRPr>
            </a:lvl1pPr>
          </a:lstStyle>
          <a:p>
            <a:endParaRPr/>
          </a:p>
        </p:txBody>
      </p:sp>
      <p:sp>
        <p:nvSpPr>
          <p:cNvPr id="8" name="Text Placeholder 9"/>
          <p:cNvSpPr>
            <a:spLocks noGrp="1"/>
          </p:cNvSpPr>
          <p:nvPr>
            <p:ph type="body" sz="quarter" idx="10"/>
          </p:nvPr>
        </p:nvSpPr>
        <p:spPr>
          <a:xfrm>
            <a:off x="457200" y="4493408"/>
            <a:ext cx="11328242" cy="488788"/>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Holder 2">
            <a:extLst>
              <a:ext uri="{FF2B5EF4-FFF2-40B4-BE49-F238E27FC236}">
                <a16:creationId xmlns:a16="http://schemas.microsoft.com/office/drawing/2014/main" id="{AA94DA10-D581-410D-A660-8027D11D3EDA}"/>
              </a:ext>
            </a:extLst>
          </p:cNvPr>
          <p:cNvSpPr>
            <a:spLocks noGrp="1"/>
          </p:cNvSpPr>
          <p:nvPr>
            <p:ph type="ftr" sz="quarter" idx="11"/>
          </p:nvPr>
        </p:nvSpPr>
        <p:spPr>
          <a:xfrm>
            <a:off x="10058400" y="6410325"/>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1D1ECE38-3CA6-4C1C-BB57-AAC955CB7E4C}"/>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7767EB4A-28E2-4FF8-9765-FB07418E499E}" type="slidenum">
              <a:rPr lang="en-US"/>
              <a:pPr>
                <a:defRPr/>
              </a:pPr>
              <a:t>‹#›</a:t>
            </a:fld>
            <a:endParaRPr lang="en-US"/>
          </a:p>
        </p:txBody>
      </p:sp>
    </p:spTree>
    <p:extLst>
      <p:ext uri="{BB962C8B-B14F-4D97-AF65-F5344CB8AC3E}">
        <p14:creationId xmlns:p14="http://schemas.microsoft.com/office/powerpoint/2010/main" val="205671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78200B34-78BC-4BBF-BEE0-504A4375880A}"/>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4A5EA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FA3037A8-1BB0-4545-AF7D-D43A5D53E63B}"/>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897948"/>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p:cNvSpPr>
            <a:spLocks noGrp="1"/>
          </p:cNvSpPr>
          <p:nvPr>
            <p:ph type="body" idx="1"/>
          </p:nvPr>
        </p:nvSpPr>
        <p:spPr>
          <a:xfrm>
            <a:off x="444500" y="3883808"/>
            <a:ext cx="11328242" cy="307777"/>
          </a:xfrm>
        </p:spPr>
        <p:txBody>
          <a:bodyPr/>
          <a:lstStyle>
            <a:lvl1pPr>
              <a:defRPr b="0" i="0">
                <a:solidFill>
                  <a:srgbClr val="00B3AA"/>
                </a:solidFill>
                <a:latin typeface="+mn-lt"/>
                <a:ea typeface="Roboto Medium" panose="02000000000000000000"/>
              </a:defRPr>
            </a:lvl1pPr>
          </a:lstStyle>
          <a:p>
            <a:endParaRPr/>
          </a:p>
        </p:txBody>
      </p:sp>
      <p:sp>
        <p:nvSpPr>
          <p:cNvPr id="8" name="Text Placeholder 9"/>
          <p:cNvSpPr>
            <a:spLocks noGrp="1"/>
          </p:cNvSpPr>
          <p:nvPr>
            <p:ph type="body" sz="quarter" idx="10"/>
          </p:nvPr>
        </p:nvSpPr>
        <p:spPr>
          <a:xfrm>
            <a:off x="457200" y="4493407"/>
            <a:ext cx="11315542"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Holder 2">
            <a:extLst>
              <a:ext uri="{FF2B5EF4-FFF2-40B4-BE49-F238E27FC236}">
                <a16:creationId xmlns:a16="http://schemas.microsoft.com/office/drawing/2014/main" id="{75874D96-DD5B-4609-86A7-04675192A514}"/>
              </a:ext>
            </a:extLst>
          </p:cNvPr>
          <p:cNvSpPr>
            <a:spLocks noGrp="1"/>
          </p:cNvSpPr>
          <p:nvPr>
            <p:ph type="ftr" sz="quarter" idx="11"/>
          </p:nvPr>
        </p:nvSpPr>
        <p:spPr>
          <a:xfrm>
            <a:off x="10058400" y="6400800"/>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8039979B-AE32-41FC-906A-6AE59751FECA}"/>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BEDE479B-9066-48C4-9297-008CFC426200}" type="slidenum">
              <a:rPr lang="en-US"/>
              <a:pPr>
                <a:defRPr/>
              </a:pPr>
              <a:t>‹#›</a:t>
            </a:fld>
            <a:endParaRPr lang="en-US"/>
          </a:p>
        </p:txBody>
      </p:sp>
    </p:spTree>
    <p:extLst>
      <p:ext uri="{BB962C8B-B14F-4D97-AF65-F5344CB8AC3E}">
        <p14:creationId xmlns:p14="http://schemas.microsoft.com/office/powerpoint/2010/main" val="412164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45823070-A910-4FB3-A303-78A5096936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1AAA3CFA-3E51-4550-B599-D5545E087F80}"/>
              </a:ext>
            </a:extLst>
          </p:cNvPr>
          <p:cNvSpPr/>
          <p:nvPr userDrawn="1"/>
        </p:nvSpPr>
        <p:spPr>
          <a:xfrm>
            <a:off x="211138" y="369888"/>
            <a:ext cx="2066925" cy="14605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F3055072-1FD1-45A4-8A1D-4E8F038CBB6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6863" y="835025"/>
            <a:ext cx="18954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3018971" y="1158969"/>
            <a:ext cx="8432800" cy="822231"/>
          </a:xfrm>
        </p:spPr>
        <p:txBody>
          <a:bodyPr/>
          <a:lstStyle>
            <a:lvl1pPr algn="ctr">
              <a:lnSpc>
                <a:spcPct val="90000"/>
              </a:lnSpc>
              <a:defRPr>
                <a:solidFill>
                  <a:schemeClr val="bg1"/>
                </a:solidFill>
              </a:defRPr>
            </a:lvl1pPr>
          </a:lstStyle>
          <a:p>
            <a:r>
              <a:rPr lang="en-US"/>
              <a:t>Click to edit Master title style</a:t>
            </a:r>
          </a:p>
        </p:txBody>
      </p:sp>
      <p:sp>
        <p:nvSpPr>
          <p:cNvPr id="10" name="Rectangle 3"/>
          <p:cNvSpPr>
            <a:spLocks noGrp="1" noChangeArrowheads="1"/>
          </p:cNvSpPr>
          <p:nvPr>
            <p:ph type="subTitle" idx="1"/>
          </p:nvPr>
        </p:nvSpPr>
        <p:spPr>
          <a:xfrm>
            <a:off x="2968171" y="4637314"/>
            <a:ext cx="8483600" cy="1752600"/>
          </a:xfrm>
        </p:spPr>
        <p:txBody>
          <a:bodyPr/>
          <a:lstStyle>
            <a:lvl1pPr marL="0" indent="0" algn="ctr">
              <a:lnSpc>
                <a:spcPct val="90000"/>
              </a:lnSpc>
              <a:buFont typeface="Times" charset="0"/>
              <a:buNone/>
              <a:defRPr sz="3600" b="1">
                <a:solidFill>
                  <a:srgbClr val="045184"/>
                </a:solidFill>
              </a:defRPr>
            </a:lvl1pPr>
          </a:lstStyle>
          <a:p>
            <a:r>
              <a:rPr lang="en-US"/>
              <a:t>Click to edit Master subtitle style</a:t>
            </a:r>
          </a:p>
        </p:txBody>
      </p:sp>
      <p:sp>
        <p:nvSpPr>
          <p:cNvPr id="7" name="Slide Number Placeholder 5">
            <a:extLst>
              <a:ext uri="{FF2B5EF4-FFF2-40B4-BE49-F238E27FC236}">
                <a16:creationId xmlns:a16="http://schemas.microsoft.com/office/drawing/2014/main" id="{7839B80E-0766-4331-AC03-6DEAFBA4D89A}"/>
              </a:ext>
            </a:extLst>
          </p:cNvPr>
          <p:cNvSpPr>
            <a:spLocks noGrp="1"/>
          </p:cNvSpPr>
          <p:nvPr>
            <p:ph type="sldNum" sz="quarter" idx="10"/>
          </p:nvPr>
        </p:nvSpPr>
        <p:spPr>
          <a:xfrm>
            <a:off x="11253788" y="6964363"/>
            <a:ext cx="682625" cy="365125"/>
          </a:xfrm>
        </p:spPr>
        <p:txBody>
          <a:bodyPr/>
          <a:lstStyle>
            <a:lvl1pPr marL="0">
              <a:spcBef>
                <a:spcPct val="0"/>
              </a:spcBef>
              <a:defRPr sz="1400">
                <a:solidFill>
                  <a:srgbClr val="045184"/>
                </a:solidFill>
              </a:defRPr>
            </a:lvl1pPr>
          </a:lstStyle>
          <a:p>
            <a:pPr>
              <a:defRPr/>
            </a:pPr>
            <a:fld id="{CB1859C6-EE0C-49E0-A893-02FC5BE8944E}" type="slidenum">
              <a:rPr lang="en-US" altLang="en-US"/>
              <a:pPr>
                <a:defRPr/>
              </a:pPr>
              <a:t>‹#›</a:t>
            </a:fld>
            <a:endParaRPr lang="en-US" altLang="en-US"/>
          </a:p>
        </p:txBody>
      </p:sp>
    </p:spTree>
    <p:extLst>
      <p:ext uri="{BB962C8B-B14F-4D97-AF65-F5344CB8AC3E}">
        <p14:creationId xmlns:p14="http://schemas.microsoft.com/office/powerpoint/2010/main" val="35124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55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Roboto"/>
                <a:cs typeface="Roboto"/>
              </a:defRPr>
            </a:lvl1pPr>
          </a:lstStyle>
          <a:p>
            <a:pPr marL="12700">
              <a:lnSpc>
                <a:spcPct val="100000"/>
              </a:lnSpc>
              <a:spcBef>
                <a:spcPts val="10"/>
              </a:spcBef>
            </a:pPr>
            <a:r>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29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Content Placeholder 2"/>
          <p:cNvSpPr>
            <a:spLocks noGrp="1"/>
          </p:cNvSpPr>
          <p:nvPr>
            <p:ph idx="1"/>
          </p:nvPr>
        </p:nvSpPr>
        <p:spPr>
          <a:xfrm>
            <a:off x="293913" y="862693"/>
            <a:ext cx="11593286" cy="4950278"/>
          </a:xfrm>
        </p:spPr>
        <p:txBody>
          <a:bodyPr>
            <a:normAutofit/>
          </a:bodyPr>
          <a:lstStyle>
            <a:lvl1pPr>
              <a:buClr>
                <a:srgbClr val="23ADBF"/>
              </a:buClr>
              <a:defRPr sz="2000"/>
            </a:lvl1pPr>
            <a:lvl2pPr>
              <a:buClr>
                <a:srgbClr val="23ADBF"/>
              </a:buClr>
              <a:defRPr sz="2000"/>
            </a:lvl2pPr>
            <a:lvl3pPr>
              <a:buClr>
                <a:srgbClr val="23ADBF"/>
              </a:buClr>
              <a:defRPr sz="2000"/>
            </a:lvl3pPr>
            <a:lvl4pPr>
              <a:buClr>
                <a:srgbClr val="23ADBF"/>
              </a:buClr>
              <a:defRPr sz="2000"/>
            </a:lvl4pPr>
            <a:lvl5pPr>
              <a:buClr>
                <a:srgbClr val="23ADBF"/>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p:cNvSpPr>
            <a:spLocks noGrp="1"/>
          </p:cNvSpPr>
          <p:nvPr>
            <p:ph type="title"/>
          </p:nvPr>
        </p:nvSpPr>
        <p:spPr>
          <a:xfrm>
            <a:off x="1937656" y="108008"/>
            <a:ext cx="9949543" cy="632221"/>
          </a:xfrm>
        </p:spPr>
        <p:txBody>
          <a:bodyPr/>
          <a:lstStyle>
            <a:lvl1pPr>
              <a:defRPr sz="2800" b="1">
                <a:solidFill>
                  <a:srgbClr val="FFFFFF"/>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BAEEA9D6-9A58-4609-AA79-14C69D1C639E}"/>
              </a:ext>
            </a:extLst>
          </p:cNvPr>
          <p:cNvSpPr>
            <a:spLocks noGrp="1"/>
          </p:cNvSpPr>
          <p:nvPr>
            <p:ph type="sldNum" sz="quarter" idx="10"/>
          </p:nvPr>
        </p:nvSpPr>
        <p:spPr>
          <a:xfrm>
            <a:off x="11268075" y="6448425"/>
            <a:ext cx="684213" cy="365125"/>
          </a:xfrm>
        </p:spPr>
        <p:txBody>
          <a:bodyPr/>
          <a:lstStyle>
            <a:lvl1pPr marL="0">
              <a:spcBef>
                <a:spcPct val="0"/>
              </a:spcBef>
              <a:defRPr/>
            </a:lvl1pPr>
          </a:lstStyle>
          <a:p>
            <a:pPr>
              <a:defRPr/>
            </a:pPr>
            <a:fld id="{4909BA52-EA87-4399-97E8-A51335D94869}" type="slidenum">
              <a:rPr lang="en-US" altLang="en-US"/>
              <a:pPr>
                <a:defRPr/>
              </a:pPr>
              <a:t>‹#›</a:t>
            </a:fld>
            <a:endParaRPr lang="en-US" altLang="en-US"/>
          </a:p>
        </p:txBody>
      </p:sp>
    </p:spTree>
    <p:extLst>
      <p:ext uri="{BB962C8B-B14F-4D97-AF65-F5344CB8AC3E}">
        <p14:creationId xmlns:p14="http://schemas.microsoft.com/office/powerpoint/2010/main" val="44444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Content Placeholder 2"/>
          <p:cNvSpPr>
            <a:spLocks noGrp="1"/>
          </p:cNvSpPr>
          <p:nvPr>
            <p:ph idx="1"/>
          </p:nvPr>
        </p:nvSpPr>
        <p:spPr>
          <a:xfrm>
            <a:off x="217715" y="862692"/>
            <a:ext cx="11734172" cy="4928507"/>
          </a:xfrm>
        </p:spPr>
        <p:txBody>
          <a:bodyPr>
            <a:normAutofit/>
          </a:bodyPr>
          <a:lstStyle>
            <a:lvl1pPr>
              <a:buClr>
                <a:srgbClr val="23ADBF"/>
              </a:buClr>
              <a:defRPr sz="2000"/>
            </a:lvl1pPr>
            <a:lvl2pPr>
              <a:buClr>
                <a:srgbClr val="23ADBF"/>
              </a:buClr>
              <a:defRPr sz="2000"/>
            </a:lvl2pPr>
            <a:lvl3pPr>
              <a:buClr>
                <a:srgbClr val="23ADBF"/>
              </a:buClr>
              <a:defRPr sz="2000"/>
            </a:lvl3pPr>
            <a:lvl4pPr>
              <a:buClr>
                <a:srgbClr val="23ADBF"/>
              </a:buClr>
              <a:defRPr sz="2000"/>
            </a:lvl4pPr>
            <a:lvl5pPr>
              <a:buClr>
                <a:srgbClr val="23ADBF"/>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p:cNvSpPr>
            <a:spLocks noGrp="1"/>
          </p:cNvSpPr>
          <p:nvPr>
            <p:ph type="title"/>
          </p:nvPr>
        </p:nvSpPr>
        <p:spPr>
          <a:xfrm>
            <a:off x="1872343" y="97123"/>
            <a:ext cx="10079544" cy="523364"/>
          </a:xfrm>
        </p:spPr>
        <p:txBody>
          <a:bodyPr/>
          <a:lstStyle>
            <a:lvl1pPr>
              <a:defRPr sz="2800" b="1">
                <a:solidFill>
                  <a:srgbClr val="FFFFFF"/>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14DC249E-05A5-4406-8F5E-78D6B088A9B8}"/>
              </a:ext>
            </a:extLst>
          </p:cNvPr>
          <p:cNvSpPr>
            <a:spLocks noGrp="1"/>
          </p:cNvSpPr>
          <p:nvPr>
            <p:ph type="sldNum" sz="quarter" idx="10"/>
          </p:nvPr>
        </p:nvSpPr>
        <p:spPr>
          <a:xfrm>
            <a:off x="11268075" y="6448425"/>
            <a:ext cx="684213" cy="365125"/>
          </a:xfrm>
        </p:spPr>
        <p:txBody>
          <a:bodyPr/>
          <a:lstStyle>
            <a:lvl1pPr marL="0">
              <a:spcBef>
                <a:spcPct val="0"/>
              </a:spcBef>
              <a:defRPr/>
            </a:lvl1pPr>
          </a:lstStyle>
          <a:p>
            <a:pPr>
              <a:defRPr/>
            </a:pPr>
            <a:fld id="{B1073DE3-35F4-493F-AF14-3B761E3B8570}" type="slidenum">
              <a:rPr lang="en-US" altLang="en-US"/>
              <a:pPr>
                <a:defRPr/>
              </a:pPr>
              <a:t>‹#›</a:t>
            </a:fld>
            <a:endParaRPr lang="en-US" altLang="en-US"/>
          </a:p>
        </p:txBody>
      </p:sp>
    </p:spTree>
    <p:extLst>
      <p:ext uri="{BB962C8B-B14F-4D97-AF65-F5344CB8AC3E}">
        <p14:creationId xmlns:p14="http://schemas.microsoft.com/office/powerpoint/2010/main" val="282855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872343" y="97123"/>
            <a:ext cx="10079544" cy="523364"/>
          </a:xfrm>
        </p:spPr>
        <p:txBody>
          <a:bodyPr/>
          <a:lstStyle>
            <a:lvl1pPr>
              <a:defRPr sz="2800" b="1">
                <a:solidFill>
                  <a:srgbClr val="FFFFFF"/>
                </a:solidFill>
              </a:defRPr>
            </a:lvl1pPr>
          </a:lstStyle>
          <a:p>
            <a:r>
              <a:rPr lang="en-US"/>
              <a:t>Click to edit Master title style</a:t>
            </a:r>
          </a:p>
        </p:txBody>
      </p:sp>
      <p:sp>
        <p:nvSpPr>
          <p:cNvPr id="3" name="Content Placeholder 2"/>
          <p:cNvSpPr>
            <a:spLocks noGrp="1"/>
          </p:cNvSpPr>
          <p:nvPr>
            <p:ph sz="half" idx="1"/>
          </p:nvPr>
        </p:nvSpPr>
        <p:spPr>
          <a:xfrm>
            <a:off x="457199" y="1200151"/>
            <a:ext cx="5290457" cy="4166506"/>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7257" y="1191987"/>
            <a:ext cx="5464629" cy="41746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7D5FD6F-5A03-4D70-98FC-56B6B112FF78}"/>
              </a:ext>
            </a:extLst>
          </p:cNvPr>
          <p:cNvSpPr>
            <a:spLocks noGrp="1"/>
          </p:cNvSpPr>
          <p:nvPr>
            <p:ph type="sldNum" sz="quarter" idx="10"/>
          </p:nvPr>
        </p:nvSpPr>
        <p:spPr>
          <a:xfrm>
            <a:off x="11268075" y="6448425"/>
            <a:ext cx="684213" cy="365125"/>
          </a:xfrm>
        </p:spPr>
        <p:txBody>
          <a:bodyPr/>
          <a:lstStyle>
            <a:lvl1pPr marL="0">
              <a:spcBef>
                <a:spcPct val="0"/>
              </a:spcBef>
              <a:defRPr/>
            </a:lvl1pPr>
          </a:lstStyle>
          <a:p>
            <a:pPr>
              <a:defRPr/>
            </a:pPr>
            <a:fld id="{41A77ECE-1E3F-413F-AE87-4FB7A4581105}" type="slidenum">
              <a:rPr lang="en-US" altLang="en-US"/>
              <a:pPr>
                <a:defRPr/>
              </a:pPr>
              <a:t>‹#›</a:t>
            </a:fld>
            <a:endParaRPr lang="en-US" altLang="en-US"/>
          </a:p>
        </p:txBody>
      </p:sp>
    </p:spTree>
    <p:extLst>
      <p:ext uri="{BB962C8B-B14F-4D97-AF65-F5344CB8AC3E}">
        <p14:creationId xmlns:p14="http://schemas.microsoft.com/office/powerpoint/2010/main" val="341122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917DB-9FAD-455C-8A44-D5F07F0689B4}"/>
              </a:ext>
            </a:extLst>
          </p:cNvPr>
          <p:cNvSpPr>
            <a:spLocks noGrp="1"/>
          </p:cNvSpPr>
          <p:nvPr>
            <p:ph type="dt" sz="half" idx="10"/>
          </p:nvPr>
        </p:nvSpPr>
        <p:spPr>
          <a:xfrm>
            <a:off x="0" y="0"/>
            <a:ext cx="0" cy="0"/>
          </a:xfrm>
        </p:spPr>
        <p:txBody>
          <a:bodyPr/>
          <a:lstStyle>
            <a:lvl1pPr>
              <a:defRPr/>
            </a:lvl1pPr>
          </a:lstStyle>
          <a:p>
            <a:pPr>
              <a:defRPr/>
            </a:pPr>
            <a:fld id="{4F4F9AE8-AE7F-4B96-AE6E-C4FAF876F856}" type="datetimeFigureOut">
              <a:rPr lang="en-US"/>
              <a:pPr>
                <a:defRPr/>
              </a:pPr>
              <a:t>2/21/2024</a:t>
            </a:fld>
            <a:endParaRPr lang="en-US"/>
          </a:p>
        </p:txBody>
      </p:sp>
      <p:sp>
        <p:nvSpPr>
          <p:cNvPr id="5" name="Footer Placeholder 4">
            <a:extLst>
              <a:ext uri="{FF2B5EF4-FFF2-40B4-BE49-F238E27FC236}">
                <a16:creationId xmlns:a16="http://schemas.microsoft.com/office/drawing/2014/main" id="{79738C84-EF5C-4A0E-A8FC-A2A9D234B940}"/>
              </a:ext>
            </a:extLst>
          </p:cNvPr>
          <p:cNvSpPr>
            <a:spLocks noGrp="1"/>
          </p:cNvSpPr>
          <p:nvPr>
            <p:ph type="ftr" sz="quarter" idx="11"/>
          </p:nvPr>
        </p:nvSpPr>
        <p:spPr/>
        <p:txBody>
          <a:bodyPr/>
          <a:lstStyle>
            <a:lvl1pPr marL="0">
              <a:spcBef>
                <a:spcPct val="0"/>
              </a:spcBef>
              <a:defRPr/>
            </a:lvl1pPr>
          </a:lstStyle>
          <a:p>
            <a:pPr>
              <a:defRPr/>
            </a:pPr>
            <a:endParaRPr lang="en-US"/>
          </a:p>
        </p:txBody>
      </p:sp>
      <p:sp>
        <p:nvSpPr>
          <p:cNvPr id="6" name="Slide Number Placeholder 5">
            <a:extLst>
              <a:ext uri="{FF2B5EF4-FFF2-40B4-BE49-F238E27FC236}">
                <a16:creationId xmlns:a16="http://schemas.microsoft.com/office/drawing/2014/main" id="{583DDE7F-5B63-4126-9519-9F2C18528001}"/>
              </a:ext>
            </a:extLst>
          </p:cNvPr>
          <p:cNvSpPr>
            <a:spLocks noGrp="1"/>
          </p:cNvSpPr>
          <p:nvPr>
            <p:ph type="sldNum" sz="quarter" idx="12"/>
          </p:nvPr>
        </p:nvSpPr>
        <p:spPr/>
        <p:txBody>
          <a:bodyPr/>
          <a:lstStyle>
            <a:lvl1pPr marL="0">
              <a:spcBef>
                <a:spcPct val="0"/>
              </a:spcBef>
              <a:defRPr/>
            </a:lvl1pPr>
          </a:lstStyle>
          <a:p>
            <a:pPr>
              <a:defRPr/>
            </a:pPr>
            <a:fld id="{CF2488A9-E465-4E8C-A8D5-AD8F8B48C9D1}" type="slidenum">
              <a:rPr lang="en-US"/>
              <a:pPr>
                <a:defRPr/>
              </a:pPr>
              <a:t>‹#›</a:t>
            </a:fld>
            <a:endParaRPr lang="en-US"/>
          </a:p>
        </p:txBody>
      </p:sp>
    </p:spTree>
    <p:extLst>
      <p:ext uri="{BB962C8B-B14F-4D97-AF65-F5344CB8AC3E}">
        <p14:creationId xmlns:p14="http://schemas.microsoft.com/office/powerpoint/2010/main" val="23274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3910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theme" Target="../theme/theme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3185938"/>
            <a:ext cx="11303000" cy="23469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0134600" y="6400800"/>
            <a:ext cx="1131570" cy="184666"/>
          </a:xfrm>
          <a:prstGeom prst="rect">
            <a:avLst/>
          </a:prstGeom>
        </p:spPr>
        <p:txBody>
          <a:bodyPr wrap="square" lIns="0" tIns="0" rIns="0" bIns="0">
            <a:spAutoFit/>
          </a:bodyPr>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a:xfrm>
            <a:off x="11480957" y="6400800"/>
            <a:ext cx="266543" cy="184666"/>
          </a:xfrm>
          <a:prstGeom prst="rect">
            <a:avLst/>
          </a:prstGeom>
        </p:spPr>
        <p:txBody>
          <a:bodyPr wrap="square" lIns="0" tIns="0" rIns="0" bIns="0">
            <a:spAutoFit/>
          </a:bodyPr>
          <a:lstStyle>
            <a:lvl1pPr>
              <a:defRPr sz="1200" b="0" i="0">
                <a:solidFill>
                  <a:srgbClr val="969799"/>
                </a:solidFill>
                <a:latin typeface="+mn-lt"/>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8" name="Title Placeholder 7">
            <a:extLst>
              <a:ext uri="{FF2B5EF4-FFF2-40B4-BE49-F238E27FC236}">
                <a16:creationId xmlns:a16="http://schemas.microsoft.com/office/drawing/2014/main" id="{46F608F5-2E7A-4D9E-9782-2BD005263587}"/>
              </a:ext>
            </a:extLst>
          </p:cNvPr>
          <p:cNvSpPr>
            <a:spLocks noGrp="1"/>
          </p:cNvSpPr>
          <p:nvPr>
            <p:ph type="title"/>
          </p:nvPr>
        </p:nvSpPr>
        <p:spPr>
          <a:xfrm>
            <a:off x="381000" y="1447800"/>
            <a:ext cx="10515600" cy="1325563"/>
          </a:xfrm>
          <a:prstGeom prst="rect">
            <a:avLst/>
          </a:prstGeom>
        </p:spPr>
        <p:txBody>
          <a:bodyPr vert="horz" lIns="91440" tIns="45720" rIns="91440" bIns="45720" rtlCol="0" anchor="t">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6" r:id="rId1"/>
    <p:sldLayoutId id="2147483701" r:id="rId2"/>
    <p:sldLayoutId id="2147483669" r:id="rId3"/>
    <p:sldLayoutId id="2147483670" r:id="rId4"/>
    <p:sldLayoutId id="2147483671" r:id="rId5"/>
    <p:sldLayoutId id="2147483683" r:id="rId6"/>
    <p:sldLayoutId id="2147483680" r:id="rId7"/>
    <p:sldLayoutId id="2147483684" r:id="rId8"/>
    <p:sldLayoutId id="2147483682" r:id="rId9"/>
    <p:sldLayoutId id="2147483703" r:id="rId10"/>
    <p:sldLayoutId id="2147483685" r:id="rId11"/>
    <p:sldLayoutId id="2147483686" r:id="rId12"/>
    <p:sldLayoutId id="2147483687" r:id="rId13"/>
    <p:sldLayoutId id="2147483688" r:id="rId14"/>
    <p:sldLayoutId id="2147483674" r:id="rId15"/>
    <p:sldLayoutId id="2147483689" r:id="rId16"/>
    <p:sldLayoutId id="2147483690" r:id="rId17"/>
    <p:sldLayoutId id="2147483691" r:id="rId18"/>
    <p:sldLayoutId id="2147483692" r:id="rId19"/>
    <p:sldLayoutId id="2147483673" r:id="rId20"/>
    <p:sldLayoutId id="2147483693" r:id="rId21"/>
    <p:sldLayoutId id="2147483694" r:id="rId22"/>
    <p:sldLayoutId id="2147483695" r:id="rId23"/>
    <p:sldLayoutId id="2147483696" r:id="rId24"/>
    <p:sldLayoutId id="2147483672" r:id="rId25"/>
    <p:sldLayoutId id="2147483697" r:id="rId26"/>
    <p:sldLayoutId id="2147483698" r:id="rId27"/>
    <p:sldLayoutId id="2147483699" r:id="rId28"/>
    <p:sldLayoutId id="2147483700" r:id="rId29"/>
    <p:sldLayoutId id="2147483679" r:id="rId30"/>
    <p:sldLayoutId id="2147483663" r:id="rId31"/>
    <p:sldLayoutId id="2147483664" r:id="rId32"/>
    <p:sldLayoutId id="2147483678" r:id="rId33"/>
    <p:sldLayoutId id="2147483675" r:id="rId34"/>
    <p:sldLayoutId id="2147483704" r:id="rId35"/>
    <p:sldLayoutId id="2147483705" r:id="rId36"/>
    <p:sldLayoutId id="2147483665" r:id="rId37"/>
    <p:sldLayoutId id="2147483702" r:id="rId38"/>
    <p:sldLayoutId id="214748373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defRPr lang="en-US" sz="5050" dirty="0" smtClean="0">
          <a:latin typeface="+mj-lt"/>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84F41-71BE-40D1-9AF0-C182221FA7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EFD7FF-5B89-4361-9728-ABEF0D18D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B51B7B3-2A83-4D2E-A83A-5AFDA508E66C}"/>
              </a:ext>
            </a:extLst>
          </p:cNvPr>
          <p:cNvSpPr/>
          <p:nvPr userDrawn="1"/>
        </p:nvSpPr>
        <p:spPr>
          <a:xfrm>
            <a:off x="0" y="2427"/>
            <a:ext cx="12192000" cy="457200"/>
          </a:xfrm>
          <a:prstGeom prst="rect">
            <a:avLst/>
          </a:prstGeom>
          <a:gradFill>
            <a:gsLst>
              <a:gs pos="39000">
                <a:srgbClr val="007167">
                  <a:alpha val="83000"/>
                </a:srgbClr>
              </a:gs>
              <a:gs pos="100000">
                <a:srgbClr val="0055B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8" name="Picture 7">
            <a:extLst>
              <a:ext uri="{FF2B5EF4-FFF2-40B4-BE49-F238E27FC236}">
                <a16:creationId xmlns:a16="http://schemas.microsoft.com/office/drawing/2014/main" id="{1BEE85D2-1AA2-42E2-A48D-37D94296FA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068" y="36651"/>
            <a:ext cx="899830" cy="383336"/>
          </a:xfrm>
          <a:prstGeom prst="rect">
            <a:avLst/>
          </a:prstGeom>
        </p:spPr>
      </p:pic>
      <p:sp>
        <p:nvSpPr>
          <p:cNvPr id="9" name="Подзаголовок 2">
            <a:extLst>
              <a:ext uri="{FF2B5EF4-FFF2-40B4-BE49-F238E27FC236}">
                <a16:creationId xmlns:a16="http://schemas.microsoft.com/office/drawing/2014/main" id="{9C6A7B68-2940-4EC6-9685-914EE4A595CF}"/>
              </a:ext>
            </a:extLst>
          </p:cNvPr>
          <p:cNvSpPr txBox="1">
            <a:spLocks/>
          </p:cNvSpPr>
          <p:nvPr userDrawn="1"/>
        </p:nvSpPr>
        <p:spPr>
          <a:xfrm>
            <a:off x="8094007" y="135897"/>
            <a:ext cx="3360224"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800">
                <a:solidFill>
                  <a:schemeClr val="bg1"/>
                </a:solidFill>
                <a:latin typeface="Poppins Light" panose="02000000000000000000" pitchFamily="2" charset="0"/>
                <a:ea typeface="Karla" pitchFamily="2" charset="0"/>
                <a:cs typeface="Poppins Light" panose="02000000000000000000" pitchFamily="2" charset="0"/>
              </a:rPr>
              <a:t>American Pharmacists Association</a:t>
            </a:r>
          </a:p>
        </p:txBody>
      </p:sp>
    </p:spTree>
    <p:extLst>
      <p:ext uri="{BB962C8B-B14F-4D97-AF65-F5344CB8AC3E}">
        <p14:creationId xmlns:p14="http://schemas.microsoft.com/office/powerpoint/2010/main" val="2821353310"/>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q"/>
        <a:defRPr sz="16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Holder 3">
            <a:extLst>
              <a:ext uri="{FF2B5EF4-FFF2-40B4-BE49-F238E27FC236}">
                <a16:creationId xmlns:a16="http://schemas.microsoft.com/office/drawing/2014/main" id="{B3F72719-8F86-4277-ACCB-6D31E71FC4D8}"/>
              </a:ext>
            </a:extLst>
          </p:cNvPr>
          <p:cNvSpPr>
            <a:spLocks noGrp="1" noChangeArrowheads="1"/>
          </p:cNvSpPr>
          <p:nvPr>
            <p:ph type="body" idx="1"/>
          </p:nvPr>
        </p:nvSpPr>
        <p:spPr bwMode="auto">
          <a:xfrm>
            <a:off x="444500" y="3186113"/>
            <a:ext cx="113030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a:extLst>
              <a:ext uri="{FF2B5EF4-FFF2-40B4-BE49-F238E27FC236}">
                <a16:creationId xmlns:a16="http://schemas.microsoft.com/office/drawing/2014/main" id="{88D909FE-8F34-4128-99E5-3E97B59BDBA0}"/>
              </a:ext>
            </a:extLst>
          </p:cNvPr>
          <p:cNvSpPr>
            <a:spLocks noGrp="1"/>
          </p:cNvSpPr>
          <p:nvPr>
            <p:ph type="ftr" sz="quarter" idx="5"/>
          </p:nvPr>
        </p:nvSpPr>
        <p:spPr>
          <a:xfrm>
            <a:off x="10134600" y="6400800"/>
            <a:ext cx="1131888" cy="184150"/>
          </a:xfrm>
          <a:prstGeom prst="rect">
            <a:avLst/>
          </a:prstGeom>
        </p:spPr>
        <p:txBody>
          <a:bodyPr wrap="square" lIns="0" tIns="0" rIns="0" bIns="0">
            <a:spAutoFit/>
          </a:bodyPr>
          <a:lstStyle>
            <a:lvl1pPr marL="12700">
              <a:spcBef>
                <a:spcPts val="10"/>
              </a:spcBef>
              <a:defRPr sz="1200" b="0" i="0">
                <a:solidFill>
                  <a:srgbClr val="969799"/>
                </a:solidFill>
                <a:latin typeface="+mn-lt"/>
                <a:cs typeface="Roboto"/>
              </a:defRPr>
            </a:lvl1pPr>
          </a:lstStyle>
          <a:p>
            <a:pPr>
              <a:defRPr/>
            </a:pPr>
            <a:r>
              <a:rPr lang="en-US"/>
              <a:t>pharmacist.com</a:t>
            </a:r>
          </a:p>
        </p:txBody>
      </p:sp>
      <p:sp>
        <p:nvSpPr>
          <p:cNvPr id="6" name="Holder 6">
            <a:extLst>
              <a:ext uri="{FF2B5EF4-FFF2-40B4-BE49-F238E27FC236}">
                <a16:creationId xmlns:a16="http://schemas.microsoft.com/office/drawing/2014/main" id="{B4BDCAAA-BC9B-4855-8675-B9903C887372}"/>
              </a:ext>
            </a:extLst>
          </p:cNvPr>
          <p:cNvSpPr>
            <a:spLocks noGrp="1"/>
          </p:cNvSpPr>
          <p:nvPr>
            <p:ph type="sldNum" sz="quarter" idx="7"/>
          </p:nvPr>
        </p:nvSpPr>
        <p:spPr>
          <a:xfrm>
            <a:off x="11480800" y="6400800"/>
            <a:ext cx="266700" cy="184150"/>
          </a:xfrm>
          <a:prstGeom prst="rect">
            <a:avLst/>
          </a:prstGeom>
        </p:spPr>
        <p:txBody>
          <a:bodyPr wrap="square" lIns="0" tIns="0" rIns="0" bIns="0">
            <a:spAutoFit/>
          </a:bodyPr>
          <a:lstStyle>
            <a:lvl1pPr marL="38100">
              <a:spcBef>
                <a:spcPts val="10"/>
              </a:spcBef>
              <a:defRPr sz="1200" b="0" i="0">
                <a:solidFill>
                  <a:srgbClr val="969799"/>
                </a:solidFill>
                <a:latin typeface="+mn-lt"/>
                <a:cs typeface="Roboto"/>
              </a:defRPr>
            </a:lvl1pPr>
          </a:lstStyle>
          <a:p>
            <a:pPr>
              <a:defRPr/>
            </a:pPr>
            <a:fld id="{8E1C6C8F-94E3-4B5B-B3E7-2231AE1D8691}" type="slidenum">
              <a:rPr lang="en-US"/>
              <a:pPr>
                <a:defRPr/>
              </a:pPr>
              <a:t>‹#›</a:t>
            </a:fld>
            <a:endParaRPr lang="en-US"/>
          </a:p>
        </p:txBody>
      </p:sp>
      <p:sp>
        <p:nvSpPr>
          <p:cNvPr id="1029" name="Title Placeholder 7">
            <a:extLst>
              <a:ext uri="{FF2B5EF4-FFF2-40B4-BE49-F238E27FC236}">
                <a16:creationId xmlns:a16="http://schemas.microsoft.com/office/drawing/2014/main" id="{9B058716-50C3-4308-9289-CC4512BB429E}"/>
              </a:ext>
            </a:extLst>
          </p:cNvPr>
          <p:cNvSpPr>
            <a:spLocks noGrp="1" noChangeArrowheads="1"/>
          </p:cNvSpPr>
          <p:nvPr>
            <p:ph type="title"/>
          </p:nvPr>
        </p:nvSpPr>
        <p:spPr bwMode="auto">
          <a:xfrm>
            <a:off x="381000" y="144780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31979914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 id="2147483781" r:id="rId41"/>
    <p:sldLayoutId id="2147483782" r:id="rId42"/>
    <p:sldLayoutId id="2147483783"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rtl="0" eaLnBrk="0" fontAlgn="base" hangingPunct="0">
        <a:spcBef>
          <a:spcPct val="0"/>
        </a:spcBef>
        <a:spcAft>
          <a:spcPct val="0"/>
        </a:spcAft>
        <a:defRPr lang="en-US" sz="5000" dirty="0">
          <a:solidFill>
            <a:schemeClr val="tx2"/>
          </a:solidFill>
          <a:latin typeface="+mj-lt"/>
          <a:ea typeface="+mj-ea"/>
          <a:cs typeface="Arial" panose="020B0604020202020204" pitchFamily="34" charset="0"/>
        </a:defRPr>
      </a:lvl1pPr>
      <a:lvl2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2.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hyperlink" Target="https://apha.secure-platform.com/a/solicitations/1584/home" TargetMode="Externa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78.xml.rels><?xml version="1.0" encoding="UTF-8" standalone="yes"?>
<Relationships xmlns="http://schemas.openxmlformats.org/package/2006/relationships"><Relationship Id="rId3" Type="http://schemas.openxmlformats.org/officeDocument/2006/relationships/hyperlink" Target="https://apha.secure-platform.com/a/solicitations/1814/home" TargetMode="Externa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3"/>
            <a:stretch>
              <a:fillRect/>
            </a:stretch>
          </a:blipFill>
        </p:spPr>
        <p:txBody>
          <a:bodyPr wrap="square" lIns="0" tIns="0" rIns="0" bIns="0" rtlCol="0"/>
          <a:lstStyle/>
          <a:p>
            <a:endParaRPr/>
          </a:p>
        </p:txBody>
      </p:sp>
      <p:sp>
        <p:nvSpPr>
          <p:cNvPr id="8" name="object 8"/>
          <p:cNvSpPr txBox="1"/>
          <p:nvPr/>
        </p:nvSpPr>
        <p:spPr>
          <a:xfrm>
            <a:off x="663346" y="2333793"/>
            <a:ext cx="10495191" cy="1445267"/>
          </a:xfrm>
          <a:prstGeom prst="rect">
            <a:avLst/>
          </a:prstGeom>
        </p:spPr>
        <p:txBody>
          <a:bodyPr vert="horz" wrap="square" lIns="0" tIns="135890" rIns="0" bIns="0" rtlCol="0">
            <a:spAutoFit/>
          </a:bodyPr>
          <a:lstStyle/>
          <a:p>
            <a:pPr marL="12700" marR="5080">
              <a:lnSpc>
                <a:spcPts val="5090"/>
              </a:lnSpc>
              <a:spcBef>
                <a:spcPts val="1070"/>
              </a:spcBef>
            </a:pPr>
            <a:r>
              <a:rPr lang="en-US" sz="4400" b="1" dirty="0">
                <a:solidFill>
                  <a:schemeClr val="bg1"/>
                </a:solidFill>
                <a:latin typeface="+mj-lt"/>
                <a:cs typeface="Roboto-Thin"/>
              </a:rPr>
              <a:t>Open Hearing on March 2024 House Session Materials</a:t>
            </a:r>
          </a:p>
        </p:txBody>
      </p:sp>
      <p:sp>
        <p:nvSpPr>
          <p:cNvPr id="10" name="object 10"/>
          <p:cNvSpPr txBox="1"/>
          <p:nvPr/>
        </p:nvSpPr>
        <p:spPr>
          <a:xfrm>
            <a:off x="663347" y="6082627"/>
            <a:ext cx="3790950" cy="241732"/>
          </a:xfrm>
          <a:prstGeom prst="rect">
            <a:avLst/>
          </a:prstGeom>
        </p:spPr>
        <p:txBody>
          <a:bodyPr vert="horz" wrap="square" lIns="0" tIns="26034" rIns="0" bIns="0" rtlCol="0">
            <a:spAutoFit/>
          </a:bodyPr>
          <a:lstStyle/>
          <a:p>
            <a:pPr marL="12700">
              <a:lnSpc>
                <a:spcPct val="100000"/>
              </a:lnSpc>
              <a:spcBef>
                <a:spcPts val="204"/>
              </a:spcBef>
            </a:pPr>
            <a:r>
              <a:rPr sz="1400" i="1" spc="-45">
                <a:solidFill>
                  <a:srgbClr val="FFFFFF"/>
                </a:solidFill>
                <a:latin typeface="Palatino Linotype" panose="02040502050505030304" pitchFamily="18" charset="0"/>
                <a:cs typeface="Mercury Text G1"/>
              </a:rPr>
              <a:t>For </a:t>
            </a:r>
            <a:r>
              <a:rPr sz="1400" i="1">
                <a:solidFill>
                  <a:srgbClr val="FFFFFF"/>
                </a:solidFill>
                <a:latin typeface="Palatino Linotype" panose="02040502050505030304" pitchFamily="18" charset="0"/>
                <a:cs typeface="Mercury Text G1"/>
              </a:rPr>
              <a:t>Every </a:t>
            </a:r>
            <a:r>
              <a:rPr sz="1400" i="1" spc="-5">
                <a:solidFill>
                  <a:srgbClr val="FFFFFF"/>
                </a:solidFill>
                <a:latin typeface="Palatino Linotype" panose="02040502050505030304" pitchFamily="18" charset="0"/>
                <a:cs typeface="Mercury Text G1"/>
              </a:rPr>
              <a:t>Pharmacist. </a:t>
            </a:r>
            <a:r>
              <a:rPr sz="1400" i="1" spc="-30">
                <a:solidFill>
                  <a:srgbClr val="FFFFFF"/>
                </a:solidFill>
                <a:latin typeface="Palatino Linotype" panose="02040502050505030304" pitchFamily="18" charset="0"/>
                <a:cs typeface="Mercury Text G1"/>
              </a:rPr>
              <a:t>For All </a:t>
            </a:r>
            <a:r>
              <a:rPr sz="1400" i="1" spc="-10">
                <a:solidFill>
                  <a:srgbClr val="FFFFFF"/>
                </a:solidFill>
                <a:latin typeface="Palatino Linotype" panose="02040502050505030304" pitchFamily="18" charset="0"/>
                <a:cs typeface="Mercury Text G1"/>
              </a:rPr>
              <a:t>of</a:t>
            </a:r>
            <a:r>
              <a:rPr sz="1400" i="1" spc="90">
                <a:solidFill>
                  <a:srgbClr val="FFFFFF"/>
                </a:solidFill>
                <a:latin typeface="Palatino Linotype" panose="02040502050505030304" pitchFamily="18" charset="0"/>
                <a:cs typeface="Mercury Text G1"/>
              </a:rPr>
              <a:t> </a:t>
            </a:r>
            <a:r>
              <a:rPr sz="1400" i="1" spc="-15">
                <a:solidFill>
                  <a:srgbClr val="FFFFFF"/>
                </a:solidFill>
                <a:latin typeface="Palatino Linotype" panose="02040502050505030304" pitchFamily="18" charset="0"/>
                <a:cs typeface="Mercury Text G1"/>
              </a:rPr>
              <a:t>Pharmacy.</a:t>
            </a:r>
            <a:endParaRPr sz="1400">
              <a:latin typeface="Palatino Linotype" panose="02040502050505030304" pitchFamily="18" charset="0"/>
              <a:cs typeface="Mercury Text G1"/>
            </a:endParaRPr>
          </a:p>
        </p:txBody>
      </p:sp>
      <p:sp>
        <p:nvSpPr>
          <p:cNvPr id="11" name="object 11"/>
          <p:cNvSpPr txBox="1"/>
          <p:nvPr/>
        </p:nvSpPr>
        <p:spPr>
          <a:xfrm>
            <a:off x="10171409" y="6104484"/>
            <a:ext cx="1499870" cy="243656"/>
          </a:xfrm>
          <a:prstGeom prst="rect">
            <a:avLst/>
          </a:prstGeom>
        </p:spPr>
        <p:txBody>
          <a:bodyPr vert="horz" wrap="square" lIns="0" tIns="0" rIns="0" bIns="0" rtlCol="0">
            <a:spAutoFit/>
          </a:bodyPr>
          <a:lstStyle/>
          <a:p>
            <a:pPr marL="12700">
              <a:lnSpc>
                <a:spcPts val="1905"/>
              </a:lnSpc>
            </a:pPr>
            <a:r>
              <a:rPr sz="1600" spc="-5">
                <a:solidFill>
                  <a:srgbClr val="FFFFFF"/>
                </a:solidFill>
                <a:cs typeface="Roboto"/>
              </a:rPr>
              <a:t>pharmacist.com</a:t>
            </a:r>
            <a:endParaRPr sz="1600">
              <a:cs typeface="Roboto"/>
            </a:endParaRPr>
          </a:p>
        </p:txBody>
      </p:sp>
      <p:sp>
        <p:nvSpPr>
          <p:cNvPr id="9" name="object 9"/>
          <p:cNvSpPr txBox="1"/>
          <p:nvPr/>
        </p:nvSpPr>
        <p:spPr>
          <a:xfrm>
            <a:off x="690294" y="4969995"/>
            <a:ext cx="6015306" cy="655949"/>
          </a:xfrm>
          <a:prstGeom prst="rect">
            <a:avLst/>
          </a:prstGeom>
        </p:spPr>
        <p:txBody>
          <a:bodyPr vert="horz" wrap="square" lIns="0" tIns="12065" rIns="0" bIns="0" rtlCol="0">
            <a:spAutoFit/>
          </a:bodyPr>
          <a:lstStyle/>
          <a:p>
            <a:pPr marL="12700">
              <a:lnSpc>
                <a:spcPct val="100000"/>
              </a:lnSpc>
              <a:spcBef>
                <a:spcPts val="95"/>
              </a:spcBef>
            </a:pPr>
            <a:r>
              <a:rPr lang="en-US" sz="2050" spc="-5" dirty="0">
                <a:solidFill>
                  <a:srgbClr val="FFFFFF"/>
                </a:solidFill>
                <a:cs typeface="Roboto-Medium"/>
              </a:rPr>
              <a:t>Brandi Hamilton</a:t>
            </a:r>
          </a:p>
          <a:p>
            <a:pPr marL="12700">
              <a:lnSpc>
                <a:spcPct val="100000"/>
              </a:lnSpc>
              <a:spcBef>
                <a:spcPts val="95"/>
              </a:spcBef>
            </a:pPr>
            <a:r>
              <a:rPr lang="en-US" sz="2050" spc="-5" dirty="0">
                <a:solidFill>
                  <a:srgbClr val="FFFFFF"/>
                </a:solidFill>
                <a:cs typeface="Roboto-Medium"/>
              </a:rPr>
              <a:t>Speaker of the House, APhA House of Delegates </a:t>
            </a:r>
            <a:endParaRPr sz="2050" dirty="0">
              <a:cs typeface="Roboto-Medium"/>
            </a:endParaRPr>
          </a:p>
        </p:txBody>
      </p:sp>
      <p:pic>
        <p:nvPicPr>
          <p:cNvPr id="12" name="Picture 11" descr="Logo&#10;&#10;Description automatically generated">
            <a:extLst>
              <a:ext uri="{FF2B5EF4-FFF2-40B4-BE49-F238E27FC236}">
                <a16:creationId xmlns:a16="http://schemas.microsoft.com/office/drawing/2014/main" id="{BDD3E6C0-597F-4892-9F0A-4B608AF94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94" y="716640"/>
            <a:ext cx="1826966" cy="578760"/>
          </a:xfrm>
          <a:prstGeom prst="rect">
            <a:avLst/>
          </a:prstGeom>
        </p:spPr>
      </p:pic>
    </p:spTree>
    <p:extLst>
      <p:ext uri="{BB962C8B-B14F-4D97-AF65-F5344CB8AC3E}">
        <p14:creationId xmlns:p14="http://schemas.microsoft.com/office/powerpoint/2010/main" val="282541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10</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317009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#1: Artificial Intelligence Use in Pharmacy Practice</a:t>
            </a:r>
          </a:p>
          <a:p>
            <a:endParaRPr lang="en-US" sz="1400" dirty="0">
              <a:effectLst/>
              <a:latin typeface="+mj-lt"/>
              <a:ea typeface="Times New Roman" panose="02020603050405020304" pitchFamily="18" charset="0"/>
              <a:cs typeface="Arial" panose="020B0604020202020204" pitchFamily="34"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tabLst>
                <a:tab pos="1955800" algn="l"/>
              </a:tabLs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APhA calls on the profession of pharmacy and all related organizations to proactively assess and respond to the evolving role of artificial intelligence in pharmacy practice and workforce dynamics.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5112328"/>
            <a:ext cx="11073731" cy="143583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adoption as written, commending its innovative and proactive spirit. The committee also notes this statement as written is appropriately broad to include all of pharmacy and all related parties who may play a role in development of the role of artificial intelligence in pharmacy practice.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8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11</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317009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#1: Artificial Intelligence Use in Pharmacy Practice</a:t>
            </a:r>
          </a:p>
          <a:p>
            <a:endParaRPr lang="en-US" sz="1400" dirty="0">
              <a:effectLst/>
              <a:latin typeface="+mj-lt"/>
              <a:ea typeface="Times New Roman" panose="02020603050405020304" pitchFamily="18" charset="0"/>
              <a:cs typeface="Arial" panose="020B0604020202020204" pitchFamily="34"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3"/>
            </a:pP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APhA encourages judicious use of artificial intelligence by pharmacists and pharmacy personnel as a tool to elevate pharmacy practice and enhance patient care.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5112328"/>
            <a:ext cx="11073731" cy="143583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adoption as written, as the proposed statement balances judicious use of artificial intelligence with an innovative and open approach to enhancing the profession.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12</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317009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#1: Artificial Intelligence Use in Pharmacy Practice</a:t>
            </a:r>
          </a:p>
          <a:p>
            <a:endParaRPr lang="en-US" sz="1400" dirty="0">
              <a:effectLst/>
              <a:latin typeface="+mj-lt"/>
              <a:ea typeface="Times New Roman" panose="02020603050405020304" pitchFamily="18" charset="0"/>
              <a:cs typeface="Arial" panose="020B0604020202020204" pitchFamily="34"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tabLst>
                <a:tab pos="742950" algn="l"/>
              </a:tabLs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tabLst>
                <a:tab pos="742950" algn="l"/>
              </a:tabLst>
            </a:pP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APhA advocates for the integration of pharmacists into the development, design, validation, implementation, and maintenance of artificial intelligence solutions.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5112328"/>
            <a:ext cx="11073731" cy="143583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adoption as written, supporting pharmacists’ involvement and agency in the creation of artificial intelligence solutions, as opposed to these solutions being imposed on them by another party. The committee considers all aspects of artificial intelligence solutions to be captured within the broad categories outlined in the language as written.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96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13</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317009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#1: Artificial Intelligence Use in Pharmacy Practice</a:t>
            </a:r>
          </a:p>
          <a:p>
            <a:endParaRPr lang="en-US" sz="1400" dirty="0">
              <a:effectLst/>
              <a:latin typeface="+mj-lt"/>
              <a:ea typeface="Times New Roman" panose="02020603050405020304" pitchFamily="18" charset="0"/>
              <a:cs typeface="Arial" panose="020B0604020202020204" pitchFamily="34"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amended</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tabLst>
                <a:tab pos="742950" algn="l"/>
              </a:tabLs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indent="-457200">
              <a:buFont typeface="+mj-lt"/>
              <a:buAutoNum type="arabicPeriod" startAt="5"/>
            </a:pP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APhA calls on regulatory bodies, employers, and other relevant parties to develop </a:t>
            </a:r>
            <a:r>
              <a:rPr lang="en-US" sz="24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laws, regulations, and</a:t>
            </a: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 policies</a:t>
            </a:r>
            <a:r>
              <a:rPr lang="en-US" sz="24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procedures, and</a:t>
            </a:r>
            <a:r>
              <a:rPr lang="en-US" sz="24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4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as</a:t>
            </a:r>
            <a:r>
              <a:rPr lang="en-US" sz="24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applicable </a:t>
            </a:r>
            <a:r>
              <a:rPr lang="en-US" sz="24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rules</a:t>
            </a:r>
            <a:r>
              <a:rPr lang="en-US" sz="24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for artificial intelligence to ensure patient safety, privacy, public awareness, and public protection.</a:t>
            </a:r>
            <a:endParaRPr lang="en-US" sz="2400" dirty="0"/>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5532521"/>
            <a:ext cx="11073731" cy="1015636"/>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adoption as amended, to reflect standardized regulatory language, “laws, regulations and policies”, as recommended by the 2023-2024 APhA Policy Review Committee.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4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14</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2800767"/>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#1: Artificial Intelligence Use in Pharmacy Practice</a:t>
            </a:r>
          </a:p>
          <a:p>
            <a:endParaRPr lang="en-US" sz="1400" dirty="0">
              <a:effectLst/>
              <a:latin typeface="+mj-lt"/>
              <a:ea typeface="Times New Roman" panose="02020603050405020304" pitchFamily="18" charset="0"/>
              <a:cs typeface="Arial" panose="020B0604020202020204" pitchFamily="34"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tabLst>
                <a:tab pos="742950" algn="l"/>
              </a:tabLs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6"/>
            </a:pP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APhA calls on those providing artificial intelligence solutions to implement processes that identify and mitigate bias and misinformation in artificial intelligence.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5153891"/>
            <a:ext cx="11073731" cy="1394266"/>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adoption as written. While the committee considered questions posed by delegates around limitations of data inputs, this concept is effectively captured in the proposed statement as written.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79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15</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2862322"/>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#1: Artificial Intelligence Use in Pharmacy Practice</a:t>
            </a:r>
          </a:p>
          <a:p>
            <a:pPr marL="0" marR="0">
              <a:spcBef>
                <a:spcPts val="0"/>
              </a:spcBef>
              <a:spcAft>
                <a:spcPts val="0"/>
              </a:spcAf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amended</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tabLst>
                <a:tab pos="742950" algn="l"/>
              </a:tabLs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7"/>
            </a:pP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APhA advocates for education providers to facilitate</a:t>
            </a:r>
            <a:r>
              <a:rPr lang="en-US" sz="24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and pharmacy personnel to seek out,</a:t>
            </a: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 education and training on trustworthy artificial intelligence and its lawful, ethical, and clinical use.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5033932"/>
            <a:ext cx="11073731" cy="151422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adoption as amended, following delegate feedback to combine the concepts of Topic #1 Statements #7 and #8. The committee is in alignment with the original intent to place responsibility on both education providers to create education content, and also on individual pharmacy practitioners to seek out artificial intelligence content. After some discussion, an opportunity was identified to consolidate both concepts into one statement as amended.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19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16</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2800767"/>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#1: Artificial Intelligence Use in Pharmacy Practice</a:t>
            </a:r>
          </a:p>
          <a:p>
            <a:pPr marL="0" marR="0">
              <a:spcBef>
                <a:spcPts val="0"/>
              </a:spcBef>
              <a:spcAft>
                <a:spcPts val="0"/>
              </a:spcAf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rejection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8"/>
            </a:pPr>
            <a:r>
              <a:rPr lang="en-US" sz="2400" strike="sngStrike" dirty="0">
                <a:solidFill>
                  <a:srgbClr val="FF0000"/>
                </a:solidFill>
                <a:effectLst/>
                <a:latin typeface="Palatino Linotype" panose="02040502050505030304" pitchFamily="18" charset="0"/>
                <a:ea typeface="Times New Roman" panose="02020603050405020304" pitchFamily="18" charset="0"/>
              </a:rPr>
              <a:t>APhA calls on pharmacists and pharmacy personnel to seek out education and training on trustworthy artificial intelligence and its lawful, ethical, and clinical use</a:t>
            </a:r>
            <a:r>
              <a:rPr lang="en-US" sz="2400" strike="sngStrike" dirty="0">
                <a:solidFill>
                  <a:srgbClr val="000000"/>
                </a:solidFill>
                <a:effectLst/>
                <a:latin typeface="Palatino Linotype" panose="0204050205050503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4972376"/>
            <a:ext cx="11073731" cy="1575781"/>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rejection as written, following delegate feedback to combine the concepts of Topic #1 Statements #7 and #8. The committee is in alignment with the original intent to place responsibility on both education providers to create education content, and also on individual pharmacy practitioners to seek out artificial intelligence content. After some discussion, an opportunity was identified to consolidate both concepts into one statement as amended. (Statement #7)</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159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2B5A80-AD06-AFB7-040E-F0F2665391C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17</a:t>
            </a:fld>
            <a:endParaRPr lang="en-US"/>
          </a:p>
        </p:txBody>
      </p:sp>
      <p:sp>
        <p:nvSpPr>
          <p:cNvPr id="6" name="Title 3">
            <a:extLst>
              <a:ext uri="{FF2B5EF4-FFF2-40B4-BE49-F238E27FC236}">
                <a16:creationId xmlns:a16="http://schemas.microsoft.com/office/drawing/2014/main" id="{6FCB5949-24A0-FA9B-F554-8E6E04B174D4}"/>
              </a:ext>
            </a:extLst>
          </p:cNvPr>
          <p:cNvSpPr txBox="1">
            <a:spLocks/>
          </p:cNvSpPr>
          <p:nvPr/>
        </p:nvSpPr>
        <p:spPr>
          <a:xfrm>
            <a:off x="444500" y="1064867"/>
            <a:ext cx="11303000" cy="885825"/>
          </a:xfrm>
          <a:prstGeom prst="rect">
            <a:avLst/>
          </a:prstGeom>
        </p:spPr>
        <p:txBody>
          <a:bodyPr vert="horz" lIns="91440" tIns="45720" rIns="91440" bIns="45720" rtlCol="0" anchor="t">
            <a:noAutofit/>
          </a:bodyPr>
          <a:lstStyle>
            <a:lvl1pPr>
              <a:defRPr lang="en-US" sz="5050" dirty="0" smtClean="0">
                <a:latin typeface="+mj-lt"/>
                <a:ea typeface="+mj-ea"/>
                <a:cs typeface="Arial" panose="020B0604020202020204" pitchFamily="34" charset="0"/>
              </a:defRPr>
            </a:lvl1pPr>
          </a:lstStyle>
          <a:p>
            <a:pPr algn="ctr"/>
            <a:r>
              <a:rPr lang="en-US" sz="3800" b="1" kern="0" dirty="0">
                <a:solidFill>
                  <a:srgbClr val="4A5FAB"/>
                </a:solidFill>
              </a:rPr>
              <a:t>Artificial Intelligence Use in Pharmacy Practice</a:t>
            </a:r>
            <a:endParaRPr lang="en-US" sz="4000" b="1" kern="0" dirty="0">
              <a:solidFill>
                <a:srgbClr val="4A5FAB"/>
              </a:solidFill>
            </a:endParaRPr>
          </a:p>
        </p:txBody>
      </p:sp>
      <p:sp>
        <p:nvSpPr>
          <p:cNvPr id="7" name="TextBox 6">
            <a:extLst>
              <a:ext uri="{FF2B5EF4-FFF2-40B4-BE49-F238E27FC236}">
                <a16:creationId xmlns:a16="http://schemas.microsoft.com/office/drawing/2014/main" id="{07BE7009-023F-5E96-B2B6-D93FFB9B33EB}"/>
              </a:ext>
            </a:extLst>
          </p:cNvPr>
          <p:cNvSpPr txBox="1"/>
          <p:nvPr/>
        </p:nvSpPr>
        <p:spPr>
          <a:xfrm>
            <a:off x="590550" y="1893542"/>
            <a:ext cx="11303000" cy="4801314"/>
          </a:xfrm>
          <a:prstGeom prst="rect">
            <a:avLst/>
          </a:prstGeom>
          <a:noFill/>
        </p:spPr>
        <p:txBody>
          <a:bodyPr wrap="square" rtlCol="0">
            <a:spAutoFit/>
          </a:bodyPr>
          <a:lstStyle/>
          <a:p>
            <a:pPr marL="342900" indent="-342900">
              <a:buFont typeface="+mj-lt"/>
              <a:buAutoNum type="arabicPeriod"/>
            </a:pPr>
            <a:r>
              <a:rPr lang="en-US"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rPr>
              <a:t>APhA</a:t>
            </a:r>
            <a:r>
              <a:rPr lang="en-US" dirty="0">
                <a:solidFill>
                  <a:srgbClr val="000000"/>
                </a:solidFill>
                <a:effectLst/>
                <a:latin typeface="+mj-lt"/>
                <a:ea typeface="Times New Roman" panose="02020603050405020304" pitchFamily="18" charset="0"/>
                <a:cs typeface="Arial" panose="020B0604020202020204" pitchFamily="34" charset="0"/>
              </a:rPr>
              <a:t> </a:t>
            </a:r>
            <a:r>
              <a:rPr lang="en-US" dirty="0">
                <a:effectLst/>
                <a:latin typeface="Palatino Linotype" panose="02040502050505030304" pitchFamily="18" charset="0"/>
                <a:ea typeface="Times New Roman" panose="02020603050405020304" pitchFamily="18" charset="0"/>
                <a:cs typeface="Arial" panose="020B0604020202020204" pitchFamily="34" charset="0"/>
              </a:rPr>
              <a:t>opposes use of artificial intelligence in place of the pharmacist’s professional judgment </a:t>
            </a:r>
            <a:r>
              <a:rPr lang="en-US"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or access to a pharmacist</a:t>
            </a:r>
            <a:r>
              <a:rPr lang="en-US" dirty="0">
                <a:effectLst/>
                <a:latin typeface="Palatino Linotype" panose="02040502050505030304" pitchFamily="18" charset="0"/>
                <a:ea typeface="Times New Roman" panose="02020603050405020304" pitchFamily="18" charset="0"/>
                <a:cs typeface="Arial" panose="020B0604020202020204" pitchFamily="34" charset="0"/>
              </a:rPr>
              <a:t>. </a:t>
            </a:r>
          </a:p>
          <a:p>
            <a:pPr marL="342900" indent="-342900">
              <a:buFont typeface="+mj-lt"/>
              <a:buAutoNum type="arabicPeriod"/>
            </a:pPr>
            <a:r>
              <a:rPr lang="en-US" dirty="0">
                <a:effectLst/>
                <a:latin typeface="Palatino Linotype" panose="02040502050505030304" pitchFamily="18" charset="0"/>
                <a:ea typeface="Times New Roman" panose="02020603050405020304" pitchFamily="18" charset="0"/>
                <a:cs typeface="Arial" panose="020B0604020202020204" pitchFamily="34" charset="0"/>
              </a:rPr>
              <a:t>APhA calls on the profession of pharmacy and all related organizations to proactively assess and respond to the evolving role of artificial intelligence in pharmacy practice and workforce dynamics.</a:t>
            </a:r>
          </a:p>
          <a:p>
            <a:pPr marL="342900" indent="-342900">
              <a:buFont typeface="+mj-lt"/>
              <a:buAutoNum type="arabicPeriod"/>
            </a:pPr>
            <a:r>
              <a:rPr lang="en-US" dirty="0">
                <a:effectLst/>
                <a:latin typeface="Palatino Linotype" panose="02040502050505030304" pitchFamily="18" charset="0"/>
                <a:ea typeface="Times New Roman" panose="02020603050405020304" pitchFamily="18" charset="0"/>
                <a:cs typeface="Times New Roman" panose="02020603050405020304" pitchFamily="18" charset="0"/>
              </a:rPr>
              <a:t>APhA encourages judicious use of artificial intelligence by pharmacists and pharmacy personnel as a tool to elevate pharmacy practice and enhance patient care. </a:t>
            </a:r>
          </a:p>
          <a:p>
            <a:pPr marL="342900" indent="-342900">
              <a:buFont typeface="+mj-lt"/>
              <a:buAutoNum type="arabicPeriod"/>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advocates for the integration of pharmacists into the development, design, validation, implementation, and maintenance of artificial intelligence solutions. </a:t>
            </a:r>
            <a:endParaRPr lang="en-U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calls on regulatory bodies, employers, and other relevant parties to develop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laws, regulations, and</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policies</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procedures, and</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as</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applicable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rules</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for artificial intelligence to ensure patient safety, privacy, public awareness, and public protection.</a:t>
            </a:r>
            <a:endParaRPr lang="en-US" sz="1800" dirty="0"/>
          </a:p>
          <a:p>
            <a:pPr marL="342900" indent="-342900">
              <a:buFont typeface="+mj-lt"/>
              <a:buAutoNum type="arabicPeriod"/>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calls on those providing artificial intelligence solutions to implement processes that identify and mitigate bias and misinformation in artificial intelligence. </a:t>
            </a:r>
            <a:endParaRPr lang="en-U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advocates for education providers to facilitate</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and pharmacy personnel to seek out,</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education and training on trustworthy artificial intelligence and its lawful, ethical, and clinical use. </a:t>
            </a:r>
            <a:endParaRPr lang="en-U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1800" strike="sngStrike" dirty="0">
                <a:solidFill>
                  <a:srgbClr val="FF0000"/>
                </a:solidFill>
                <a:effectLst/>
                <a:latin typeface="Palatino Linotype" panose="02040502050505030304" pitchFamily="18" charset="0"/>
                <a:ea typeface="Times New Roman" panose="02020603050405020304" pitchFamily="18" charset="0"/>
              </a:rPr>
              <a:t>APhA calls on pharmacists and pharmacy personnel to seek out education and training on trustworthy artificial intelligence and its lawful, ethical, and clinical use</a:t>
            </a:r>
            <a:r>
              <a:rPr lang="en-US" sz="1800" strike="sngStrike" dirty="0">
                <a:solidFill>
                  <a:srgbClr val="000000"/>
                </a:solidFill>
                <a:effectLst/>
                <a:latin typeface="Palatino Linotype" panose="0204050205050503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135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DA92FE-08C5-239E-C4F4-3FE62872F03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021C46-050E-362C-E2A8-C760824C3084}"/>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18</a:t>
            </a:fld>
            <a:endParaRPr lang="en-US"/>
          </a:p>
        </p:txBody>
      </p:sp>
      <p:sp>
        <p:nvSpPr>
          <p:cNvPr id="6" name="Title 3">
            <a:extLst>
              <a:ext uri="{FF2B5EF4-FFF2-40B4-BE49-F238E27FC236}">
                <a16:creationId xmlns:a16="http://schemas.microsoft.com/office/drawing/2014/main" id="{1ACAB0D7-7423-13FC-B997-EE6ECAE42E63}"/>
              </a:ext>
            </a:extLst>
          </p:cNvPr>
          <p:cNvSpPr txBox="1">
            <a:spLocks/>
          </p:cNvSpPr>
          <p:nvPr/>
        </p:nvSpPr>
        <p:spPr>
          <a:xfrm>
            <a:off x="444500" y="1064867"/>
            <a:ext cx="11303000" cy="885825"/>
          </a:xfrm>
          <a:prstGeom prst="rect">
            <a:avLst/>
          </a:prstGeom>
        </p:spPr>
        <p:txBody>
          <a:bodyPr vert="horz" lIns="91440" tIns="45720" rIns="91440" bIns="45720" rtlCol="0" anchor="t">
            <a:noAutofit/>
          </a:bodyPr>
          <a:lstStyle>
            <a:lvl1pPr>
              <a:defRPr lang="en-US" sz="5050" dirty="0" smtClean="0">
                <a:latin typeface="+mj-lt"/>
                <a:ea typeface="+mj-ea"/>
                <a:cs typeface="Arial" panose="020B0604020202020204" pitchFamily="34" charset="0"/>
              </a:defRPr>
            </a:lvl1pPr>
          </a:lstStyle>
          <a:p>
            <a:pPr algn="ctr"/>
            <a:r>
              <a:rPr lang="en-US" sz="3800" b="1" kern="0" dirty="0">
                <a:solidFill>
                  <a:srgbClr val="4A5FAB"/>
                </a:solidFill>
              </a:rPr>
              <a:t>Artificial Intelligence Use in Pharmacy Practice</a:t>
            </a:r>
            <a:endParaRPr lang="en-US" sz="4000" b="1" kern="0" dirty="0">
              <a:solidFill>
                <a:srgbClr val="4A5FAB"/>
              </a:solidFill>
            </a:endParaRPr>
          </a:p>
        </p:txBody>
      </p:sp>
      <p:sp>
        <p:nvSpPr>
          <p:cNvPr id="7" name="TextBox 6">
            <a:extLst>
              <a:ext uri="{FF2B5EF4-FFF2-40B4-BE49-F238E27FC236}">
                <a16:creationId xmlns:a16="http://schemas.microsoft.com/office/drawing/2014/main" id="{8D6C9165-DF8D-502B-5879-F790736EFBA7}"/>
              </a:ext>
            </a:extLst>
          </p:cNvPr>
          <p:cNvSpPr txBox="1"/>
          <p:nvPr/>
        </p:nvSpPr>
        <p:spPr>
          <a:xfrm>
            <a:off x="590550" y="1893542"/>
            <a:ext cx="11303000" cy="3970318"/>
          </a:xfrm>
          <a:prstGeom prst="rect">
            <a:avLst/>
          </a:prstGeom>
          <a:noFill/>
        </p:spPr>
        <p:txBody>
          <a:bodyPr wrap="square" rtlCol="0">
            <a:spAutoFit/>
          </a:bodyPr>
          <a:lstStyle/>
          <a:p>
            <a:pPr marL="342900" indent="-342900">
              <a:buFont typeface="+mj-lt"/>
              <a:buAutoNum type="arabicPeriod"/>
            </a:pPr>
            <a:r>
              <a:rPr lang="en-US"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rPr>
              <a:t>APhA</a:t>
            </a:r>
            <a:r>
              <a:rPr lang="en-US" dirty="0">
                <a:solidFill>
                  <a:srgbClr val="000000"/>
                </a:solidFill>
                <a:effectLst/>
                <a:latin typeface="+mj-lt"/>
                <a:ea typeface="Times New Roman" panose="02020603050405020304" pitchFamily="18" charset="0"/>
                <a:cs typeface="Arial" panose="020B0604020202020204" pitchFamily="34" charset="0"/>
              </a:rPr>
              <a:t> </a:t>
            </a:r>
            <a:r>
              <a:rPr lang="en-US" dirty="0">
                <a:effectLst/>
                <a:latin typeface="Palatino Linotype" panose="02040502050505030304" pitchFamily="18" charset="0"/>
                <a:ea typeface="Times New Roman" panose="02020603050405020304" pitchFamily="18" charset="0"/>
                <a:cs typeface="Arial" panose="020B0604020202020204" pitchFamily="34" charset="0"/>
              </a:rPr>
              <a:t>opposes use of artificial intelligence in place of the pharmacist’s professional judgment. </a:t>
            </a:r>
          </a:p>
          <a:p>
            <a:pPr marL="342900" indent="-342900">
              <a:buFont typeface="+mj-lt"/>
              <a:buAutoNum type="arabicPeriod"/>
            </a:pPr>
            <a:r>
              <a:rPr lang="en-US" dirty="0">
                <a:effectLst/>
                <a:latin typeface="Palatino Linotype" panose="02040502050505030304" pitchFamily="18" charset="0"/>
                <a:ea typeface="Times New Roman" panose="02020603050405020304" pitchFamily="18" charset="0"/>
                <a:cs typeface="Arial" panose="020B0604020202020204" pitchFamily="34" charset="0"/>
              </a:rPr>
              <a:t>APhA calls on the profession of pharmacy and all related organizations to proactively assess and respond to the evolving role of artificial intelligence in pharmacy practice and workforce dynamics.</a:t>
            </a:r>
          </a:p>
          <a:p>
            <a:pPr marL="342900" indent="-342900">
              <a:buFont typeface="+mj-lt"/>
              <a:buAutoNum type="arabicPeriod"/>
            </a:pPr>
            <a:r>
              <a:rPr lang="en-US" dirty="0">
                <a:effectLst/>
                <a:latin typeface="Palatino Linotype" panose="02040502050505030304" pitchFamily="18" charset="0"/>
                <a:ea typeface="Times New Roman" panose="02020603050405020304" pitchFamily="18" charset="0"/>
                <a:cs typeface="Times New Roman" panose="02020603050405020304" pitchFamily="18" charset="0"/>
              </a:rPr>
              <a:t>APhA encourages judicious use of artificial intelligence by pharmacists and pharmacy personnel as a tool to elevate pharmacy practice and enhance patient care. </a:t>
            </a:r>
          </a:p>
          <a:p>
            <a:pPr marL="342900" indent="-342900">
              <a:buFont typeface="+mj-lt"/>
              <a:buAutoNum type="arabicPeriod"/>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advocates for the integration of pharmacists into the development, design, validation, implementation, and maintenance of artificial intelligence solutions. </a:t>
            </a:r>
            <a:endParaRPr lang="en-U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calls on regulatory bodies, employers, and other relevant parties to develop laws, regulations, and policies as applicable for artificial intelligence to ensure patient safety, privacy, public awareness, and public protection.</a:t>
            </a:r>
            <a:endParaRPr lang="en-US" sz="1800" dirty="0"/>
          </a:p>
          <a:p>
            <a:pPr marL="342900" indent="-342900">
              <a:buFont typeface="+mj-lt"/>
              <a:buAutoNum type="arabicPeriod"/>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calls on those providing artificial intelligence solutions to implement processes that identify and mitigate bias and misinformation in artificial intelligence. </a:t>
            </a:r>
            <a:endParaRPr lang="en-U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advocates for education providers to facilitate, and pharmacy personnel to seek out, education and training on trustworthy artificial intelligence and its lawful, ethical, and clinical use. </a:t>
            </a:r>
            <a:endParaRPr lang="en-US" sz="14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14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19</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317009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#2: Cybersecurity in Pharmacy</a:t>
            </a:r>
          </a:p>
          <a:p>
            <a:pPr marL="0" marR="0">
              <a:spcBef>
                <a:spcPts val="0"/>
              </a:spcBef>
              <a:spcAft>
                <a:spcPts val="0"/>
              </a:spcAf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b="1" dirty="0">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a:tabLst>
                <a:tab pos="742950" algn="l"/>
              </a:tabLst>
            </a:pPr>
            <a:r>
              <a:rPr lang="en-US" sz="2400" dirty="0">
                <a:effectLst/>
                <a:latin typeface="Palatino Linotype" panose="02040502050505030304" pitchFamily="18" charset="0"/>
                <a:ea typeface="Times New Roman" panose="02020603050405020304" pitchFamily="18" charset="0"/>
                <a:cs typeface="Times New Roman" panose="02020603050405020304" pitchFamily="18" charset="0"/>
              </a:rPr>
              <a:t>APhA advocates for implementation and maintenance of cybersecurity systems, safeguards, and response mechanisms to mitigate risk and minimize harm or disruption for all pharmacies and related parties who manage or access electronic health and business information. </a:t>
            </a:r>
            <a:endParaRPr lang="en-US" sz="24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5341709"/>
            <a:ext cx="11073731" cy="1206448"/>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adoption as written. The committee determined that this language effectively captures the intent to advocate for implementation of all cybersecurity measures necessary to protect electronic health and business information.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05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lstStyle/>
          <a:p>
            <a:pPr algn="ctr"/>
            <a:r>
              <a:rPr lang="en-US"/>
              <a:t>Webinar Information</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1813034"/>
            <a:ext cx="11518231" cy="473975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200" dirty="0"/>
              <a:t>Dial-in and use access code and audio pin on your control panel to limit audio issues and background noise during the webinar.</a:t>
            </a:r>
          </a:p>
          <a:p>
            <a:pPr marL="285750" indent="-28575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Submit your comments/questions during the webinar using the chat box on your control panel or email </a:t>
            </a:r>
            <a:r>
              <a:rPr lang="en-US" sz="2200" u="sng" dirty="0"/>
              <a:t>HOD@aphanet.org</a:t>
            </a:r>
          </a:p>
          <a:p>
            <a:pPr marL="285750" indent="-28575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Select “raise hand” button to request to speak and you will be recognized by the moderators as time permits. </a:t>
            </a:r>
          </a:p>
          <a:p>
            <a:pPr marL="285750" indent="-28575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Note: all comments/questions received will be considered by the Policy Reference Committee and New Business Review Committee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This webinar is being recorded for future access on the House of Delegates webpage, </a:t>
            </a:r>
            <a:r>
              <a:rPr lang="en-US" sz="2200" u="sng" dirty="0"/>
              <a:t>www.pharmacist.com/apha-house-delegates</a:t>
            </a:r>
          </a:p>
        </p:txBody>
      </p:sp>
    </p:spTree>
    <p:extLst>
      <p:ext uri="{BB962C8B-B14F-4D97-AF65-F5344CB8AC3E}">
        <p14:creationId xmlns:p14="http://schemas.microsoft.com/office/powerpoint/2010/main" val="147258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20</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3231654"/>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#2: Cybersecurity in Pharmacy</a:t>
            </a:r>
          </a:p>
          <a:p>
            <a:pPr marL="0" marR="0">
              <a:spcBef>
                <a:spcPts val="0"/>
              </a:spcBef>
              <a:spcAft>
                <a:spcPts val="0"/>
              </a:spcAf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b="1" dirty="0">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2"/>
              <a:tabLst>
                <a:tab pos="742950" algn="l"/>
              </a:tabLst>
            </a:pPr>
            <a:r>
              <a:rPr lang="en-US" sz="2400" dirty="0">
                <a:effectLst/>
                <a:latin typeface="Palatino Linotype" panose="02040502050505030304" pitchFamily="18" charset="0"/>
                <a:ea typeface="Times New Roman" panose="02020603050405020304" pitchFamily="18" charset="0"/>
                <a:cs typeface="Times New Roman" panose="02020603050405020304" pitchFamily="18" charset="0"/>
              </a:rPr>
              <a:t>APhA advocates for all pharmacies and related business entities responsible for electronic health and business information to have cyber liability insurance or an equivalent self-funded plan to protect all relevant parties in the event of a cyberattack and data breach. </a:t>
            </a:r>
            <a:endParaRPr lang="en-US" sz="24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5587930"/>
            <a:ext cx="11073731" cy="960226"/>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adoption as written, noting that this statement captures the intent to advocate for appropriate protections and insurances in as evergreen a manner as possible.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31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21</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317009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#2: Cybersecurity in Pharmacy</a:t>
            </a:r>
          </a:p>
          <a:p>
            <a:pPr marL="0" marR="0">
              <a:spcBef>
                <a:spcPts val="0"/>
              </a:spcBef>
              <a:spcAft>
                <a:spcPts val="0"/>
              </a:spcAf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amended</a:t>
            </a:r>
            <a:r>
              <a:rPr lang="en-US"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p>
          <a:p>
            <a:pPr marL="0" marR="0">
              <a:spcBef>
                <a:spcPts val="0"/>
              </a:spcBef>
              <a:spcAft>
                <a:spcPts val="0"/>
              </a:spcAft>
            </a:pP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3"/>
              <a:tabLst>
                <a:tab pos="742950" algn="l"/>
              </a:tabLst>
            </a:pPr>
            <a:r>
              <a:rPr lang="en-US" sz="2400" dirty="0">
                <a:effectLst/>
                <a:latin typeface="Palatino Linotype" panose="02040502050505030304" pitchFamily="18" charset="0"/>
                <a:ea typeface="Times New Roman" panose="02020603050405020304" pitchFamily="18" charset="0"/>
                <a:cs typeface="Times New Roman" panose="02020603050405020304" pitchFamily="18" charset="0"/>
              </a:rPr>
              <a:t>APhA advocates for education providers to </a:t>
            </a:r>
            <a:r>
              <a:rPr lang="en-US" sz="2400" strike="sngStrike"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integrate</a:t>
            </a:r>
            <a:r>
              <a:rPr lang="en-US" sz="24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u="sng"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facilitate, and pharmacy personnel to seek out, education and training on</a:t>
            </a:r>
            <a:r>
              <a:rPr lang="en-US" sz="2400" dirty="0">
                <a:effectLst/>
                <a:latin typeface="Palatino Linotype" panose="02040502050505030304" pitchFamily="18" charset="0"/>
                <a:ea typeface="Times New Roman" panose="02020603050405020304" pitchFamily="18" charset="0"/>
                <a:cs typeface="Times New Roman" panose="02020603050405020304" pitchFamily="18" charset="0"/>
              </a:rPr>
              <a:t> cybersecurity laws, regulations, and best practices</a:t>
            </a:r>
            <a:r>
              <a:rPr lang="en-US" sz="24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strike="sngStrike"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on protection of electronic health and business information into their education and training programs.</a:t>
            </a:r>
            <a:r>
              <a:rPr lang="en-US" sz="2400" dirty="0">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n-US" sz="24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5218597"/>
            <a:ext cx="11073731" cy="1514711"/>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adoption as amended, following delegate feedback to combine the concepts of Topic #2 Statements #3 and #4. The committee is in alignment with the original intent to place responsibility on both education providers to create education content and individual pharmacy practitioners to seek out this content. After some discussion, an opportunity was identified to consolidate both concepts into one statement as amended.</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84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22</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2800767"/>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#2: Cybersecurity in Pharmacy</a:t>
            </a:r>
          </a:p>
          <a:p>
            <a:pPr marL="0" marR="0">
              <a:spcBef>
                <a:spcPts val="0"/>
              </a:spcBef>
              <a:spcAft>
                <a:spcPts val="0"/>
              </a:spcAf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rejection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tabLst>
                <a:tab pos="742950" algn="l"/>
              </a:tabLst>
            </a:pPr>
            <a:r>
              <a:rPr lang="en-US" sz="2400" strike="sngStrike"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APhA calls for the pharmacy workforce to seek out education and training on cybersecurity laws, regulations, and best practices on protection of electronic health and business information. </a:t>
            </a:r>
            <a:endParaRPr lang="en-US" sz="24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5098473"/>
            <a:ext cx="11073731" cy="163483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rejection as written, following delegate feedback to combine the concepts of Topic #2 Statements #3 and #4. The committee is in alignment with the original intent to place responsibility on both education providers to create education content and individual pharmacy practitioners to seek out this content. After some discussion, an opportunity was identified to consolidate both concepts into one statement as amended. (Statement #3)</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64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A55C6-9147-0520-6457-41792AB9E3B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AEA4CC-A9B8-4624-E49F-F54AE647C52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23</a:t>
            </a:fld>
            <a:endParaRPr lang="en-US"/>
          </a:p>
        </p:txBody>
      </p:sp>
      <p:sp>
        <p:nvSpPr>
          <p:cNvPr id="6" name="Title 3">
            <a:extLst>
              <a:ext uri="{FF2B5EF4-FFF2-40B4-BE49-F238E27FC236}">
                <a16:creationId xmlns:a16="http://schemas.microsoft.com/office/drawing/2014/main" id="{85F32FC5-4D6C-7CA7-5AA6-4F61CE41713E}"/>
              </a:ext>
            </a:extLst>
          </p:cNvPr>
          <p:cNvSpPr txBox="1">
            <a:spLocks/>
          </p:cNvSpPr>
          <p:nvPr/>
        </p:nvSpPr>
        <p:spPr>
          <a:xfrm>
            <a:off x="444500" y="1064867"/>
            <a:ext cx="11303000" cy="885825"/>
          </a:xfrm>
          <a:prstGeom prst="rect">
            <a:avLst/>
          </a:prstGeom>
        </p:spPr>
        <p:txBody>
          <a:bodyPr vert="horz" lIns="91440" tIns="45720" rIns="91440" bIns="45720" rtlCol="0" anchor="t">
            <a:noAutofit/>
          </a:bodyPr>
          <a:lstStyle>
            <a:lvl1pPr>
              <a:defRPr lang="en-US" sz="5050" dirty="0" smtClean="0">
                <a:latin typeface="+mj-lt"/>
                <a:ea typeface="+mj-ea"/>
                <a:cs typeface="Arial" panose="020B0604020202020204" pitchFamily="34" charset="0"/>
              </a:defRPr>
            </a:lvl1pPr>
          </a:lstStyle>
          <a:p>
            <a:pPr algn="ctr"/>
            <a:r>
              <a:rPr lang="en-US" sz="3800" b="1" kern="0" dirty="0">
                <a:solidFill>
                  <a:srgbClr val="4A5FAB"/>
                </a:solidFill>
              </a:rPr>
              <a:t>Cybersecurity in Pharmacy</a:t>
            </a:r>
            <a:endParaRPr lang="en-US" sz="4000" b="1" kern="0" dirty="0">
              <a:solidFill>
                <a:srgbClr val="4A5FAB"/>
              </a:solidFill>
            </a:endParaRPr>
          </a:p>
        </p:txBody>
      </p:sp>
      <p:sp>
        <p:nvSpPr>
          <p:cNvPr id="7" name="TextBox 6">
            <a:extLst>
              <a:ext uri="{FF2B5EF4-FFF2-40B4-BE49-F238E27FC236}">
                <a16:creationId xmlns:a16="http://schemas.microsoft.com/office/drawing/2014/main" id="{129276F1-E964-F65A-A02D-FBF201C72998}"/>
              </a:ext>
            </a:extLst>
          </p:cNvPr>
          <p:cNvSpPr txBox="1"/>
          <p:nvPr/>
        </p:nvSpPr>
        <p:spPr>
          <a:xfrm>
            <a:off x="590550" y="1893542"/>
            <a:ext cx="1130300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tabLst>
                <a:tab pos="742950" algn="l"/>
              </a:tabLst>
            </a:pPr>
            <a:r>
              <a:rPr lang="en-US" sz="1800" dirty="0">
                <a:effectLst/>
                <a:latin typeface="Palatino Linotype" panose="02040502050505030304" pitchFamily="18" charset="0"/>
                <a:ea typeface="Times New Roman" panose="02020603050405020304" pitchFamily="18" charset="0"/>
                <a:cs typeface="Times New Roman" panose="02020603050405020304" pitchFamily="18" charset="0"/>
              </a:rPr>
              <a:t>APhA advocates for implementation and maintenance of cybersecurity systems, safeguards, and response mechanisms to mitigate risk and minimize harm or disruption for all pharmacies and related parties who manage or access electronic health and business information. </a:t>
            </a:r>
          </a:p>
          <a:p>
            <a:pPr marL="342900" indent="-342900">
              <a:buFont typeface="+mj-lt"/>
              <a:buAutoNum type="arabicPeriod"/>
              <a:tabLst>
                <a:tab pos="742950" algn="l"/>
              </a:tabLst>
            </a:pPr>
            <a:r>
              <a:rPr lang="en-US" sz="1800" dirty="0">
                <a:effectLst/>
                <a:latin typeface="Palatino Linotype" panose="02040502050505030304" pitchFamily="18" charset="0"/>
                <a:ea typeface="Times New Roman" panose="02020603050405020304" pitchFamily="18" charset="0"/>
                <a:cs typeface="Times New Roman" panose="02020603050405020304" pitchFamily="18" charset="0"/>
              </a:rPr>
              <a:t>APhA advocates for all pharmacies and related business entities responsible for electronic health and business information to have cyber liability insurance or an equivalent self-funded plan to protect all relevant parties in the event of a cyberattack and data breach.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mj-lt"/>
              <a:buAutoNum type="arabicPeriod"/>
              <a:tabLst>
                <a:tab pos="742950" algn="l"/>
              </a:tabLst>
            </a:pPr>
            <a:r>
              <a:rPr lang="en-US" sz="1800" dirty="0">
                <a:effectLst/>
                <a:latin typeface="Palatino Linotype" panose="02040502050505030304" pitchFamily="18" charset="0"/>
                <a:ea typeface="Times New Roman" panose="02020603050405020304" pitchFamily="18" charset="0"/>
                <a:cs typeface="Times New Roman" panose="02020603050405020304" pitchFamily="18" charset="0"/>
              </a:rPr>
              <a:t>APhA advocates for education providers to </a:t>
            </a:r>
            <a:r>
              <a:rPr lang="en-US" sz="1800" strike="sngStrike"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integrate</a:t>
            </a:r>
            <a:r>
              <a:rPr lang="en-US" sz="18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u="sng"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facilitate, and pharmacy personnel to seek out, education and training on</a:t>
            </a:r>
            <a:r>
              <a:rPr lang="en-US" sz="1800" dirty="0">
                <a:effectLst/>
                <a:latin typeface="Palatino Linotype" panose="02040502050505030304" pitchFamily="18" charset="0"/>
                <a:ea typeface="Times New Roman" panose="02020603050405020304" pitchFamily="18" charset="0"/>
                <a:cs typeface="Times New Roman" panose="02020603050405020304" pitchFamily="18" charset="0"/>
              </a:rPr>
              <a:t> cybersecurity laws, regulations, and best practices</a:t>
            </a:r>
            <a:r>
              <a:rPr lang="en-US" sz="18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strike="sngStrike"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on protection of electronic health and business information into their education and training programs.</a:t>
            </a:r>
            <a:r>
              <a:rPr lang="en-US" sz="1800" dirty="0">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mj-lt"/>
              <a:buAutoNum type="arabicPeriod"/>
              <a:tabLst>
                <a:tab pos="742950" algn="l"/>
              </a:tabLst>
            </a:pPr>
            <a:r>
              <a:rPr lang="en-US" sz="1800" strike="sngStrike"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APhA calls for the pharmacy workforce to seek out education and training on cybersecurity laws, regulations, and best practices on protection of electronic health and business information.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R="0" lvl="0">
              <a:spcBef>
                <a:spcPts val="0"/>
              </a:spcBef>
              <a:spcAft>
                <a:spcPts val="0"/>
              </a:spcAft>
              <a:tabLst>
                <a:tab pos="742950" algn="l"/>
              </a:tabLst>
            </a:pPr>
            <a:endParaRPr lang="en-US" dirty="0">
              <a:latin typeface="Palatino Linotype" panose="02040502050505030304" pitchFamily="18" charset="0"/>
              <a:ea typeface="Times New Roman" panose="02020603050405020304" pitchFamily="18" charset="0"/>
              <a:cs typeface="Times New Roman" panose="02020603050405020304" pitchFamily="18" charset="0"/>
            </a:endParaRPr>
          </a:p>
          <a:p>
            <a:pPr marR="0" lvl="0">
              <a:spcBef>
                <a:spcPts val="0"/>
              </a:spcBef>
              <a:spcAft>
                <a:spcPts val="0"/>
              </a:spcAft>
              <a:tabLst>
                <a:tab pos="74295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2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406972C-3ABD-0A50-D9F5-EF1BE5CD301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9A3406-423B-EA72-702A-2F1E2C3D5F5F}"/>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24</a:t>
            </a:fld>
            <a:endParaRPr lang="en-US"/>
          </a:p>
        </p:txBody>
      </p:sp>
      <p:sp>
        <p:nvSpPr>
          <p:cNvPr id="6" name="Title 3">
            <a:extLst>
              <a:ext uri="{FF2B5EF4-FFF2-40B4-BE49-F238E27FC236}">
                <a16:creationId xmlns:a16="http://schemas.microsoft.com/office/drawing/2014/main" id="{E28A8B61-D500-D255-69E0-D3EB00BDC2C5}"/>
              </a:ext>
            </a:extLst>
          </p:cNvPr>
          <p:cNvSpPr txBox="1">
            <a:spLocks/>
          </p:cNvSpPr>
          <p:nvPr/>
        </p:nvSpPr>
        <p:spPr>
          <a:xfrm>
            <a:off x="444500" y="1064867"/>
            <a:ext cx="11303000" cy="885825"/>
          </a:xfrm>
          <a:prstGeom prst="rect">
            <a:avLst/>
          </a:prstGeom>
        </p:spPr>
        <p:txBody>
          <a:bodyPr vert="horz" lIns="91440" tIns="45720" rIns="91440" bIns="45720" rtlCol="0" anchor="t">
            <a:noAutofit/>
          </a:bodyPr>
          <a:lstStyle>
            <a:lvl1pPr>
              <a:defRPr lang="en-US" sz="5050" dirty="0" smtClean="0">
                <a:latin typeface="+mj-lt"/>
                <a:ea typeface="+mj-ea"/>
                <a:cs typeface="Arial" panose="020B0604020202020204" pitchFamily="34" charset="0"/>
              </a:defRPr>
            </a:lvl1pPr>
          </a:lstStyle>
          <a:p>
            <a:pPr algn="ctr"/>
            <a:r>
              <a:rPr lang="en-US" sz="3800" b="1" kern="0" dirty="0">
                <a:solidFill>
                  <a:srgbClr val="4A5FAB"/>
                </a:solidFill>
              </a:rPr>
              <a:t>Cybersecurity in Pharmacy</a:t>
            </a:r>
            <a:endParaRPr lang="en-US" sz="4000" b="1" kern="0" dirty="0">
              <a:solidFill>
                <a:srgbClr val="4A5FAB"/>
              </a:solidFill>
            </a:endParaRPr>
          </a:p>
        </p:txBody>
      </p:sp>
      <p:sp>
        <p:nvSpPr>
          <p:cNvPr id="7" name="TextBox 6">
            <a:extLst>
              <a:ext uri="{FF2B5EF4-FFF2-40B4-BE49-F238E27FC236}">
                <a16:creationId xmlns:a16="http://schemas.microsoft.com/office/drawing/2014/main" id="{87A4823E-52A6-A4DC-A2BE-1BCF4FCA6C57}"/>
              </a:ext>
            </a:extLst>
          </p:cNvPr>
          <p:cNvSpPr txBox="1"/>
          <p:nvPr/>
        </p:nvSpPr>
        <p:spPr>
          <a:xfrm>
            <a:off x="590550" y="1893542"/>
            <a:ext cx="11303000" cy="2862322"/>
          </a:xfrm>
          <a:prstGeom prst="rect">
            <a:avLst/>
          </a:prstGeom>
          <a:noFill/>
        </p:spPr>
        <p:txBody>
          <a:bodyPr wrap="square" rtlCol="0">
            <a:spAutoFit/>
          </a:bodyPr>
          <a:lstStyle/>
          <a:p>
            <a:pPr marL="342900" marR="0" lvl="0" indent="-342900">
              <a:spcBef>
                <a:spcPts val="0"/>
              </a:spcBef>
              <a:spcAft>
                <a:spcPts val="0"/>
              </a:spcAft>
              <a:buFont typeface="+mj-lt"/>
              <a:buAutoNum type="arabicPeriod"/>
              <a:tabLst>
                <a:tab pos="742950" algn="l"/>
              </a:tabLst>
            </a:pPr>
            <a:r>
              <a:rPr lang="en-US" sz="1800" dirty="0">
                <a:effectLst/>
                <a:latin typeface="Palatino Linotype" panose="02040502050505030304" pitchFamily="18" charset="0"/>
                <a:ea typeface="Times New Roman" panose="02020603050405020304" pitchFamily="18" charset="0"/>
                <a:cs typeface="Times New Roman" panose="02020603050405020304" pitchFamily="18" charset="0"/>
              </a:rPr>
              <a:t>APhA advocates for implementation and maintenance of cybersecurity systems, safeguards, and response mechanisms to mitigate risk and minimize harm or disruption for all pharmacies and related parties who manage or access electronic health and business information. </a:t>
            </a:r>
          </a:p>
          <a:p>
            <a:pPr marL="342900" indent="-342900">
              <a:buFont typeface="+mj-lt"/>
              <a:buAutoNum type="arabicPeriod"/>
              <a:tabLst>
                <a:tab pos="742950" algn="l"/>
              </a:tabLst>
            </a:pPr>
            <a:r>
              <a:rPr lang="en-US" sz="1800" dirty="0">
                <a:effectLst/>
                <a:latin typeface="Palatino Linotype" panose="02040502050505030304" pitchFamily="18" charset="0"/>
                <a:ea typeface="Times New Roman" panose="02020603050405020304" pitchFamily="18" charset="0"/>
                <a:cs typeface="Times New Roman" panose="02020603050405020304" pitchFamily="18" charset="0"/>
              </a:rPr>
              <a:t>APhA advocates for all pharmacies and related business entities responsible for electronic health and business information to have cyber liability insurance or an equivalent self-funded plan to protect all relevant parties in the event of a cyberattack and data breach.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mj-lt"/>
              <a:buAutoNum type="arabicPeriod"/>
              <a:tabLst>
                <a:tab pos="742950" algn="l"/>
              </a:tabLst>
            </a:pPr>
            <a:r>
              <a:rPr lang="en-US" sz="1800" dirty="0">
                <a:effectLst/>
                <a:latin typeface="Palatino Linotype" panose="02040502050505030304" pitchFamily="18" charset="0"/>
                <a:ea typeface="Times New Roman" panose="02020603050405020304" pitchFamily="18" charset="0"/>
                <a:cs typeface="Times New Roman" panose="02020603050405020304" pitchFamily="18" charset="0"/>
              </a:rPr>
              <a:t>APhA advocates for education providers to facilitate, and pharmacy personnel to seek out, education and training on cybersecurity laws, regulations, and best practices.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R="0" lvl="0">
              <a:spcBef>
                <a:spcPts val="0"/>
              </a:spcBef>
              <a:spcAft>
                <a:spcPts val="0"/>
              </a:spcAft>
              <a:tabLst>
                <a:tab pos="742950" algn="l"/>
              </a:tabLst>
            </a:pPr>
            <a:endParaRPr lang="en-US" dirty="0">
              <a:latin typeface="Palatino Linotype" panose="02040502050505030304" pitchFamily="18" charset="0"/>
              <a:ea typeface="Times New Roman" panose="02020603050405020304" pitchFamily="18" charset="0"/>
              <a:cs typeface="Times New Roman" panose="02020603050405020304" pitchFamily="18" charset="0"/>
            </a:endParaRPr>
          </a:p>
          <a:p>
            <a:pPr marR="0" lvl="0">
              <a:spcBef>
                <a:spcPts val="0"/>
              </a:spcBef>
              <a:spcAft>
                <a:spcPts val="0"/>
              </a:spcAft>
              <a:tabLst>
                <a:tab pos="74295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45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79EA9-E4E8-6872-9D8E-CB14505D84C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6886A97-42EF-603A-A774-7500A291E187}"/>
              </a:ext>
            </a:extLst>
          </p:cNvPr>
          <p:cNvSpPr txBox="1"/>
          <p:nvPr/>
        </p:nvSpPr>
        <p:spPr>
          <a:xfrm>
            <a:off x="381000" y="887687"/>
            <a:ext cx="10640786"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4A5FAB"/>
                </a:solidFill>
                <a:effectLst/>
                <a:uLnTx/>
                <a:uFillTx/>
                <a:latin typeface="Arial" panose="020B0604020202020204"/>
                <a:ea typeface="+mj-ea"/>
              </a:rPr>
              <a:t>Policy Reference Committee Report</a:t>
            </a:r>
            <a:endParaRPr lang="en-US" sz="1050" dirty="0"/>
          </a:p>
        </p:txBody>
      </p:sp>
      <p:graphicFrame>
        <p:nvGraphicFramePr>
          <p:cNvPr id="4" name="Table 3">
            <a:extLst>
              <a:ext uri="{FF2B5EF4-FFF2-40B4-BE49-F238E27FC236}">
                <a16:creationId xmlns:a16="http://schemas.microsoft.com/office/drawing/2014/main" id="{67D7D531-A7B9-E5D8-397E-348AA0DC6A79}"/>
              </a:ext>
            </a:extLst>
          </p:cNvPr>
          <p:cNvGraphicFramePr>
            <a:graphicFrameLocks noGrp="1"/>
          </p:cNvGraphicFramePr>
          <p:nvPr>
            <p:extLst>
              <p:ext uri="{D42A27DB-BD31-4B8C-83A1-F6EECF244321}">
                <p14:modId xmlns:p14="http://schemas.microsoft.com/office/powerpoint/2010/main" val="2599192817"/>
              </p:ext>
            </p:extLst>
          </p:nvPr>
        </p:nvGraphicFramePr>
        <p:xfrm>
          <a:off x="480991" y="1575182"/>
          <a:ext cx="11372548" cy="2900102"/>
        </p:xfrm>
        <a:graphic>
          <a:graphicData uri="http://schemas.openxmlformats.org/drawingml/2006/table">
            <a:tbl>
              <a:tblPr firstRow="1" bandRow="1">
                <a:tableStyleId>{5C22544A-7EE6-4342-B048-85BDC9FD1C3A}</a:tableStyleId>
              </a:tblPr>
              <a:tblGrid>
                <a:gridCol w="991030">
                  <a:extLst>
                    <a:ext uri="{9D8B030D-6E8A-4147-A177-3AD203B41FA5}">
                      <a16:colId xmlns:a16="http://schemas.microsoft.com/office/drawing/2014/main" val="2455864120"/>
                    </a:ext>
                  </a:extLst>
                </a:gridCol>
                <a:gridCol w="6566038">
                  <a:extLst>
                    <a:ext uri="{9D8B030D-6E8A-4147-A177-3AD203B41FA5}">
                      <a16:colId xmlns:a16="http://schemas.microsoft.com/office/drawing/2014/main" val="2063249388"/>
                    </a:ext>
                  </a:extLst>
                </a:gridCol>
                <a:gridCol w="3815480">
                  <a:extLst>
                    <a:ext uri="{9D8B030D-6E8A-4147-A177-3AD203B41FA5}">
                      <a16:colId xmlns:a16="http://schemas.microsoft.com/office/drawing/2014/main" val="3152999165"/>
                    </a:ext>
                  </a:extLst>
                </a:gridCol>
              </a:tblGrid>
              <a:tr h="530840">
                <a:tc>
                  <a:txBody>
                    <a:bodyPr/>
                    <a:lstStyle/>
                    <a:p>
                      <a:pPr algn="ctr"/>
                      <a:r>
                        <a:rPr lang="en-US" sz="1400" b="1" dirty="0"/>
                        <a:t>Topic</a:t>
                      </a:r>
                    </a:p>
                  </a:txBody>
                  <a:tcPr/>
                </a:tc>
                <a:tc>
                  <a:txBody>
                    <a:bodyPr/>
                    <a:lstStyle/>
                    <a:p>
                      <a:pPr algn="ctr"/>
                      <a:r>
                        <a:rPr lang="en-US" sz="1400" dirty="0"/>
                        <a:t>Title</a:t>
                      </a:r>
                    </a:p>
                  </a:txBody>
                  <a:tcPr/>
                </a:tc>
                <a:tc>
                  <a:txBody>
                    <a:bodyPr/>
                    <a:lstStyle/>
                    <a:p>
                      <a:pPr algn="ctr"/>
                      <a:r>
                        <a:rPr lang="en-US" sz="1400" dirty="0"/>
                        <a:t># of Recommendations</a:t>
                      </a:r>
                    </a:p>
                  </a:txBody>
                  <a:tcPr/>
                </a:tc>
                <a:extLst>
                  <a:ext uri="{0D108BD9-81ED-4DB2-BD59-A6C34878D82A}">
                    <a16:rowId xmlns:a16="http://schemas.microsoft.com/office/drawing/2014/main" val="2007860831"/>
                  </a:ext>
                </a:extLst>
              </a:tr>
              <a:tr h="1184631">
                <a:tc>
                  <a:txBody>
                    <a:bodyPr/>
                    <a:lstStyle/>
                    <a:p>
                      <a:pPr algn="ctr"/>
                      <a:r>
                        <a:rPr lang="en-US" sz="1800" b="1" dirty="0"/>
                        <a:t>1</a:t>
                      </a:r>
                    </a:p>
                  </a:txBody>
                  <a:tcPr anchor="ctr"/>
                </a:tc>
                <a:tc>
                  <a:txBody>
                    <a:bodyPr/>
                    <a:lstStyle/>
                    <a:p>
                      <a:pPr algn="ctr"/>
                      <a:r>
                        <a:rPr lang="en-US" sz="2000" dirty="0">
                          <a:solidFill>
                            <a:schemeClr val="dk1"/>
                          </a:solidFill>
                          <a:effectLst/>
                          <a:latin typeface="+mn-lt"/>
                          <a:ea typeface="+mn-ea"/>
                          <a:cs typeface="+mn-cs"/>
                        </a:rPr>
                        <a:t>Artificial Intelligence Use in Pharmacy Practice</a:t>
                      </a:r>
                      <a:endParaRPr lang="en-US" sz="2000" dirty="0"/>
                    </a:p>
                  </a:txBody>
                  <a:tcPr anchor="ctr"/>
                </a:tc>
                <a:tc>
                  <a:txBody>
                    <a:bodyPr/>
                    <a:lstStyle/>
                    <a:p>
                      <a:pPr algn="ctr"/>
                      <a:r>
                        <a:rPr lang="en-US" sz="1800" dirty="0"/>
                        <a:t>8 Recommendations</a:t>
                      </a:r>
                    </a:p>
                  </a:txBody>
                  <a:tcPr anchor="ctr"/>
                </a:tc>
                <a:extLst>
                  <a:ext uri="{0D108BD9-81ED-4DB2-BD59-A6C34878D82A}">
                    <a16:rowId xmlns:a16="http://schemas.microsoft.com/office/drawing/2014/main" val="2153067403"/>
                  </a:ext>
                </a:extLst>
              </a:tr>
              <a:tr h="1184631">
                <a:tc>
                  <a:txBody>
                    <a:bodyPr/>
                    <a:lstStyle/>
                    <a:p>
                      <a:pPr algn="ctr"/>
                      <a:r>
                        <a:rPr lang="en-US" sz="1800" b="1" dirty="0"/>
                        <a:t>2</a:t>
                      </a:r>
                    </a:p>
                  </a:txBody>
                  <a:tcPr anchor="ctr"/>
                </a:tc>
                <a:tc>
                  <a:txBody>
                    <a:bodyPr/>
                    <a:lstStyle/>
                    <a:p>
                      <a:pPr algn="ctr"/>
                      <a:r>
                        <a:rPr lang="en-US" sz="2000" dirty="0">
                          <a:solidFill>
                            <a:schemeClr val="dk1"/>
                          </a:solidFill>
                          <a:effectLst/>
                          <a:latin typeface="+mn-lt"/>
                          <a:ea typeface="+mn-ea"/>
                          <a:cs typeface="+mn-cs"/>
                        </a:rPr>
                        <a:t>Cybersecurity in Pharmacy </a:t>
                      </a:r>
                      <a:endParaRPr lang="en-US" sz="2000" dirty="0"/>
                    </a:p>
                  </a:txBody>
                  <a:tcPr anchor="ctr"/>
                </a:tc>
                <a:tc>
                  <a:txBody>
                    <a:bodyPr/>
                    <a:lstStyle/>
                    <a:p>
                      <a:pPr algn="ctr"/>
                      <a:r>
                        <a:rPr lang="en-US" sz="1800" dirty="0"/>
                        <a:t>4 Recommendations </a:t>
                      </a:r>
                    </a:p>
                  </a:txBody>
                  <a:tcPr anchor="ctr"/>
                </a:tc>
                <a:extLst>
                  <a:ext uri="{0D108BD9-81ED-4DB2-BD59-A6C34878D82A}">
                    <a16:rowId xmlns:a16="http://schemas.microsoft.com/office/drawing/2014/main" val="938090901"/>
                  </a:ext>
                </a:extLst>
              </a:tr>
            </a:tbl>
          </a:graphicData>
        </a:graphic>
      </p:graphicFrame>
      <p:sp>
        <p:nvSpPr>
          <p:cNvPr id="3" name="TextBox 2">
            <a:extLst>
              <a:ext uri="{FF2B5EF4-FFF2-40B4-BE49-F238E27FC236}">
                <a16:creationId xmlns:a16="http://schemas.microsoft.com/office/drawing/2014/main" id="{C84C2097-2B1D-88CE-8365-BA8BC76AD493}"/>
              </a:ext>
            </a:extLst>
          </p:cNvPr>
          <p:cNvSpPr txBox="1"/>
          <p:nvPr/>
        </p:nvSpPr>
        <p:spPr>
          <a:xfrm>
            <a:off x="8002457" y="887687"/>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204515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0CBE-A61E-045B-7849-50B219E646E0}"/>
              </a:ext>
            </a:extLst>
          </p:cNvPr>
          <p:cNvSpPr>
            <a:spLocks noGrp="1"/>
          </p:cNvSpPr>
          <p:nvPr>
            <p:ph type="ctrTitle"/>
          </p:nvPr>
        </p:nvSpPr>
        <p:spPr>
          <a:xfrm>
            <a:off x="381000" y="2743200"/>
            <a:ext cx="11067288" cy="2331407"/>
          </a:xfrm>
        </p:spPr>
        <p:txBody>
          <a:bodyPr/>
          <a:lstStyle/>
          <a:p>
            <a:r>
              <a:rPr lang="en-US" dirty="0"/>
              <a:t>Recommendations of the </a:t>
            </a:r>
            <a:br>
              <a:rPr lang="en-US" dirty="0"/>
            </a:br>
            <a:r>
              <a:rPr lang="en-US" dirty="0"/>
              <a:t>2023-2024 New Business Review Committee</a:t>
            </a:r>
          </a:p>
        </p:txBody>
      </p:sp>
    </p:spTree>
    <p:extLst>
      <p:ext uri="{BB962C8B-B14F-4D97-AF65-F5344CB8AC3E}">
        <p14:creationId xmlns:p14="http://schemas.microsoft.com/office/powerpoint/2010/main" val="205633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marR="0" lvl="0" indent="0" algn="l" defTabSz="914400" rtl="0" eaLnBrk="1" fontAlgn="auto" latinLnBrk="0" hangingPunct="1">
              <a:lnSpc>
                <a:spcPct val="100000"/>
              </a:lnSpc>
              <a:spcBef>
                <a:spcPts val="10"/>
              </a:spcBef>
              <a:spcAft>
                <a:spcPts val="0"/>
              </a:spcAft>
              <a:buClrTx/>
              <a:buSzTx/>
              <a:buFontTx/>
              <a:buNone/>
              <a:tabLst/>
              <a:defRPr/>
            </a:pPr>
            <a:r>
              <a:rPr kumimoji="0" lang="en-US" sz="1200" b="0" i="0" u="none" strike="noStrike" kern="1200" cap="none" spc="0" normalizeH="0" baseline="0" noProof="0">
                <a:ln>
                  <a:noFill/>
                </a:ln>
                <a:solidFill>
                  <a:srgbClr val="969799"/>
                </a:solidFill>
                <a:effectLst/>
                <a:uLnTx/>
                <a:uFillTx/>
                <a:latin typeface="Arial" panose="020B0604020202020204"/>
                <a:ea typeface="+mn-ea"/>
              </a:rPr>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marR="0" lvl="0" indent="0" algn="l" defTabSz="914400" rtl="0" eaLnBrk="1" fontAlgn="auto" latinLnBrk="0" hangingPunct="1">
              <a:lnSpc>
                <a:spcPct val="100000"/>
              </a:lnSpc>
              <a:spcBef>
                <a:spcPts val="10"/>
              </a:spcBef>
              <a:spcAft>
                <a:spcPts val="0"/>
              </a:spcAft>
              <a:buClrTx/>
              <a:buSzTx/>
              <a:buFontTx/>
              <a:buNone/>
              <a:tabLst/>
              <a:defRPr/>
            </a:pPr>
            <a:fld id="{81D60167-4931-47E6-BA6A-407CBD079E47}" type="slidenum">
              <a:rPr kumimoji="0" lang="en-US" sz="1200" b="0" i="0" u="none" strike="noStrike" kern="1200" cap="none" spc="0" normalizeH="0" baseline="0" noProof="0" smtClean="0">
                <a:ln>
                  <a:noFill/>
                </a:ln>
                <a:solidFill>
                  <a:srgbClr val="969799"/>
                </a:solidFill>
                <a:effectLst/>
                <a:uLnTx/>
                <a:uFillTx/>
                <a:latin typeface="Roboto"/>
                <a:ea typeface="+mn-ea"/>
              </a:rPr>
              <a:pPr marL="38100" marR="0" lvl="0" indent="0" algn="l" defTabSz="914400" rtl="0" eaLnBrk="1" fontAlgn="auto" latinLnBrk="0" hangingPunct="1">
                <a:lnSpc>
                  <a:spcPct val="100000"/>
                </a:lnSpc>
                <a:spcBef>
                  <a:spcPts val="10"/>
                </a:spcBef>
                <a:spcAft>
                  <a:spcPts val="0"/>
                </a:spcAft>
                <a:buClrTx/>
                <a:buSzTx/>
                <a:buFontTx/>
                <a:buNone/>
                <a:tabLst/>
                <a:defRPr/>
              </a:pPr>
              <a:t>27</a:t>
            </a:fld>
            <a:endParaRPr kumimoji="0" lang="en-US" sz="1200" b="0" i="0" u="none" strike="noStrike" kern="1200" cap="none" spc="0" normalizeH="0" baseline="0" noProof="0">
              <a:ln>
                <a:noFill/>
              </a:ln>
              <a:solidFill>
                <a:srgbClr val="969799"/>
              </a:solidFill>
              <a:effectLst/>
              <a:uLnTx/>
              <a:uFillTx/>
              <a:latin typeface="Roboto"/>
              <a:ea typeface="+mn-ea"/>
            </a:endParaRPr>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p:txBody>
          <a:bodyPr/>
          <a:lstStyle/>
          <a:p>
            <a:pPr algn="ctr"/>
            <a:r>
              <a:rPr lang="en-US"/>
              <a:t>New Business Review Committee</a:t>
            </a:r>
          </a:p>
        </p:txBody>
      </p:sp>
      <p:sp>
        <p:nvSpPr>
          <p:cNvPr id="6" name="TextBox 5">
            <a:extLst>
              <a:ext uri="{FF2B5EF4-FFF2-40B4-BE49-F238E27FC236}">
                <a16:creationId xmlns:a16="http://schemas.microsoft.com/office/drawing/2014/main" id="{B889E3AA-56CC-9B03-8988-EEF6FB8A5A36}"/>
              </a:ext>
            </a:extLst>
          </p:cNvPr>
          <p:cNvSpPr txBox="1"/>
          <p:nvPr/>
        </p:nvSpPr>
        <p:spPr>
          <a:xfrm>
            <a:off x="3956755" y="2542376"/>
            <a:ext cx="4278489" cy="3554819"/>
          </a:xfrm>
          <a:prstGeom prst="rect">
            <a:avLst/>
          </a:prstGeom>
          <a:noFill/>
        </p:spPr>
        <p:txBody>
          <a:bodyPr wrap="square" rtlCol="0">
            <a:spAutoFit/>
          </a:bodyPr>
          <a:lstStyle/>
          <a:p>
            <a:pPr algn="ctr"/>
            <a:r>
              <a:rPr lang="en-US" sz="2500" dirty="0"/>
              <a:t>Andrew </a:t>
            </a:r>
            <a:r>
              <a:rPr lang="en-US" sz="2500" dirty="0" err="1"/>
              <a:t>Bzowyckyj</a:t>
            </a:r>
            <a:r>
              <a:rPr lang="en-US" sz="2500" dirty="0"/>
              <a:t>, Chair</a:t>
            </a:r>
          </a:p>
          <a:p>
            <a:pPr algn="ctr"/>
            <a:r>
              <a:rPr lang="en-US" sz="2500" dirty="0"/>
              <a:t>Trisha Chandler</a:t>
            </a:r>
          </a:p>
          <a:p>
            <a:pPr algn="ctr"/>
            <a:r>
              <a:rPr lang="en-US" sz="2500" dirty="0"/>
              <a:t>Juanita </a:t>
            </a:r>
            <a:r>
              <a:rPr lang="en-US" sz="2500" dirty="0" err="1"/>
              <a:t>Draime</a:t>
            </a:r>
            <a:endParaRPr lang="en-US" sz="2500" dirty="0"/>
          </a:p>
          <a:p>
            <a:pPr algn="ctr"/>
            <a:r>
              <a:rPr lang="en-US" sz="2500" dirty="0"/>
              <a:t>Jeff Hamper</a:t>
            </a:r>
          </a:p>
          <a:p>
            <a:pPr algn="ctr"/>
            <a:r>
              <a:rPr lang="en-US" sz="2500" dirty="0"/>
              <a:t>Christopher Johnson</a:t>
            </a:r>
          </a:p>
          <a:p>
            <a:pPr algn="ctr"/>
            <a:r>
              <a:rPr lang="en-US" sz="2500" dirty="0"/>
              <a:t>Brooke Kulusich</a:t>
            </a:r>
          </a:p>
          <a:p>
            <a:pPr algn="ctr"/>
            <a:r>
              <a:rPr lang="en-US" sz="2500" dirty="0"/>
              <a:t>William Lee</a:t>
            </a:r>
          </a:p>
          <a:p>
            <a:pPr algn="ctr"/>
            <a:r>
              <a:rPr lang="en-US" sz="2500" dirty="0"/>
              <a:t>John Pieper</a:t>
            </a:r>
          </a:p>
          <a:p>
            <a:pPr algn="ctr"/>
            <a:r>
              <a:rPr lang="en-US" sz="2500" dirty="0"/>
              <a:t>Natalie Young</a:t>
            </a:r>
          </a:p>
        </p:txBody>
      </p:sp>
    </p:spTree>
    <p:extLst>
      <p:ext uri="{BB962C8B-B14F-4D97-AF65-F5344CB8AC3E}">
        <p14:creationId xmlns:p14="http://schemas.microsoft.com/office/powerpoint/2010/main" val="13972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61D1A-252D-D319-1D69-99B05A2776B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3A73D5-8FD0-689E-6A01-E378256346AD}"/>
              </a:ext>
            </a:extLst>
          </p:cNvPr>
          <p:cNvSpPr>
            <a:spLocks noGrp="1"/>
          </p:cNvSpPr>
          <p:nvPr>
            <p:ph type="ftr" sz="quarter" idx="5"/>
          </p:nvPr>
        </p:nvSpPr>
        <p:spPr/>
        <p:txBody>
          <a:bodyPr/>
          <a:lstStyle/>
          <a:p>
            <a:pPr marL="12700">
              <a:spcBef>
                <a:spcPts val="10"/>
              </a:spcBef>
            </a:pPr>
            <a:r>
              <a:rPr lang="en-US" dirty="0"/>
              <a:t>pharmacist.com</a:t>
            </a:r>
          </a:p>
        </p:txBody>
      </p:sp>
      <p:sp>
        <p:nvSpPr>
          <p:cNvPr id="3" name="Slide Number Placeholder 2">
            <a:extLst>
              <a:ext uri="{FF2B5EF4-FFF2-40B4-BE49-F238E27FC236}">
                <a16:creationId xmlns:a16="http://schemas.microsoft.com/office/drawing/2014/main" id="{16C053B9-D511-ECCC-B464-BACECB7C3F0F}"/>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28</a:t>
            </a:fld>
            <a:endParaRPr lang="en-US"/>
          </a:p>
        </p:txBody>
      </p:sp>
      <p:sp>
        <p:nvSpPr>
          <p:cNvPr id="4" name="Title 3">
            <a:extLst>
              <a:ext uri="{FF2B5EF4-FFF2-40B4-BE49-F238E27FC236}">
                <a16:creationId xmlns:a16="http://schemas.microsoft.com/office/drawing/2014/main" id="{F2B2D448-D906-591C-5732-1E0FCFB6BB49}"/>
              </a:ext>
            </a:extLst>
          </p:cNvPr>
          <p:cNvSpPr>
            <a:spLocks noGrp="1"/>
          </p:cNvSpPr>
          <p:nvPr>
            <p:ph type="title" idx="4294967295"/>
          </p:nvPr>
        </p:nvSpPr>
        <p:spPr>
          <a:xfrm>
            <a:off x="444500" y="1064867"/>
            <a:ext cx="11303000" cy="885825"/>
          </a:xfrm>
        </p:spPr>
        <p:txBody>
          <a:bodyPr>
            <a:noAutofit/>
          </a:bodyPr>
          <a:lstStyle/>
          <a:p>
            <a:pPr algn="ctr"/>
            <a:r>
              <a:rPr lang="en-US" sz="3600" dirty="0"/>
              <a:t>New Business Review Committee Recommendations</a:t>
            </a:r>
          </a:p>
        </p:txBody>
      </p:sp>
      <p:sp>
        <p:nvSpPr>
          <p:cNvPr id="6" name="Content Placeholder 2">
            <a:extLst>
              <a:ext uri="{FF2B5EF4-FFF2-40B4-BE49-F238E27FC236}">
                <a16:creationId xmlns:a16="http://schemas.microsoft.com/office/drawing/2014/main" id="{2748AEE4-C551-FE9F-FDD0-E9FDEB840F92}"/>
              </a:ext>
            </a:extLst>
          </p:cNvPr>
          <p:cNvSpPr txBox="1">
            <a:spLocks/>
          </p:cNvSpPr>
          <p:nvPr/>
        </p:nvSpPr>
        <p:spPr>
          <a:xfrm>
            <a:off x="673769" y="1950692"/>
            <a:ext cx="10592401" cy="1477328"/>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dirty="0"/>
              <a:t>The committee met twice in February 2024, following two Proposed Policy Statement Open Hearings held in February 2024, related to 11 New Business Items (25 statements total).</a:t>
            </a:r>
          </a:p>
          <a:p>
            <a:pPr marL="342900" indent="-342900">
              <a:buFont typeface="Arial" panose="020B0604020202020204" pitchFamily="34" charset="0"/>
              <a:buChar char="•"/>
            </a:pPr>
            <a:endParaRPr lang="en-US" sz="2400" dirty="0"/>
          </a:p>
        </p:txBody>
      </p:sp>
      <p:graphicFrame>
        <p:nvGraphicFramePr>
          <p:cNvPr id="5" name="Table 4">
            <a:extLst>
              <a:ext uri="{FF2B5EF4-FFF2-40B4-BE49-F238E27FC236}">
                <a16:creationId xmlns:a16="http://schemas.microsoft.com/office/drawing/2014/main" id="{666404A1-6C86-45BE-A57C-4B6D742BF8C3}"/>
              </a:ext>
            </a:extLst>
          </p:cNvPr>
          <p:cNvGraphicFramePr>
            <a:graphicFrameLocks noGrp="1"/>
          </p:cNvGraphicFramePr>
          <p:nvPr>
            <p:extLst>
              <p:ext uri="{D42A27DB-BD31-4B8C-83A1-F6EECF244321}">
                <p14:modId xmlns:p14="http://schemas.microsoft.com/office/powerpoint/2010/main" val="3232357964"/>
              </p:ext>
            </p:extLst>
          </p:nvPr>
        </p:nvGraphicFramePr>
        <p:xfrm>
          <a:off x="1963153" y="3391924"/>
          <a:ext cx="8265694" cy="2620547"/>
        </p:xfrm>
        <a:graphic>
          <a:graphicData uri="http://schemas.openxmlformats.org/drawingml/2006/table">
            <a:tbl>
              <a:tblPr firstRow="1" bandRow="1">
                <a:tableStyleId>{5C22544A-7EE6-4342-B048-85BDC9FD1C3A}</a:tableStyleId>
              </a:tblPr>
              <a:tblGrid>
                <a:gridCol w="5329197">
                  <a:extLst>
                    <a:ext uri="{9D8B030D-6E8A-4147-A177-3AD203B41FA5}">
                      <a16:colId xmlns:a16="http://schemas.microsoft.com/office/drawing/2014/main" val="74398028"/>
                    </a:ext>
                  </a:extLst>
                </a:gridCol>
                <a:gridCol w="2936497">
                  <a:extLst>
                    <a:ext uri="{9D8B030D-6E8A-4147-A177-3AD203B41FA5}">
                      <a16:colId xmlns:a16="http://schemas.microsoft.com/office/drawing/2014/main" val="3436597339"/>
                    </a:ext>
                  </a:extLst>
                </a:gridCol>
              </a:tblGrid>
              <a:tr h="562817">
                <a:tc>
                  <a:txBody>
                    <a:bodyPr/>
                    <a:lstStyle/>
                    <a:p>
                      <a:pPr algn="ctr"/>
                      <a:endParaRPr lang="en-US" dirty="0"/>
                    </a:p>
                  </a:txBody>
                  <a:tcPr anchor="ctr"/>
                </a:tc>
                <a:tc>
                  <a:txBody>
                    <a:bodyPr/>
                    <a:lstStyle/>
                    <a:p>
                      <a:pPr algn="ctr"/>
                      <a:r>
                        <a:rPr lang="en-US" dirty="0"/>
                        <a:t>TOTAL</a:t>
                      </a:r>
                    </a:p>
                  </a:txBody>
                  <a:tcPr anchor="ctr"/>
                </a:tc>
                <a:extLst>
                  <a:ext uri="{0D108BD9-81ED-4DB2-BD59-A6C34878D82A}">
                    <a16:rowId xmlns:a16="http://schemas.microsoft.com/office/drawing/2014/main" val="1508189829"/>
                  </a:ext>
                </a:extLst>
              </a:tr>
              <a:tr h="685910">
                <a:tc>
                  <a:txBody>
                    <a:bodyPr/>
                    <a:lstStyle/>
                    <a:p>
                      <a:pPr algn="ctr"/>
                      <a:r>
                        <a:rPr lang="en-US" b="1" dirty="0"/>
                        <a:t>Adopt as written</a:t>
                      </a:r>
                    </a:p>
                  </a:txBody>
                  <a:tcPr anchor="ctr"/>
                </a:tc>
                <a:tc>
                  <a:txBody>
                    <a:bodyPr/>
                    <a:lstStyle/>
                    <a:p>
                      <a:pPr algn="ctr"/>
                      <a:r>
                        <a:rPr lang="en-US" dirty="0"/>
                        <a:t>15</a:t>
                      </a:r>
                    </a:p>
                  </a:txBody>
                  <a:tcPr anchor="ctr"/>
                </a:tc>
                <a:extLst>
                  <a:ext uri="{0D108BD9-81ED-4DB2-BD59-A6C34878D82A}">
                    <a16:rowId xmlns:a16="http://schemas.microsoft.com/office/drawing/2014/main" val="2790989293"/>
                  </a:ext>
                </a:extLst>
              </a:tr>
              <a:tr h="685910">
                <a:tc>
                  <a:txBody>
                    <a:bodyPr/>
                    <a:lstStyle/>
                    <a:p>
                      <a:pPr algn="ctr"/>
                      <a:r>
                        <a:rPr lang="en-US" b="1" dirty="0"/>
                        <a:t>Adopt as amended</a:t>
                      </a:r>
                    </a:p>
                  </a:txBody>
                  <a:tcPr anchor="ctr"/>
                </a:tc>
                <a:tc>
                  <a:txBody>
                    <a:bodyPr/>
                    <a:lstStyle/>
                    <a:p>
                      <a:pPr algn="ctr"/>
                      <a:r>
                        <a:rPr lang="en-US" dirty="0"/>
                        <a:t>8</a:t>
                      </a:r>
                    </a:p>
                  </a:txBody>
                  <a:tcPr anchor="ctr"/>
                </a:tc>
                <a:extLst>
                  <a:ext uri="{0D108BD9-81ED-4DB2-BD59-A6C34878D82A}">
                    <a16:rowId xmlns:a16="http://schemas.microsoft.com/office/drawing/2014/main" val="839901787"/>
                  </a:ext>
                </a:extLst>
              </a:tr>
              <a:tr h="685910">
                <a:tc>
                  <a:txBody>
                    <a:bodyPr/>
                    <a:lstStyle/>
                    <a:p>
                      <a:pPr algn="ctr"/>
                      <a:r>
                        <a:rPr lang="en-US" b="1" dirty="0"/>
                        <a:t>Reject as written</a:t>
                      </a:r>
                    </a:p>
                  </a:txBody>
                  <a:tcPr anchor="ctr"/>
                </a:tc>
                <a:tc>
                  <a:txBody>
                    <a:bodyPr/>
                    <a:lstStyle/>
                    <a:p>
                      <a:pPr algn="ctr"/>
                      <a:r>
                        <a:rPr lang="en-US" dirty="0"/>
                        <a:t>2</a:t>
                      </a:r>
                    </a:p>
                  </a:txBody>
                  <a:tcPr anchor="ctr"/>
                </a:tc>
                <a:extLst>
                  <a:ext uri="{0D108BD9-81ED-4DB2-BD59-A6C34878D82A}">
                    <a16:rowId xmlns:a16="http://schemas.microsoft.com/office/drawing/2014/main" val="4082071424"/>
                  </a:ext>
                </a:extLst>
              </a:tr>
            </a:tbl>
          </a:graphicData>
        </a:graphic>
      </p:graphicFrame>
    </p:spTree>
    <p:extLst>
      <p:ext uri="{BB962C8B-B14F-4D97-AF65-F5344CB8AC3E}">
        <p14:creationId xmlns:p14="http://schemas.microsoft.com/office/powerpoint/2010/main" val="40007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F8DEB-007F-8CA9-855D-B026A0E941B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54DC23-38B8-0B18-713D-55AD815A52F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29</a:t>
            </a:fld>
            <a:endParaRPr lang="en-US"/>
          </a:p>
        </p:txBody>
      </p:sp>
      <p:sp>
        <p:nvSpPr>
          <p:cNvPr id="4" name="Title 3">
            <a:extLst>
              <a:ext uri="{FF2B5EF4-FFF2-40B4-BE49-F238E27FC236}">
                <a16:creationId xmlns:a16="http://schemas.microsoft.com/office/drawing/2014/main" id="{337F6E05-0140-78D1-E8F9-184FBD175B66}"/>
              </a:ext>
            </a:extLst>
          </p:cNvPr>
          <p:cNvSpPr>
            <a:spLocks noGrp="1"/>
          </p:cNvSpPr>
          <p:nvPr>
            <p:ph type="title" idx="4294967295"/>
          </p:nvPr>
        </p:nvSpPr>
        <p:spPr>
          <a:xfrm>
            <a:off x="444500" y="1064868"/>
            <a:ext cx="11303000" cy="963958"/>
          </a:xfrm>
        </p:spPr>
        <p:txBody>
          <a:bodyPr>
            <a:noAutofit/>
          </a:bodyPr>
          <a:lstStyle/>
          <a:p>
            <a:pPr algn="l"/>
            <a:r>
              <a:rPr lang="en-US" sz="2400" b="1" u="sng" dirty="0">
                <a:solidFill>
                  <a:srgbClr val="4A5FAB"/>
                </a:solidFill>
              </a:rPr>
              <a:t>NBI #1</a:t>
            </a:r>
            <a:r>
              <a:rPr lang="en-US" sz="2400" b="1" dirty="0">
                <a:solidFill>
                  <a:srgbClr val="4A5FAB"/>
                </a:solidFill>
              </a:rPr>
              <a:t>: </a:t>
            </a:r>
            <a:r>
              <a:rPr lang="en-US" sz="2400" b="1" baseline="0" dirty="0">
                <a:solidFill>
                  <a:srgbClr val="4A5FAB"/>
                </a:solidFill>
                <a:latin typeface="+mn-lt"/>
              </a:rPr>
              <a:t>2015 Disaster Preparedness </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Briana Rider, on behalf of United States Public Health Service (USPHS) Commissioned Corps, Federal Caucus</a:t>
            </a:r>
            <a:endParaRPr lang="en-US" sz="4000" b="1" dirty="0">
              <a:solidFill>
                <a:srgbClr val="4A5FAB"/>
              </a:solidFill>
            </a:endParaRPr>
          </a:p>
        </p:txBody>
      </p:sp>
      <p:sp>
        <p:nvSpPr>
          <p:cNvPr id="6" name="Content Placeholder 2">
            <a:extLst>
              <a:ext uri="{FF2B5EF4-FFF2-40B4-BE49-F238E27FC236}">
                <a16:creationId xmlns:a16="http://schemas.microsoft.com/office/drawing/2014/main" id="{5D50784A-832C-A501-3B99-F8505F61FBD3}"/>
              </a:ext>
            </a:extLst>
          </p:cNvPr>
          <p:cNvSpPr txBox="1">
            <a:spLocks/>
          </p:cNvSpPr>
          <p:nvPr/>
        </p:nvSpPr>
        <p:spPr>
          <a:xfrm>
            <a:off x="559134" y="2286000"/>
            <a:ext cx="11073731" cy="1631216"/>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#1 Whole Numbered Statement #1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195580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encourages pharmacist involvement in surveillance, mitigation, preparedness, planning, response, and recovery related to natural, technological, or human-caused incidents.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78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lstStyle/>
          <a:p>
            <a:pPr algn="ctr"/>
            <a:r>
              <a:rPr lang="en-US"/>
              <a:t>Webinar Information</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136884"/>
            <a:ext cx="11518231" cy="2954655"/>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400" dirty="0"/>
              <a:t>Webinar scheduled for 60 minutes</a:t>
            </a:r>
          </a:p>
          <a:p>
            <a:pPr marL="800100" lvl="1" indent="-342900">
              <a:buFont typeface="Arial" panose="020B0604020202020204" pitchFamily="34" charset="0"/>
              <a:buChar char="•"/>
            </a:pPr>
            <a:r>
              <a:rPr lang="en-US" sz="2400" dirty="0">
                <a:solidFill>
                  <a:srgbClr val="4A5FAB"/>
                </a:solidFill>
              </a:rPr>
              <a:t>5 minutes for overview </a:t>
            </a:r>
          </a:p>
          <a:p>
            <a:pPr marL="800100" lvl="1" indent="-342900">
              <a:buFont typeface="Arial" panose="020B0604020202020204" pitchFamily="34" charset="0"/>
              <a:buChar char="•"/>
            </a:pPr>
            <a:r>
              <a:rPr lang="en-US" sz="2400" dirty="0">
                <a:solidFill>
                  <a:srgbClr val="4A5FAB"/>
                </a:solidFill>
              </a:rPr>
              <a:t>50 minutes for reports</a:t>
            </a:r>
          </a:p>
          <a:p>
            <a:pPr marL="1257300" lvl="2" indent="-342900">
              <a:buFont typeface="Arial" panose="020B0604020202020204" pitchFamily="34" charset="0"/>
              <a:buChar char="•"/>
            </a:pPr>
            <a:r>
              <a:rPr lang="en-US" sz="2400" dirty="0">
                <a:solidFill>
                  <a:srgbClr val="4A5FAB"/>
                </a:solidFill>
              </a:rPr>
              <a:t>Policy Reference Committee</a:t>
            </a:r>
          </a:p>
          <a:p>
            <a:pPr marL="1257300" lvl="2" indent="-342900">
              <a:buFont typeface="Arial" panose="020B0604020202020204" pitchFamily="34" charset="0"/>
              <a:buChar char="•"/>
            </a:pPr>
            <a:r>
              <a:rPr lang="en-US" sz="2400" dirty="0">
                <a:solidFill>
                  <a:srgbClr val="4A5FAB"/>
                </a:solidFill>
              </a:rPr>
              <a:t>New Business Review Committee</a:t>
            </a:r>
          </a:p>
          <a:p>
            <a:pPr marL="800100" lvl="1" indent="-342900">
              <a:buFont typeface="Arial" panose="020B0604020202020204" pitchFamily="34" charset="0"/>
              <a:buChar char="•"/>
            </a:pPr>
            <a:r>
              <a:rPr lang="en-US" sz="2400" dirty="0">
                <a:solidFill>
                  <a:srgbClr val="4A5FAB"/>
                </a:solidFill>
              </a:rPr>
              <a:t>5 minutes for wrap up &amp; general information</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Moderators will clarify issues, but will not engage in debate </a:t>
            </a:r>
          </a:p>
        </p:txBody>
      </p:sp>
    </p:spTree>
    <p:extLst>
      <p:ext uri="{BB962C8B-B14F-4D97-AF65-F5344CB8AC3E}">
        <p14:creationId xmlns:p14="http://schemas.microsoft.com/office/powerpoint/2010/main" val="360824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6D28078-2D65-CE1B-88C1-F44102CD65C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BDB883-F162-319D-FBA5-5029690DE99C}"/>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30</a:t>
            </a:fld>
            <a:endParaRPr lang="en-US"/>
          </a:p>
        </p:txBody>
      </p:sp>
      <p:sp>
        <p:nvSpPr>
          <p:cNvPr id="4" name="Title 3">
            <a:extLst>
              <a:ext uri="{FF2B5EF4-FFF2-40B4-BE49-F238E27FC236}">
                <a16:creationId xmlns:a16="http://schemas.microsoft.com/office/drawing/2014/main" id="{EF40904D-13DF-0D77-3D44-EF3137822F66}"/>
              </a:ext>
            </a:extLst>
          </p:cNvPr>
          <p:cNvSpPr>
            <a:spLocks noGrp="1"/>
          </p:cNvSpPr>
          <p:nvPr>
            <p:ph type="title" idx="4294967295"/>
          </p:nvPr>
        </p:nvSpPr>
        <p:spPr>
          <a:xfrm>
            <a:off x="444500" y="1064868"/>
            <a:ext cx="11303000" cy="963958"/>
          </a:xfrm>
        </p:spPr>
        <p:txBody>
          <a:bodyPr>
            <a:noAutofit/>
          </a:bodyPr>
          <a:lstStyle/>
          <a:p>
            <a:pPr algn="l"/>
            <a:r>
              <a:rPr lang="en-US" sz="2400" b="1" u="sng" dirty="0">
                <a:solidFill>
                  <a:srgbClr val="4A5FAB"/>
                </a:solidFill>
              </a:rPr>
              <a:t>NBI #1</a:t>
            </a:r>
            <a:r>
              <a:rPr lang="en-US" sz="2400" b="1" dirty="0">
                <a:solidFill>
                  <a:srgbClr val="4A5FAB"/>
                </a:solidFill>
              </a:rPr>
              <a:t>: </a:t>
            </a:r>
            <a:r>
              <a:rPr lang="en-US" sz="2400" b="1" baseline="0" dirty="0">
                <a:solidFill>
                  <a:srgbClr val="4A5FAB"/>
                </a:solidFill>
                <a:latin typeface="+mn-lt"/>
              </a:rPr>
              <a:t>2015 Disaster Preparedness </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Briana Rider, on behalf of United States Public Health Service (USPHS) Commissioned Corps, Federal Caucus</a:t>
            </a:r>
            <a:endParaRPr lang="en-US" sz="4000" b="1" dirty="0">
              <a:solidFill>
                <a:srgbClr val="4A5FAB"/>
              </a:solidFill>
            </a:endParaRPr>
          </a:p>
        </p:txBody>
      </p:sp>
      <p:sp>
        <p:nvSpPr>
          <p:cNvPr id="6" name="Content Placeholder 2">
            <a:extLst>
              <a:ext uri="{FF2B5EF4-FFF2-40B4-BE49-F238E27FC236}">
                <a16:creationId xmlns:a16="http://schemas.microsoft.com/office/drawing/2014/main" id="{580991B6-F21B-6761-27F4-A720C0020E93}"/>
              </a:ext>
            </a:extLst>
          </p:cNvPr>
          <p:cNvSpPr txBox="1">
            <a:spLocks/>
          </p:cNvSpPr>
          <p:nvPr/>
        </p:nvSpPr>
        <p:spPr>
          <a:xfrm>
            <a:off x="559134" y="2286000"/>
            <a:ext cx="11073731" cy="369331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2015 Disaster Preparedness policy</a:t>
            </a:r>
            <a:endParaRPr lang="en-US" sz="2000" b="1" dirty="0">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 pos="195580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encourages pharmacist involvement in surveillance, mitigation, preparedness, planning, response, and recovery related to </a:t>
            </a:r>
            <a:r>
              <a:rPr lang="en-US" sz="20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natural, technological, or human-caused incidents</a:t>
            </a:r>
            <a:r>
              <a:rPr lang="en-US" sz="20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terrorism and infectious diseases</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20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2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of New Business Item #1 Whole Numbered Statement #1 as </a:t>
            </a:r>
            <a:r>
              <a:rPr lang="en-US" sz="20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b="1" dirty="0">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195580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encourages pharmacist involvement in surveillance, mitigation, preparedness, planning, response, and recovery related to natural, technological, or human-caused incidents.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54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858D1-4470-2094-8691-6ED37A50942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6F2EA8-DF6E-BC8D-95D1-E96AEA09FFA8}"/>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31</a:t>
            </a:fld>
            <a:endParaRPr lang="en-US"/>
          </a:p>
        </p:txBody>
      </p:sp>
      <p:sp>
        <p:nvSpPr>
          <p:cNvPr id="4" name="Title 3">
            <a:extLst>
              <a:ext uri="{FF2B5EF4-FFF2-40B4-BE49-F238E27FC236}">
                <a16:creationId xmlns:a16="http://schemas.microsoft.com/office/drawing/2014/main" id="{B11FC548-11F3-19C1-6CDB-5DE13442A97A}"/>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#2</a:t>
            </a:r>
            <a:r>
              <a:rPr lang="en-US" sz="2400" b="1" dirty="0">
                <a:solidFill>
                  <a:srgbClr val="4A5FAB"/>
                </a:solidFill>
              </a:rPr>
              <a:t>: </a:t>
            </a:r>
            <a:r>
              <a:rPr lang="en-US" sz="2400" b="1" baseline="0" dirty="0">
                <a:solidFill>
                  <a:srgbClr val="4A5FAB"/>
                </a:solidFill>
                <a:latin typeface="+mn-lt"/>
              </a:rPr>
              <a:t>Community Pharmacy Methadone Dispensing for Opioid Use Disorder</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Matthew Lacroix, on behalf of Rhode Island Delegation</a:t>
            </a:r>
            <a:endParaRPr lang="en-US" sz="4000" b="1" dirty="0">
              <a:solidFill>
                <a:srgbClr val="4A5FAB"/>
              </a:solidFill>
            </a:endParaRPr>
          </a:p>
        </p:txBody>
      </p:sp>
      <p:sp>
        <p:nvSpPr>
          <p:cNvPr id="6" name="Content Placeholder 2">
            <a:extLst>
              <a:ext uri="{FF2B5EF4-FFF2-40B4-BE49-F238E27FC236}">
                <a16:creationId xmlns:a16="http://schemas.microsoft.com/office/drawing/2014/main" id="{7A204F50-FE97-66F0-986D-C70DF1EAFE5F}"/>
              </a:ext>
            </a:extLst>
          </p:cNvPr>
          <p:cNvSpPr txBox="1">
            <a:spLocks/>
          </p:cNvSpPr>
          <p:nvPr/>
        </p:nvSpPr>
        <p:spPr>
          <a:xfrm>
            <a:off x="559134" y="2583597"/>
            <a:ext cx="11073731" cy="224676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#2 Whole Numbered Statement #1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supports changes in laws, regulations, and policies to permit DEA-registered and trained opioid treatment program clinicians and other providers the ability to prescribe methadone for opioid use disorder and offer referrals to addiction specialist physicians according to patient need.</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13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3DF3-4384-822D-C0A4-5ED514F5727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ABCB84-C5AA-2EC4-17A1-0F01EF4CCBD2}"/>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32</a:t>
            </a:fld>
            <a:endParaRPr lang="en-US"/>
          </a:p>
        </p:txBody>
      </p:sp>
      <p:sp>
        <p:nvSpPr>
          <p:cNvPr id="4" name="Title 3">
            <a:extLst>
              <a:ext uri="{FF2B5EF4-FFF2-40B4-BE49-F238E27FC236}">
                <a16:creationId xmlns:a16="http://schemas.microsoft.com/office/drawing/2014/main" id="{4E78F5E3-717A-4767-D493-2B49F6615F3F}"/>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#2</a:t>
            </a:r>
            <a:r>
              <a:rPr lang="en-US" sz="2400" b="1" dirty="0">
                <a:solidFill>
                  <a:srgbClr val="4A5FAB"/>
                </a:solidFill>
              </a:rPr>
              <a:t>: </a:t>
            </a:r>
            <a:r>
              <a:rPr lang="en-US" sz="2400" b="1" baseline="0" dirty="0">
                <a:solidFill>
                  <a:srgbClr val="4A5FAB"/>
                </a:solidFill>
                <a:latin typeface="+mn-lt"/>
              </a:rPr>
              <a:t>Community Pharmacy Methadone Dispensing for Opioid Use Disorder</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Matthew Lacroix, on behalf of Rhode Island Delegation</a:t>
            </a:r>
            <a:endParaRPr lang="en-US" sz="4000" b="1" dirty="0">
              <a:solidFill>
                <a:srgbClr val="4A5FAB"/>
              </a:solidFill>
            </a:endParaRPr>
          </a:p>
        </p:txBody>
      </p:sp>
      <p:sp>
        <p:nvSpPr>
          <p:cNvPr id="6" name="Content Placeholder 2">
            <a:extLst>
              <a:ext uri="{FF2B5EF4-FFF2-40B4-BE49-F238E27FC236}">
                <a16:creationId xmlns:a16="http://schemas.microsoft.com/office/drawing/2014/main" id="{2FCB222C-BFF0-780B-9D2C-10E914876382}"/>
              </a:ext>
            </a:extLst>
          </p:cNvPr>
          <p:cNvSpPr txBox="1">
            <a:spLocks/>
          </p:cNvSpPr>
          <p:nvPr/>
        </p:nvSpPr>
        <p:spPr>
          <a:xfrm>
            <a:off x="559134" y="2583597"/>
            <a:ext cx="11073731" cy="1938992"/>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#2 Whole Numbered Statement #2 as </a:t>
            </a:r>
            <a:r>
              <a:rPr lang="en-US" sz="2400" b="1" u="sng" dirty="0">
                <a:solidFill>
                  <a:srgbClr val="FF0000"/>
                </a:solidFill>
                <a:effectLst/>
                <a:ea typeface="Times New Roman" panose="02020603050405020304" pitchFamily="18" charset="0"/>
              </a:rPr>
              <a:t>amended</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2"/>
              <a:tabLst>
                <a:tab pos="45720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supports changes in laws, regulations, and policies to permit community pharmacy dispensing of methadone for opioid use disorder and appropriate </a:t>
            </a:r>
            <a:r>
              <a:rPr lang="en-US" sz="20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compensation</a:t>
            </a:r>
            <a:r>
              <a:rPr lang="en-US" sz="20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reimbursement</a:t>
            </a:r>
            <a:r>
              <a:rPr lang="en-US" sz="20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for these services.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1405125787">
            <a:extLst>
              <a:ext uri="{FF2B5EF4-FFF2-40B4-BE49-F238E27FC236}">
                <a16:creationId xmlns:a16="http://schemas.microsoft.com/office/drawing/2014/main" id="{9E21FEAE-B1E7-B0EE-9967-DB5766143371}"/>
              </a:ext>
            </a:extLst>
          </p:cNvPr>
          <p:cNvSpPr txBox="1">
            <a:spLocks noChangeArrowheads="1"/>
          </p:cNvSpPr>
          <p:nvPr/>
        </p:nvSpPr>
        <p:spPr bwMode="auto">
          <a:xfrm>
            <a:off x="559133" y="4956174"/>
            <a:ext cx="11073731" cy="1244601"/>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the term “compensation” when describing appropriate payment of pharmacists for these services.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76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3B71D-3326-0F54-7574-FB62301E41E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F19238-C3BB-C153-E345-32807F960572}"/>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33</a:t>
            </a:fld>
            <a:endParaRPr lang="en-US"/>
          </a:p>
        </p:txBody>
      </p:sp>
      <p:sp>
        <p:nvSpPr>
          <p:cNvPr id="4" name="Title 3">
            <a:extLst>
              <a:ext uri="{FF2B5EF4-FFF2-40B4-BE49-F238E27FC236}">
                <a16:creationId xmlns:a16="http://schemas.microsoft.com/office/drawing/2014/main" id="{EC6C8F6A-D723-D6A1-8DA3-A1B4B6FB941D}"/>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#2</a:t>
            </a:r>
            <a:r>
              <a:rPr lang="en-US" sz="2400" b="1" dirty="0">
                <a:solidFill>
                  <a:srgbClr val="4A5FAB"/>
                </a:solidFill>
              </a:rPr>
              <a:t>: </a:t>
            </a:r>
            <a:r>
              <a:rPr lang="en-US" sz="2400" b="1" baseline="0" dirty="0">
                <a:solidFill>
                  <a:srgbClr val="4A5FAB"/>
                </a:solidFill>
                <a:latin typeface="+mn-lt"/>
              </a:rPr>
              <a:t>Community Pharmacy Methadone Dispensing for Opioid Use Disorder</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Matthew Lacroix, on behalf of Rhode Island Delegation</a:t>
            </a:r>
            <a:endParaRPr lang="en-US" sz="4000" b="1" dirty="0">
              <a:solidFill>
                <a:srgbClr val="4A5FAB"/>
              </a:solidFill>
            </a:endParaRPr>
          </a:p>
        </p:txBody>
      </p:sp>
      <p:sp>
        <p:nvSpPr>
          <p:cNvPr id="6" name="Content Placeholder 2">
            <a:extLst>
              <a:ext uri="{FF2B5EF4-FFF2-40B4-BE49-F238E27FC236}">
                <a16:creationId xmlns:a16="http://schemas.microsoft.com/office/drawing/2014/main" id="{FE51ACB4-6602-B0FD-C63D-ECEE561D64A4}"/>
              </a:ext>
            </a:extLst>
          </p:cNvPr>
          <p:cNvSpPr txBox="1">
            <a:spLocks/>
          </p:cNvSpPr>
          <p:nvPr/>
        </p:nvSpPr>
        <p:spPr>
          <a:xfrm>
            <a:off x="559134" y="2583597"/>
            <a:ext cx="11073731" cy="1631216"/>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#2 Whole Numbered Statement #3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3"/>
              <a:tabLst>
                <a:tab pos="45720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supports partnerships and collaborations to increase patient access to opioid treatment programs (OTPs) and clinicians.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79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EC525-F770-A4E3-4792-C7E4FC0DF5C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02BE1E-7455-AE28-3998-022FA11A78AA}"/>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34</a:t>
            </a:fld>
            <a:endParaRPr lang="en-US"/>
          </a:p>
        </p:txBody>
      </p:sp>
      <p:sp>
        <p:nvSpPr>
          <p:cNvPr id="4" name="Title 3">
            <a:extLst>
              <a:ext uri="{FF2B5EF4-FFF2-40B4-BE49-F238E27FC236}">
                <a16:creationId xmlns:a16="http://schemas.microsoft.com/office/drawing/2014/main" id="{7DEEE96A-8049-B2CA-1BEE-32476639D1C8}"/>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#2</a:t>
            </a:r>
            <a:r>
              <a:rPr lang="en-US" sz="2400" b="1" dirty="0">
                <a:solidFill>
                  <a:srgbClr val="4A5FAB"/>
                </a:solidFill>
              </a:rPr>
              <a:t>: </a:t>
            </a:r>
            <a:r>
              <a:rPr lang="en-US" sz="2400" b="1" baseline="0" dirty="0">
                <a:solidFill>
                  <a:srgbClr val="4A5FAB"/>
                </a:solidFill>
                <a:latin typeface="+mn-lt"/>
              </a:rPr>
              <a:t>Community Pharmacy Methadone Dispensing for Opioid Use Disorder</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Matthew Lacroix, on behalf of Rhode Island Delegation</a:t>
            </a:r>
            <a:endParaRPr lang="en-US" sz="4000" b="1" dirty="0">
              <a:solidFill>
                <a:srgbClr val="4A5FAB"/>
              </a:solidFill>
            </a:endParaRPr>
          </a:p>
        </p:txBody>
      </p:sp>
      <p:sp>
        <p:nvSpPr>
          <p:cNvPr id="6" name="Content Placeholder 2">
            <a:extLst>
              <a:ext uri="{FF2B5EF4-FFF2-40B4-BE49-F238E27FC236}">
                <a16:creationId xmlns:a16="http://schemas.microsoft.com/office/drawing/2014/main" id="{4EB77162-02A4-937E-B095-2E32529F8D39}"/>
              </a:ext>
            </a:extLst>
          </p:cNvPr>
          <p:cNvSpPr txBox="1">
            <a:spLocks/>
          </p:cNvSpPr>
          <p:nvPr/>
        </p:nvSpPr>
        <p:spPr>
          <a:xfrm>
            <a:off x="559134" y="2583597"/>
            <a:ext cx="11073731" cy="224676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#2 Whole Numbered Statement #4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tabLst>
                <a:tab pos="45720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advocates for interprofessional education on laws, regulations, and policies regarding office-based prescribing and community pharmacy dispensing of methadone in curricula, postgraduate training, and continuing professional development programs of all health professions.</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82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A4EFF-5CFB-8CF3-3712-638C60969AB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A22EA-4586-6D1A-EC3F-30565912A52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35</a:t>
            </a:fld>
            <a:endParaRPr lang="en-US"/>
          </a:p>
        </p:txBody>
      </p:sp>
      <p:sp>
        <p:nvSpPr>
          <p:cNvPr id="4" name="Title 3">
            <a:extLst>
              <a:ext uri="{FF2B5EF4-FFF2-40B4-BE49-F238E27FC236}">
                <a16:creationId xmlns:a16="http://schemas.microsoft.com/office/drawing/2014/main" id="{A3959FA1-C8BE-E723-7DE5-A22070BB4B29}"/>
              </a:ext>
            </a:extLst>
          </p:cNvPr>
          <p:cNvSpPr>
            <a:spLocks noGrp="1"/>
          </p:cNvSpPr>
          <p:nvPr>
            <p:ph type="title" idx="4294967295"/>
          </p:nvPr>
        </p:nvSpPr>
        <p:spPr>
          <a:xfrm>
            <a:off x="444500" y="1064868"/>
            <a:ext cx="11303000" cy="963958"/>
          </a:xfrm>
        </p:spPr>
        <p:txBody>
          <a:bodyPr>
            <a:noAutofit/>
          </a:bodyPr>
          <a:lstStyle/>
          <a:p>
            <a:pPr algn="l"/>
            <a:r>
              <a:rPr lang="en-US" sz="2400" b="1" u="sng" dirty="0">
                <a:solidFill>
                  <a:srgbClr val="4A5FAB"/>
                </a:solidFill>
              </a:rPr>
              <a:t>NBI #3</a:t>
            </a:r>
            <a:r>
              <a:rPr lang="en-US" sz="2400" b="1" dirty="0">
                <a:solidFill>
                  <a:srgbClr val="4A5FAB"/>
                </a:solidFill>
              </a:rPr>
              <a:t>: </a:t>
            </a:r>
            <a:r>
              <a:rPr lang="en-US" sz="2400" b="1" baseline="0" dirty="0">
                <a:solidFill>
                  <a:srgbClr val="4A5FAB"/>
                </a:solidFill>
                <a:latin typeface="+mn-lt"/>
              </a:rPr>
              <a:t>2012, 2009 Collective Bargaining</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Stephanie Gernant, on behalf of APhA-APRS with support from APhA-APPM</a:t>
            </a:r>
            <a:endParaRPr lang="en-US" sz="4000" b="1" dirty="0">
              <a:solidFill>
                <a:srgbClr val="4A5FAB"/>
              </a:solidFill>
            </a:endParaRPr>
          </a:p>
        </p:txBody>
      </p:sp>
      <p:sp>
        <p:nvSpPr>
          <p:cNvPr id="2" name="Content Placeholder 2">
            <a:extLst>
              <a:ext uri="{FF2B5EF4-FFF2-40B4-BE49-F238E27FC236}">
                <a16:creationId xmlns:a16="http://schemas.microsoft.com/office/drawing/2014/main" id="{964CFC11-5EA9-3C2F-55DC-A5659004A1C7}"/>
              </a:ext>
            </a:extLst>
          </p:cNvPr>
          <p:cNvSpPr txBox="1">
            <a:spLocks/>
          </p:cNvSpPr>
          <p:nvPr/>
        </p:nvSpPr>
        <p:spPr>
          <a:xfrm>
            <a:off x="559134" y="2583597"/>
            <a:ext cx="11073731" cy="1631216"/>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#3 Whole Numbered Statement #1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latin typeface="Palatino Linotype" panose="02040502050505030304" pitchFamily="18" charset="0"/>
                <a:ea typeface="Times New Roman" panose="02020603050405020304" pitchFamily="18" charset="0"/>
              </a:rPr>
              <a:t>APhA affirms the United Nations’ Universal Declaration of Human Rights that collective bargaining is a fundamental human right.</a:t>
            </a:r>
          </a:p>
        </p:txBody>
      </p:sp>
    </p:spTree>
    <p:extLst>
      <p:ext uri="{BB962C8B-B14F-4D97-AF65-F5344CB8AC3E}">
        <p14:creationId xmlns:p14="http://schemas.microsoft.com/office/powerpoint/2010/main" val="257156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4AA57E6-9A4C-56F2-0886-BAEF1FF9884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46EED0-8ABD-251E-5E83-5D7D1496B914}"/>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36</a:t>
            </a:fld>
            <a:endParaRPr lang="en-US"/>
          </a:p>
        </p:txBody>
      </p:sp>
      <p:sp>
        <p:nvSpPr>
          <p:cNvPr id="4" name="Title 3">
            <a:extLst>
              <a:ext uri="{FF2B5EF4-FFF2-40B4-BE49-F238E27FC236}">
                <a16:creationId xmlns:a16="http://schemas.microsoft.com/office/drawing/2014/main" id="{206623B8-B92C-942A-E523-8C7D17E6C4BE}"/>
              </a:ext>
            </a:extLst>
          </p:cNvPr>
          <p:cNvSpPr>
            <a:spLocks noGrp="1"/>
          </p:cNvSpPr>
          <p:nvPr>
            <p:ph type="title" idx="4294967295"/>
          </p:nvPr>
        </p:nvSpPr>
        <p:spPr>
          <a:xfrm>
            <a:off x="444500" y="1064868"/>
            <a:ext cx="11303000" cy="963958"/>
          </a:xfrm>
        </p:spPr>
        <p:txBody>
          <a:bodyPr>
            <a:noAutofit/>
          </a:bodyPr>
          <a:lstStyle/>
          <a:p>
            <a:pPr algn="l"/>
            <a:r>
              <a:rPr lang="en-US" sz="2400" b="1" u="sng" dirty="0">
                <a:solidFill>
                  <a:srgbClr val="4A5FAB"/>
                </a:solidFill>
              </a:rPr>
              <a:t>NBI #3</a:t>
            </a:r>
            <a:r>
              <a:rPr lang="en-US" sz="2400" b="1" dirty="0">
                <a:solidFill>
                  <a:srgbClr val="4A5FAB"/>
                </a:solidFill>
              </a:rPr>
              <a:t>: </a:t>
            </a:r>
            <a:r>
              <a:rPr lang="en-US" sz="2400" b="1" baseline="0" dirty="0">
                <a:solidFill>
                  <a:srgbClr val="4A5FAB"/>
                </a:solidFill>
                <a:latin typeface="+mn-lt"/>
              </a:rPr>
              <a:t>2012, 2009 Collective Bargaining</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Stephanie Gernant, on behalf of APhA-APRS with support from APhA-APPM</a:t>
            </a:r>
            <a:endParaRPr lang="en-US" sz="4000" b="1" dirty="0">
              <a:solidFill>
                <a:srgbClr val="4A5FAB"/>
              </a:solidFill>
            </a:endParaRPr>
          </a:p>
        </p:txBody>
      </p:sp>
      <p:sp>
        <p:nvSpPr>
          <p:cNvPr id="6" name="Content Placeholder 2">
            <a:extLst>
              <a:ext uri="{FF2B5EF4-FFF2-40B4-BE49-F238E27FC236}">
                <a16:creationId xmlns:a16="http://schemas.microsoft.com/office/drawing/2014/main" id="{6698CC59-B880-B13E-0FCF-A66825F76DEA}"/>
              </a:ext>
            </a:extLst>
          </p:cNvPr>
          <p:cNvSpPr txBox="1">
            <a:spLocks/>
          </p:cNvSpPr>
          <p:nvPr/>
        </p:nvSpPr>
        <p:spPr>
          <a:xfrm>
            <a:off x="559134" y="2091928"/>
            <a:ext cx="11073731" cy="4493538"/>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
              <a:spcBef>
                <a:spcPts val="0"/>
              </a:spcBef>
            </a:pPr>
            <a:r>
              <a:rPr lang="en-US" sz="2000" b="1" dirty="0">
                <a:latin typeface="+mj-lt"/>
              </a:rPr>
              <a:t>NBI Motion: </a:t>
            </a:r>
            <a:r>
              <a:rPr lang="en-US" sz="2000" dirty="0">
                <a:latin typeface="+mj-lt"/>
              </a:rPr>
              <a:t>To adopt the following policy statement as written and part of the existing 2012, 2009 collective bargaining policy</a:t>
            </a:r>
          </a:p>
          <a:p>
            <a:pPr marL="34290">
              <a:spcBef>
                <a:spcPts val="0"/>
              </a:spcBef>
            </a:pPr>
            <a:endParaRPr lang="en-US" sz="2000" dirty="0">
              <a:solidFill>
                <a:srgbClr val="194978"/>
              </a:solidFill>
              <a:latin typeface="Palatino Linotype" panose="02040502050505030304" pitchFamily="18" charset="0"/>
            </a:endParaRPr>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u="sng" dirty="0">
                <a:solidFill>
                  <a:srgbClr val="FF0000"/>
                </a:solidFill>
                <a:effectLst/>
                <a:latin typeface="Palatino Linotype" panose="02040502050505030304" pitchFamily="18" charset="0"/>
                <a:ea typeface="Times New Roman" panose="02020603050405020304" pitchFamily="18" charset="0"/>
              </a:rPr>
              <a:t>APhA affirms the United Nations’ Universal Declaration of Human Rights that collective bargaining is a fundamental human right.</a:t>
            </a:r>
            <a:endParaRPr lang="en-US" sz="2000" u="sng" dirty="0">
              <a:solidFill>
                <a:srgbClr val="FF0000"/>
              </a:solidFill>
              <a:latin typeface="Palatino Linotype" panose="02040502050505030304" pitchFamily="18" charset="0"/>
              <a:ea typeface="Times New Roman" panose="02020603050405020304" pitchFamily="18" charset="0"/>
            </a:endParaRPr>
          </a:p>
          <a:p>
            <a:pPr marR="0" lvl="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2000" u="sng" dirty="0">
              <a:solidFill>
                <a:srgbClr val="FF0000"/>
              </a:solidFill>
              <a:latin typeface="Palatino Linotype" panose="02040502050505030304" pitchFamily="18" charset="0"/>
              <a:ea typeface="Times New Roman" panose="02020603050405020304" pitchFamily="18" charset="0"/>
            </a:endParaRPr>
          </a:p>
          <a:p>
            <a:pPr marL="342900" indent="-342900">
              <a:buFont typeface="+mj-lt"/>
              <a:buAutoNum type="arabicPeriod" startAt="2"/>
            </a:pPr>
            <a:r>
              <a:rPr lang="en-US" sz="2000" b="0" i="0" u="none" strike="noStrike" baseline="0" dirty="0">
                <a:solidFill>
                  <a:srgbClr val="000000"/>
                </a:solidFill>
                <a:latin typeface="Palatino Linotype" panose="02040502050505030304" pitchFamily="18" charset="0"/>
              </a:rPr>
              <a:t>APhA supports pharmacists’ participation in organizations that promote the discretion or professional prerogatives exercised </a:t>
            </a:r>
            <a:r>
              <a:rPr lang="en-US" sz="2000" b="0" i="0" u="none" strike="noStrike" baseline="0" dirty="0">
                <a:solidFill>
                  <a:srgbClr val="221E1F"/>
                </a:solidFill>
                <a:latin typeface="Palatino Linotype" panose="02040502050505030304" pitchFamily="18" charset="0"/>
              </a:rPr>
              <a:t>by pharmacists in their practice, including the provision of patient care.</a:t>
            </a:r>
          </a:p>
          <a:p>
            <a:pPr marL="342900" indent="-342900">
              <a:buFont typeface="+mj-lt"/>
              <a:buAutoNum type="arabicPeriod" startAt="2"/>
            </a:pPr>
            <a:endParaRPr lang="en-US" sz="1600" b="0" i="0" u="none" strike="noStrike" baseline="0" dirty="0">
              <a:solidFill>
                <a:srgbClr val="221E1F"/>
              </a:solidFill>
              <a:latin typeface="Palatino Linotype" panose="02040502050505030304" pitchFamily="18" charset="0"/>
            </a:endParaRPr>
          </a:p>
          <a:p>
            <a:pPr marL="342900" indent="-342900">
              <a:buFont typeface="+mj-lt"/>
              <a:buAutoNum type="arabicPeriod" startAt="2"/>
            </a:pPr>
            <a:r>
              <a:rPr lang="en-US" sz="2000" b="0" i="0" u="none" strike="noStrike" baseline="0" dirty="0">
                <a:solidFill>
                  <a:srgbClr val="221E1F"/>
                </a:solidFill>
                <a:latin typeface="Palatino Linotype" panose="02040502050505030304" pitchFamily="18" charset="0"/>
              </a:rPr>
              <a:t>APhA supports the rights of pharmacists to negotiate with their respective employers for working conditions that will foster compliance with the standards of patient care as established by the profession.</a:t>
            </a:r>
          </a:p>
          <a:p>
            <a:endParaRPr lang="en-US" sz="2000" b="0" i="0" u="none" strike="noStrike" baseline="0" dirty="0">
              <a:solidFill>
                <a:srgbClr val="221E1F"/>
              </a:solidFill>
              <a:latin typeface="ITC Galliard Std"/>
            </a:endParaRPr>
          </a:p>
          <a:p>
            <a:r>
              <a:rPr lang="en-US" sz="1200" b="0" i="1" u="none" strike="noStrike" baseline="0" dirty="0">
                <a:solidFill>
                  <a:srgbClr val="221E1F"/>
                </a:solidFill>
                <a:latin typeface="DINOT"/>
              </a:rPr>
              <a:t>(</a:t>
            </a:r>
            <a:r>
              <a:rPr lang="en-US" sz="1200" b="0" i="1" u="none" strike="noStrike" baseline="0" dirty="0" err="1">
                <a:solidFill>
                  <a:srgbClr val="221E1F"/>
                </a:solidFill>
                <a:latin typeface="DINOT"/>
              </a:rPr>
              <a:t>JAPhA</a:t>
            </a:r>
            <a:r>
              <a:rPr lang="en-US" sz="1200" b="0" i="1" u="none" strike="noStrike" baseline="0" dirty="0">
                <a:solidFill>
                  <a:srgbClr val="221E1F"/>
                </a:solidFill>
                <a:latin typeface="DINOT"/>
              </a:rPr>
              <a:t>. 39(4) 447; July/August 1999) (Reviewed 2001) (Reviewed 2007) (</a:t>
            </a:r>
            <a:r>
              <a:rPr lang="en-US" sz="1200" b="0" i="1" u="none" strike="noStrike" baseline="0" dirty="0" err="1">
                <a:solidFill>
                  <a:srgbClr val="221E1F"/>
                </a:solidFill>
                <a:latin typeface="DINOT"/>
              </a:rPr>
              <a:t>JAPhA</a:t>
            </a:r>
            <a:r>
              <a:rPr lang="en-US" sz="1200" b="0" i="1" u="none" strike="noStrike" baseline="0" dirty="0">
                <a:solidFill>
                  <a:srgbClr val="221E1F"/>
                </a:solidFill>
                <a:latin typeface="DINOT"/>
              </a:rPr>
              <a:t>. NS52(4):458; July/August 2012) (Reviewed 2017) (Reviewed 2019) (Reviewed 2020)</a:t>
            </a:r>
            <a:endParaRPr lang="en-US" sz="1200" i="1" dirty="0"/>
          </a:p>
        </p:txBody>
      </p:sp>
      <p:cxnSp>
        <p:nvCxnSpPr>
          <p:cNvPr id="2" name="Straight Connector 1">
            <a:extLst>
              <a:ext uri="{FF2B5EF4-FFF2-40B4-BE49-F238E27FC236}">
                <a16:creationId xmlns:a16="http://schemas.microsoft.com/office/drawing/2014/main" id="{23CFD9B2-82CE-CF78-48FA-BA47454426E5}"/>
              </a:ext>
            </a:extLst>
          </p:cNvPr>
          <p:cNvCxnSpPr/>
          <p:nvPr/>
        </p:nvCxnSpPr>
        <p:spPr>
          <a:xfrm>
            <a:off x="444500" y="3772195"/>
            <a:ext cx="11245287"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36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C3EDF-EF75-E883-6E15-8ACA85CA089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B10D15-4FBA-1F3E-3975-81F2D55F100A}"/>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37</a:t>
            </a:fld>
            <a:endParaRPr lang="en-US"/>
          </a:p>
        </p:txBody>
      </p:sp>
      <p:sp>
        <p:nvSpPr>
          <p:cNvPr id="4" name="Title 3">
            <a:extLst>
              <a:ext uri="{FF2B5EF4-FFF2-40B4-BE49-F238E27FC236}">
                <a16:creationId xmlns:a16="http://schemas.microsoft.com/office/drawing/2014/main" id="{BEB7ED18-9AB5-518E-D7DD-648AE04C2F12}"/>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#4</a:t>
            </a:r>
            <a:r>
              <a:rPr lang="en-US" sz="2400" b="1" dirty="0">
                <a:solidFill>
                  <a:srgbClr val="4A5FAB"/>
                </a:solidFill>
              </a:rPr>
              <a:t>: </a:t>
            </a:r>
            <a:r>
              <a:rPr lang="en-US" sz="2400" b="1" baseline="0" dirty="0">
                <a:solidFill>
                  <a:srgbClr val="4A5FAB"/>
                </a:solidFill>
                <a:latin typeface="+mn-lt"/>
              </a:rPr>
              <a:t>Pharmacists Roles in Sexually Transmitted Infection Prevention &amp; Treatment in Underserved Patients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err="1">
                <a:latin typeface="+mn-lt"/>
              </a:rPr>
              <a:t>Mahwish</a:t>
            </a:r>
            <a:r>
              <a:rPr lang="en-US" sz="1800" baseline="0" dirty="0">
                <a:latin typeface="+mn-lt"/>
              </a:rPr>
              <a:t> Yousaf, on behalf of APhA-APPM (CUP SIG)</a:t>
            </a: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7544928F-614A-590A-C267-B338DD018B3E}"/>
              </a:ext>
            </a:extLst>
          </p:cNvPr>
          <p:cNvSpPr txBox="1">
            <a:spLocks/>
          </p:cNvSpPr>
          <p:nvPr/>
        </p:nvSpPr>
        <p:spPr>
          <a:xfrm>
            <a:off x="559134" y="2583597"/>
            <a:ext cx="11073731" cy="1631216"/>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#4 Whole Numbered Statement #1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a:tabLst>
                <a:tab pos="45720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recognizes that pharmacists play a vital role in improving outcomes in patients with or at risk of sexually transmitted infections, particularly in underserved patient populations.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91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D9798-87BF-BFE1-BE7B-4349C96668B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5A5467-8D06-A431-02E6-60FA35605E69}"/>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38</a:t>
            </a:fld>
            <a:endParaRPr lang="en-US"/>
          </a:p>
        </p:txBody>
      </p:sp>
      <p:sp>
        <p:nvSpPr>
          <p:cNvPr id="4" name="Title 3">
            <a:extLst>
              <a:ext uri="{FF2B5EF4-FFF2-40B4-BE49-F238E27FC236}">
                <a16:creationId xmlns:a16="http://schemas.microsoft.com/office/drawing/2014/main" id="{92485257-3784-07C6-A0AF-F9D197B8A0DB}"/>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#4</a:t>
            </a:r>
            <a:r>
              <a:rPr lang="en-US" sz="2400" b="1" dirty="0">
                <a:solidFill>
                  <a:srgbClr val="4A5FAB"/>
                </a:solidFill>
              </a:rPr>
              <a:t>: </a:t>
            </a:r>
            <a:r>
              <a:rPr lang="en-US" sz="2400" b="1" baseline="0" dirty="0">
                <a:solidFill>
                  <a:srgbClr val="4A5FAB"/>
                </a:solidFill>
                <a:latin typeface="+mn-lt"/>
              </a:rPr>
              <a:t>Pharmacists Roles in Sexually Transmitted Infection Prevention &amp; Treatment in Underserved Patients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err="1">
                <a:latin typeface="+mn-lt"/>
              </a:rPr>
              <a:t>Mahwish</a:t>
            </a:r>
            <a:r>
              <a:rPr lang="en-US" sz="1800" baseline="0" dirty="0">
                <a:latin typeface="+mn-lt"/>
              </a:rPr>
              <a:t> Yousaf, on behalf of APhA-APPM (CUP SIG)</a:t>
            </a: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24B9D4C1-53B2-653E-B72B-C50C9F2ACF8B}"/>
              </a:ext>
            </a:extLst>
          </p:cNvPr>
          <p:cNvSpPr txBox="1">
            <a:spLocks/>
          </p:cNvSpPr>
          <p:nvPr/>
        </p:nvSpPr>
        <p:spPr>
          <a:xfrm>
            <a:off x="559134" y="2583597"/>
            <a:ext cx="11073731" cy="224676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#4 Whole Numbered Statement #2 as </a:t>
            </a:r>
            <a:r>
              <a:rPr lang="en-US" sz="2400" b="1" u="sng" dirty="0">
                <a:solidFill>
                  <a:srgbClr val="FF0000"/>
                </a:solidFill>
                <a:effectLst/>
                <a:ea typeface="Times New Roman" panose="02020603050405020304" pitchFamily="18" charset="0"/>
              </a:rPr>
              <a:t>amended</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2"/>
              <a:tabLst>
                <a:tab pos="45720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supports the pharmacist's role in the development of education and resources</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particularly</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 for individuals with Sexually Transmitted Infections (STIs), Expedited Partner Therapy (EPT), Pre-Exposure Prophylaxis (</a:t>
            </a:r>
            <a:r>
              <a:rPr lang="en-US" sz="2000" dirty="0" err="1">
                <a:effectLst/>
                <a:latin typeface="Palatino Linotype" panose="02040502050505030304" pitchFamily="18" charset="0"/>
                <a:ea typeface="Times New Roman" panose="02020603050405020304" pitchFamily="18" charset="0"/>
                <a:cs typeface="Arial" panose="020B0604020202020204" pitchFamily="34" charset="0"/>
              </a:rPr>
              <a:t>PrEP</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 and Post-Exposure Prophylaxis (PEP) in order to increase awareness and access</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particularly in underserved patient populations</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407474401">
            <a:extLst>
              <a:ext uri="{FF2B5EF4-FFF2-40B4-BE49-F238E27FC236}">
                <a16:creationId xmlns:a16="http://schemas.microsoft.com/office/drawing/2014/main" id="{33FE6BE4-04D4-3AE4-EA7C-EC544F18065A}"/>
              </a:ext>
            </a:extLst>
          </p:cNvPr>
          <p:cNvSpPr txBox="1">
            <a:spLocks noChangeArrowheads="1"/>
          </p:cNvSpPr>
          <p:nvPr/>
        </p:nvSpPr>
        <p:spPr bwMode="auto">
          <a:xfrm>
            <a:off x="559134" y="5199654"/>
            <a:ext cx="11073731" cy="1129706"/>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removal of the phrase “particularly in underserved patient populations”, to broaden the policy to capture pharmacists’ role in development of education and resources for all patient populations.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10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D01EF-B1C2-7FFB-A46E-E0A8B38F161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5FCCAB-E5FB-8D71-8C9A-223962ECCE9C}"/>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39</a:t>
            </a:fld>
            <a:endParaRPr lang="en-US"/>
          </a:p>
        </p:txBody>
      </p:sp>
      <p:sp>
        <p:nvSpPr>
          <p:cNvPr id="4" name="Title 3">
            <a:extLst>
              <a:ext uri="{FF2B5EF4-FFF2-40B4-BE49-F238E27FC236}">
                <a16:creationId xmlns:a16="http://schemas.microsoft.com/office/drawing/2014/main" id="{37B2CFC2-AFB9-B7E1-F7BF-9DBE0AA9796D}"/>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#4</a:t>
            </a:r>
            <a:r>
              <a:rPr lang="en-US" sz="2400" b="1" dirty="0">
                <a:solidFill>
                  <a:srgbClr val="4A5FAB"/>
                </a:solidFill>
              </a:rPr>
              <a:t>: </a:t>
            </a:r>
            <a:r>
              <a:rPr lang="en-US" sz="2400" b="1" baseline="0" dirty="0">
                <a:solidFill>
                  <a:srgbClr val="4A5FAB"/>
                </a:solidFill>
                <a:latin typeface="+mn-lt"/>
              </a:rPr>
              <a:t>Pharmacists Roles in Sexually Transmitted Infection Prevention &amp; Treatment in Underserved Patients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err="1">
                <a:latin typeface="+mn-lt"/>
              </a:rPr>
              <a:t>Mahwish</a:t>
            </a:r>
            <a:r>
              <a:rPr lang="en-US" sz="1800" baseline="0" dirty="0">
                <a:latin typeface="+mn-lt"/>
              </a:rPr>
              <a:t> Yousaf, on behalf of APhA-APPM (CUP SIG)</a:t>
            </a: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4182A245-F49F-4865-CD61-97226EF0C5E3}"/>
              </a:ext>
            </a:extLst>
          </p:cNvPr>
          <p:cNvSpPr txBox="1">
            <a:spLocks/>
          </p:cNvSpPr>
          <p:nvPr/>
        </p:nvSpPr>
        <p:spPr>
          <a:xfrm>
            <a:off x="559134" y="2583597"/>
            <a:ext cx="11073731" cy="224676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#4 Whole Numbered Statement #3 as </a:t>
            </a:r>
            <a:r>
              <a:rPr lang="en-US" sz="2400" b="1" u="sng" dirty="0">
                <a:solidFill>
                  <a:srgbClr val="FF0000"/>
                </a:solidFill>
                <a:effectLst/>
                <a:ea typeface="Times New Roman" panose="02020603050405020304" pitchFamily="18" charset="0"/>
              </a:rPr>
              <a:t>amended</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3"/>
              <a:tabLst>
                <a:tab pos="74295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advocates for revision of state practice acts to permit pharmacists to provide timely pharmacotherapy for individuals with Sexually Transmitted Infections (STIs), Expedited Partner Therapy (EPT), Pre-Exposure Prophylaxis (</a:t>
            </a:r>
            <a:r>
              <a:rPr lang="en-US" sz="2000" dirty="0" err="1">
                <a:effectLst/>
                <a:latin typeface="Palatino Linotype" panose="02040502050505030304" pitchFamily="18" charset="0"/>
                <a:ea typeface="Times New Roman" panose="02020603050405020304" pitchFamily="18" charset="0"/>
                <a:cs typeface="Arial" panose="020B0604020202020204" pitchFamily="34" charset="0"/>
              </a:rPr>
              <a:t>PrEP</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 and Post-Exposure Prophylaxis (PEP) therapy</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particularly in under-served communities</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407474401">
            <a:extLst>
              <a:ext uri="{FF2B5EF4-FFF2-40B4-BE49-F238E27FC236}">
                <a16:creationId xmlns:a16="http://schemas.microsoft.com/office/drawing/2014/main" id="{C14D66CB-D92C-9F70-30DE-F75A3E3CDCA8}"/>
              </a:ext>
            </a:extLst>
          </p:cNvPr>
          <p:cNvSpPr txBox="1">
            <a:spLocks noChangeArrowheads="1"/>
          </p:cNvSpPr>
          <p:nvPr/>
        </p:nvSpPr>
        <p:spPr bwMode="auto">
          <a:xfrm>
            <a:off x="559134" y="5199654"/>
            <a:ext cx="11073731" cy="1129706"/>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removal of the phrase “particularly in underserved patient populations”, to broaden the policy to capture pharmacists’ authorities and role in providing this care for all patient populations.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44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lstStyle/>
          <a:p>
            <a:pPr algn="ctr"/>
            <a:r>
              <a:rPr lang="en-US"/>
              <a:t>APhA Policy Development Roadmap</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a:t>pharmacist.com</a:t>
            </a:r>
          </a:p>
        </p:txBody>
      </p:sp>
      <p:sp>
        <p:nvSpPr>
          <p:cNvPr id="5" name="TextBox 4">
            <a:extLst>
              <a:ext uri="{FF2B5EF4-FFF2-40B4-BE49-F238E27FC236}">
                <a16:creationId xmlns:a16="http://schemas.microsoft.com/office/drawing/2014/main" id="{458F8CDE-5C7C-B297-EBF9-BDEE8EEC6C20}"/>
              </a:ext>
            </a:extLst>
          </p:cNvPr>
          <p:cNvSpPr txBox="1"/>
          <p:nvPr/>
        </p:nvSpPr>
        <p:spPr>
          <a:xfrm>
            <a:off x="1559950" y="1867685"/>
            <a:ext cx="1219199" cy="830997"/>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House of Delegates</a:t>
            </a:r>
          </a:p>
        </p:txBody>
      </p:sp>
      <p:sp>
        <p:nvSpPr>
          <p:cNvPr id="11" name="TextBox 10">
            <a:extLst>
              <a:ext uri="{FF2B5EF4-FFF2-40B4-BE49-F238E27FC236}">
                <a16:creationId xmlns:a16="http://schemas.microsoft.com/office/drawing/2014/main" id="{0D694EAA-F0CD-ABF4-2ADF-886A2B193030}"/>
              </a:ext>
            </a:extLst>
          </p:cNvPr>
          <p:cNvSpPr txBox="1"/>
          <p:nvPr/>
        </p:nvSpPr>
        <p:spPr>
          <a:xfrm>
            <a:off x="1135676" y="2778046"/>
            <a:ext cx="1643472" cy="584775"/>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State Associations</a:t>
            </a:r>
          </a:p>
        </p:txBody>
      </p:sp>
      <p:sp>
        <p:nvSpPr>
          <p:cNvPr id="13" name="TextBox 12">
            <a:extLst>
              <a:ext uri="{FF2B5EF4-FFF2-40B4-BE49-F238E27FC236}">
                <a16:creationId xmlns:a16="http://schemas.microsoft.com/office/drawing/2014/main" id="{DA4E34BC-E2E2-28D7-9EB9-93C4F288BD57}"/>
              </a:ext>
            </a:extLst>
          </p:cNvPr>
          <p:cNvSpPr txBox="1"/>
          <p:nvPr/>
        </p:nvSpPr>
        <p:spPr>
          <a:xfrm>
            <a:off x="1816840" y="3448950"/>
            <a:ext cx="962308" cy="338554"/>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Public</a:t>
            </a:r>
          </a:p>
        </p:txBody>
      </p:sp>
      <p:sp>
        <p:nvSpPr>
          <p:cNvPr id="15" name="TextBox 14">
            <a:extLst>
              <a:ext uri="{FF2B5EF4-FFF2-40B4-BE49-F238E27FC236}">
                <a16:creationId xmlns:a16="http://schemas.microsoft.com/office/drawing/2014/main" id="{B331D816-5C8F-A003-AE3C-309A8D790DD5}"/>
              </a:ext>
            </a:extLst>
          </p:cNvPr>
          <p:cNvSpPr txBox="1"/>
          <p:nvPr/>
        </p:nvSpPr>
        <p:spPr>
          <a:xfrm>
            <a:off x="2868741" y="1867685"/>
            <a:ext cx="1219198" cy="584775"/>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Members</a:t>
            </a:r>
          </a:p>
        </p:txBody>
      </p:sp>
      <p:sp>
        <p:nvSpPr>
          <p:cNvPr id="17" name="TextBox 16">
            <a:extLst>
              <a:ext uri="{FF2B5EF4-FFF2-40B4-BE49-F238E27FC236}">
                <a16:creationId xmlns:a16="http://schemas.microsoft.com/office/drawing/2014/main" id="{8A9AD801-46FD-B8E3-395F-CE79D2DEB027}"/>
              </a:ext>
            </a:extLst>
          </p:cNvPr>
          <p:cNvSpPr txBox="1"/>
          <p:nvPr/>
        </p:nvSpPr>
        <p:spPr>
          <a:xfrm>
            <a:off x="2866856" y="2531612"/>
            <a:ext cx="962308" cy="584775"/>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Staff</a:t>
            </a:r>
          </a:p>
        </p:txBody>
      </p:sp>
      <p:sp>
        <p:nvSpPr>
          <p:cNvPr id="19" name="TextBox 18">
            <a:extLst>
              <a:ext uri="{FF2B5EF4-FFF2-40B4-BE49-F238E27FC236}">
                <a16:creationId xmlns:a16="http://schemas.microsoft.com/office/drawing/2014/main" id="{3B8B360A-FE57-EEAF-22FB-9564D0CAD044}"/>
              </a:ext>
            </a:extLst>
          </p:cNvPr>
          <p:cNvSpPr txBox="1"/>
          <p:nvPr/>
        </p:nvSpPr>
        <p:spPr>
          <a:xfrm>
            <a:off x="2866855" y="3202729"/>
            <a:ext cx="962309" cy="584775"/>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Gov’t Affairs</a:t>
            </a:r>
          </a:p>
        </p:txBody>
      </p:sp>
      <p:sp>
        <p:nvSpPr>
          <p:cNvPr id="21" name="TextBox 20">
            <a:extLst>
              <a:ext uri="{FF2B5EF4-FFF2-40B4-BE49-F238E27FC236}">
                <a16:creationId xmlns:a16="http://schemas.microsoft.com/office/drawing/2014/main" id="{398FAC24-C3A7-2A23-7678-0DA01A0F9BAB}"/>
              </a:ext>
            </a:extLst>
          </p:cNvPr>
          <p:cNvSpPr txBox="1"/>
          <p:nvPr/>
        </p:nvSpPr>
        <p:spPr>
          <a:xfrm>
            <a:off x="4603857" y="1813034"/>
            <a:ext cx="1985310" cy="1323439"/>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APhA-APPM</a:t>
            </a:r>
            <a:r>
              <a:rPr lang="en-US" sz="1600">
                <a:solidFill>
                  <a:schemeClr val="bg1"/>
                </a:solidFill>
              </a:rPr>
              <a:t>/</a:t>
            </a:r>
            <a:r>
              <a:rPr lang="en-US" sz="1600" b="1">
                <a:solidFill>
                  <a:schemeClr val="bg1"/>
                </a:solidFill>
              </a:rPr>
              <a:t>APRS</a:t>
            </a:r>
            <a:r>
              <a:rPr lang="en-US" sz="1600">
                <a:solidFill>
                  <a:schemeClr val="bg1"/>
                </a:solidFill>
              </a:rPr>
              <a:t>/</a:t>
            </a:r>
            <a:r>
              <a:rPr lang="en-US" sz="1600" b="1">
                <a:solidFill>
                  <a:schemeClr val="bg1"/>
                </a:solidFill>
              </a:rPr>
              <a:t>ASP Joint Policy Standing Committee</a:t>
            </a:r>
          </a:p>
        </p:txBody>
      </p:sp>
      <p:sp>
        <p:nvSpPr>
          <p:cNvPr id="23" name="TextBox 22">
            <a:extLst>
              <a:ext uri="{FF2B5EF4-FFF2-40B4-BE49-F238E27FC236}">
                <a16:creationId xmlns:a16="http://schemas.microsoft.com/office/drawing/2014/main" id="{5D45D995-D48E-22B1-2F93-D2EB7A208A33}"/>
              </a:ext>
            </a:extLst>
          </p:cNvPr>
          <p:cNvSpPr txBox="1"/>
          <p:nvPr/>
        </p:nvSpPr>
        <p:spPr>
          <a:xfrm>
            <a:off x="7343467" y="1993002"/>
            <a:ext cx="1219198" cy="830997"/>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Board of Trustees</a:t>
            </a:r>
          </a:p>
        </p:txBody>
      </p:sp>
      <p:sp>
        <p:nvSpPr>
          <p:cNvPr id="25" name="TextBox 24">
            <a:extLst>
              <a:ext uri="{FF2B5EF4-FFF2-40B4-BE49-F238E27FC236}">
                <a16:creationId xmlns:a16="http://schemas.microsoft.com/office/drawing/2014/main" id="{AAA4CA34-616A-BC2C-4CB9-5A7A0F848287}"/>
              </a:ext>
            </a:extLst>
          </p:cNvPr>
          <p:cNvSpPr txBox="1"/>
          <p:nvPr/>
        </p:nvSpPr>
        <p:spPr>
          <a:xfrm>
            <a:off x="8993139" y="3351877"/>
            <a:ext cx="1985310" cy="1077218"/>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a:t>
            </a:r>
          </a:p>
          <a:p>
            <a:pPr algn="ctr"/>
            <a:r>
              <a:rPr lang="en-US" sz="1600" b="1">
                <a:solidFill>
                  <a:schemeClr val="bg1"/>
                </a:solidFill>
              </a:rPr>
              <a:t>House of Delegates </a:t>
            </a:r>
          </a:p>
          <a:p>
            <a:pPr algn="ctr"/>
            <a:r>
              <a:rPr lang="en-US" sz="1600" b="1">
                <a:solidFill>
                  <a:schemeClr val="bg1"/>
                </a:solidFill>
              </a:rPr>
              <a:t>Policy Committee</a:t>
            </a:r>
          </a:p>
        </p:txBody>
      </p:sp>
      <p:sp>
        <p:nvSpPr>
          <p:cNvPr id="27" name="TextBox 26">
            <a:extLst>
              <a:ext uri="{FF2B5EF4-FFF2-40B4-BE49-F238E27FC236}">
                <a16:creationId xmlns:a16="http://schemas.microsoft.com/office/drawing/2014/main" id="{49BC792B-F816-F07D-5FB7-112DC1088E95}"/>
              </a:ext>
            </a:extLst>
          </p:cNvPr>
          <p:cNvSpPr txBox="1"/>
          <p:nvPr/>
        </p:nvSpPr>
        <p:spPr>
          <a:xfrm>
            <a:off x="6960332" y="4578969"/>
            <a:ext cx="1219198" cy="830997"/>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House of Delegates</a:t>
            </a:r>
          </a:p>
        </p:txBody>
      </p:sp>
      <p:sp>
        <p:nvSpPr>
          <p:cNvPr id="31" name="TextBox 30">
            <a:extLst>
              <a:ext uri="{FF2B5EF4-FFF2-40B4-BE49-F238E27FC236}">
                <a16:creationId xmlns:a16="http://schemas.microsoft.com/office/drawing/2014/main" id="{22098B4D-FB70-56E1-C825-2EF4422D6907}"/>
              </a:ext>
            </a:extLst>
          </p:cNvPr>
          <p:cNvSpPr txBox="1"/>
          <p:nvPr/>
        </p:nvSpPr>
        <p:spPr>
          <a:xfrm>
            <a:off x="4110689" y="4332747"/>
            <a:ext cx="1985310" cy="1323439"/>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APhA-APPM</a:t>
            </a:r>
            <a:r>
              <a:rPr lang="en-US" sz="1600">
                <a:solidFill>
                  <a:schemeClr val="bg1"/>
                </a:solidFill>
              </a:rPr>
              <a:t>/</a:t>
            </a:r>
            <a:r>
              <a:rPr lang="en-US" sz="1600" b="1">
                <a:solidFill>
                  <a:schemeClr val="bg1"/>
                </a:solidFill>
              </a:rPr>
              <a:t>APRS</a:t>
            </a:r>
            <a:r>
              <a:rPr lang="en-US" sz="1600">
                <a:solidFill>
                  <a:schemeClr val="bg1"/>
                </a:solidFill>
              </a:rPr>
              <a:t>/</a:t>
            </a:r>
            <a:r>
              <a:rPr lang="en-US" sz="1600" b="1">
                <a:solidFill>
                  <a:schemeClr val="bg1"/>
                </a:solidFill>
              </a:rPr>
              <a:t>ASP Joint Policy Standing Committee</a:t>
            </a:r>
          </a:p>
        </p:txBody>
      </p:sp>
      <p:sp>
        <p:nvSpPr>
          <p:cNvPr id="33" name="TextBox 32">
            <a:extLst>
              <a:ext uri="{FF2B5EF4-FFF2-40B4-BE49-F238E27FC236}">
                <a16:creationId xmlns:a16="http://schemas.microsoft.com/office/drawing/2014/main" id="{FCC4F4F2-E065-76D2-5E5A-549F939924BE}"/>
              </a:ext>
            </a:extLst>
          </p:cNvPr>
          <p:cNvSpPr txBox="1"/>
          <p:nvPr/>
        </p:nvSpPr>
        <p:spPr>
          <a:xfrm>
            <a:off x="2027067" y="4669907"/>
            <a:ext cx="1219198" cy="830997"/>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Board of Trustees</a:t>
            </a:r>
          </a:p>
        </p:txBody>
      </p:sp>
      <p:sp>
        <p:nvSpPr>
          <p:cNvPr id="35" name="TextBox 34">
            <a:extLst>
              <a:ext uri="{FF2B5EF4-FFF2-40B4-BE49-F238E27FC236}">
                <a16:creationId xmlns:a16="http://schemas.microsoft.com/office/drawing/2014/main" id="{81092FD2-93F1-8E00-4E23-CC5ECE5EAE9F}"/>
              </a:ext>
            </a:extLst>
          </p:cNvPr>
          <p:cNvSpPr txBox="1"/>
          <p:nvPr/>
        </p:nvSpPr>
        <p:spPr>
          <a:xfrm>
            <a:off x="2465868" y="3906670"/>
            <a:ext cx="732994" cy="338554"/>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IDEA</a:t>
            </a:r>
          </a:p>
        </p:txBody>
      </p:sp>
      <p:sp>
        <p:nvSpPr>
          <p:cNvPr id="37" name="TextBox 36">
            <a:extLst>
              <a:ext uri="{FF2B5EF4-FFF2-40B4-BE49-F238E27FC236}">
                <a16:creationId xmlns:a16="http://schemas.microsoft.com/office/drawing/2014/main" id="{59F737E4-FB89-4BCF-7156-58D29FB69F9A}"/>
              </a:ext>
            </a:extLst>
          </p:cNvPr>
          <p:cNvSpPr txBox="1"/>
          <p:nvPr/>
        </p:nvSpPr>
        <p:spPr>
          <a:xfrm>
            <a:off x="5225660" y="3259723"/>
            <a:ext cx="732994" cy="338554"/>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IDEA</a:t>
            </a:r>
          </a:p>
        </p:txBody>
      </p:sp>
      <p:sp>
        <p:nvSpPr>
          <p:cNvPr id="39" name="TextBox 38">
            <a:extLst>
              <a:ext uri="{FF2B5EF4-FFF2-40B4-BE49-F238E27FC236}">
                <a16:creationId xmlns:a16="http://schemas.microsoft.com/office/drawing/2014/main" id="{3F046555-28BA-03B7-48FD-16D75230FC53}"/>
              </a:ext>
            </a:extLst>
          </p:cNvPr>
          <p:cNvSpPr txBox="1"/>
          <p:nvPr/>
        </p:nvSpPr>
        <p:spPr>
          <a:xfrm>
            <a:off x="7583501" y="2938046"/>
            <a:ext cx="732994" cy="338554"/>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IDEA</a:t>
            </a:r>
          </a:p>
        </p:txBody>
      </p:sp>
      <p:sp>
        <p:nvSpPr>
          <p:cNvPr id="41" name="TextBox 40">
            <a:extLst>
              <a:ext uri="{FF2B5EF4-FFF2-40B4-BE49-F238E27FC236}">
                <a16:creationId xmlns:a16="http://schemas.microsoft.com/office/drawing/2014/main" id="{3DA92E43-931E-4120-47AC-DC1436DD0DA6}"/>
              </a:ext>
            </a:extLst>
          </p:cNvPr>
          <p:cNvSpPr txBox="1"/>
          <p:nvPr/>
        </p:nvSpPr>
        <p:spPr>
          <a:xfrm>
            <a:off x="2100671" y="5629770"/>
            <a:ext cx="962307" cy="338554"/>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ACTION</a:t>
            </a:r>
          </a:p>
        </p:txBody>
      </p:sp>
      <p:sp>
        <p:nvSpPr>
          <p:cNvPr id="43" name="TextBox 42">
            <a:extLst>
              <a:ext uri="{FF2B5EF4-FFF2-40B4-BE49-F238E27FC236}">
                <a16:creationId xmlns:a16="http://schemas.microsoft.com/office/drawing/2014/main" id="{009543F2-8C4B-5577-C18B-08246288623A}"/>
              </a:ext>
            </a:extLst>
          </p:cNvPr>
          <p:cNvSpPr txBox="1"/>
          <p:nvPr/>
        </p:nvSpPr>
        <p:spPr>
          <a:xfrm>
            <a:off x="9226477" y="4560108"/>
            <a:ext cx="1751972" cy="523220"/>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400" b="1">
                <a:solidFill>
                  <a:schemeClr val="bg1"/>
                </a:solidFill>
              </a:rPr>
              <a:t>PROPOSED Policy Statements</a:t>
            </a:r>
          </a:p>
        </p:txBody>
      </p:sp>
      <p:sp>
        <p:nvSpPr>
          <p:cNvPr id="45" name="TextBox 44">
            <a:extLst>
              <a:ext uri="{FF2B5EF4-FFF2-40B4-BE49-F238E27FC236}">
                <a16:creationId xmlns:a16="http://schemas.microsoft.com/office/drawing/2014/main" id="{FDDAC301-C92D-C30F-2121-C4E837594A5D}"/>
              </a:ext>
            </a:extLst>
          </p:cNvPr>
          <p:cNvSpPr txBox="1"/>
          <p:nvPr/>
        </p:nvSpPr>
        <p:spPr>
          <a:xfrm>
            <a:off x="6788308" y="5561011"/>
            <a:ext cx="1751972" cy="523220"/>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400" b="1">
                <a:solidFill>
                  <a:schemeClr val="bg1"/>
                </a:solidFill>
              </a:rPr>
              <a:t>ADOPTED </a:t>
            </a:r>
          </a:p>
          <a:p>
            <a:pPr algn="ctr"/>
            <a:r>
              <a:rPr lang="en-US" sz="1400" b="1">
                <a:solidFill>
                  <a:schemeClr val="bg1"/>
                </a:solidFill>
              </a:rPr>
              <a:t>Policy Statements</a:t>
            </a:r>
          </a:p>
        </p:txBody>
      </p:sp>
      <p:sp>
        <p:nvSpPr>
          <p:cNvPr id="47" name="TextBox 46">
            <a:extLst>
              <a:ext uri="{FF2B5EF4-FFF2-40B4-BE49-F238E27FC236}">
                <a16:creationId xmlns:a16="http://schemas.microsoft.com/office/drawing/2014/main" id="{CAB8D35F-7F23-85F1-9ACA-47B73CC18838}"/>
              </a:ext>
            </a:extLst>
          </p:cNvPr>
          <p:cNvSpPr txBox="1"/>
          <p:nvPr/>
        </p:nvSpPr>
        <p:spPr>
          <a:xfrm>
            <a:off x="3967795" y="5799047"/>
            <a:ext cx="2271098" cy="523220"/>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400" b="1">
                <a:solidFill>
                  <a:schemeClr val="bg1"/>
                </a:solidFill>
              </a:rPr>
              <a:t>Proposes </a:t>
            </a:r>
          </a:p>
          <a:p>
            <a:pPr algn="ctr"/>
            <a:r>
              <a:rPr lang="en-US" sz="1400" b="1">
                <a:solidFill>
                  <a:schemeClr val="bg1"/>
                </a:solidFill>
              </a:rPr>
              <a:t>Implementation PLANS</a:t>
            </a:r>
          </a:p>
        </p:txBody>
      </p:sp>
      <p:sp>
        <p:nvSpPr>
          <p:cNvPr id="52" name="Arrow: Right 51">
            <a:extLst>
              <a:ext uri="{FF2B5EF4-FFF2-40B4-BE49-F238E27FC236}">
                <a16:creationId xmlns:a16="http://schemas.microsoft.com/office/drawing/2014/main" id="{A8B75B48-39B9-0D76-C84F-A1361EC30227}"/>
              </a:ext>
            </a:extLst>
          </p:cNvPr>
          <p:cNvSpPr/>
          <p:nvPr/>
        </p:nvSpPr>
        <p:spPr>
          <a:xfrm>
            <a:off x="3916871" y="2452460"/>
            <a:ext cx="589158" cy="583916"/>
          </a:xfrm>
          <a:prstGeom prst="righ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1</a:t>
            </a:r>
          </a:p>
        </p:txBody>
      </p:sp>
      <p:sp>
        <p:nvSpPr>
          <p:cNvPr id="54" name="Arrow: Right 53">
            <a:extLst>
              <a:ext uri="{FF2B5EF4-FFF2-40B4-BE49-F238E27FC236}">
                <a16:creationId xmlns:a16="http://schemas.microsoft.com/office/drawing/2014/main" id="{68E69930-F3F9-F49E-FED4-9B78C9A846AE}"/>
              </a:ext>
            </a:extLst>
          </p:cNvPr>
          <p:cNvSpPr/>
          <p:nvPr/>
        </p:nvSpPr>
        <p:spPr>
          <a:xfrm>
            <a:off x="6671738" y="2452460"/>
            <a:ext cx="589158" cy="583916"/>
          </a:xfrm>
          <a:prstGeom prst="righ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2</a:t>
            </a:r>
          </a:p>
        </p:txBody>
      </p:sp>
      <p:sp>
        <p:nvSpPr>
          <p:cNvPr id="56" name="Arrow: Right 55">
            <a:extLst>
              <a:ext uri="{FF2B5EF4-FFF2-40B4-BE49-F238E27FC236}">
                <a16:creationId xmlns:a16="http://schemas.microsoft.com/office/drawing/2014/main" id="{821B0988-5F13-EFD4-32F9-E9155BA2EF89}"/>
              </a:ext>
            </a:extLst>
          </p:cNvPr>
          <p:cNvSpPr/>
          <p:nvPr/>
        </p:nvSpPr>
        <p:spPr>
          <a:xfrm rot="2070261">
            <a:off x="8736800" y="2626055"/>
            <a:ext cx="704638" cy="583483"/>
          </a:xfrm>
          <a:prstGeom prst="righ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3</a:t>
            </a:r>
          </a:p>
        </p:txBody>
      </p:sp>
      <p:sp>
        <p:nvSpPr>
          <p:cNvPr id="60" name="Arrow: Left 59">
            <a:extLst>
              <a:ext uri="{FF2B5EF4-FFF2-40B4-BE49-F238E27FC236}">
                <a16:creationId xmlns:a16="http://schemas.microsoft.com/office/drawing/2014/main" id="{596963CE-FB56-1574-9368-70A457A0B898}"/>
              </a:ext>
            </a:extLst>
          </p:cNvPr>
          <p:cNvSpPr/>
          <p:nvPr/>
        </p:nvSpPr>
        <p:spPr>
          <a:xfrm rot="19536246">
            <a:off x="8294611" y="4622995"/>
            <a:ext cx="654233" cy="632792"/>
          </a:xfrm>
          <a:prstGeom prst="lef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4</a:t>
            </a:r>
          </a:p>
        </p:txBody>
      </p:sp>
      <p:sp>
        <p:nvSpPr>
          <p:cNvPr id="62" name="Arrow: Left 61">
            <a:extLst>
              <a:ext uri="{FF2B5EF4-FFF2-40B4-BE49-F238E27FC236}">
                <a16:creationId xmlns:a16="http://schemas.microsoft.com/office/drawing/2014/main" id="{8396CD7E-1647-56E7-C946-9F30990E965B}"/>
              </a:ext>
            </a:extLst>
          </p:cNvPr>
          <p:cNvSpPr/>
          <p:nvPr/>
        </p:nvSpPr>
        <p:spPr>
          <a:xfrm>
            <a:off x="6134075" y="4886027"/>
            <a:ext cx="654233" cy="632792"/>
          </a:xfrm>
          <a:prstGeom prst="lef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5</a:t>
            </a:r>
          </a:p>
        </p:txBody>
      </p:sp>
      <p:sp>
        <p:nvSpPr>
          <p:cNvPr id="64" name="Arrow: Left 63">
            <a:extLst>
              <a:ext uri="{FF2B5EF4-FFF2-40B4-BE49-F238E27FC236}">
                <a16:creationId xmlns:a16="http://schemas.microsoft.com/office/drawing/2014/main" id="{1CB18F66-BE58-8059-CDBA-18202028F411}"/>
              </a:ext>
            </a:extLst>
          </p:cNvPr>
          <p:cNvSpPr/>
          <p:nvPr/>
        </p:nvSpPr>
        <p:spPr>
          <a:xfrm>
            <a:off x="3351406" y="4752466"/>
            <a:ext cx="654233" cy="632792"/>
          </a:xfrm>
          <a:prstGeom prst="lef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6</a:t>
            </a:r>
          </a:p>
        </p:txBody>
      </p:sp>
      <p:sp>
        <p:nvSpPr>
          <p:cNvPr id="66" name="TextBox 65">
            <a:extLst>
              <a:ext uri="{FF2B5EF4-FFF2-40B4-BE49-F238E27FC236}">
                <a16:creationId xmlns:a16="http://schemas.microsoft.com/office/drawing/2014/main" id="{2F4E91B1-4D0D-CC84-4E9B-75A395EF9041}"/>
              </a:ext>
            </a:extLst>
          </p:cNvPr>
          <p:cNvSpPr txBox="1"/>
          <p:nvPr/>
        </p:nvSpPr>
        <p:spPr>
          <a:xfrm>
            <a:off x="9524999" y="2766565"/>
            <a:ext cx="1419507" cy="476071"/>
          </a:xfrm>
          <a:prstGeom prst="ellipse">
            <a:avLst/>
          </a:prstGeom>
        </p:spPr>
        <p:style>
          <a:lnRef idx="1">
            <a:schemeClr val="dk1"/>
          </a:lnRef>
          <a:fillRef idx="3">
            <a:schemeClr val="dk1"/>
          </a:fillRef>
          <a:effectRef idx="2">
            <a:schemeClr val="dk1"/>
          </a:effectRef>
          <a:fontRef idx="minor">
            <a:schemeClr val="lt1"/>
          </a:fontRef>
        </p:style>
        <p:txBody>
          <a:bodyPr wrap="square">
            <a:spAutoFit/>
          </a:bodyPr>
          <a:lstStyle/>
          <a:p>
            <a:pPr algn="ctr">
              <a:defRPr/>
            </a:pPr>
            <a:r>
              <a:rPr lang="en-US" sz="1600" b="1"/>
              <a:t>Webinar</a:t>
            </a:r>
          </a:p>
        </p:txBody>
      </p:sp>
      <p:sp>
        <p:nvSpPr>
          <p:cNvPr id="68" name="TextBox 67">
            <a:extLst>
              <a:ext uri="{FF2B5EF4-FFF2-40B4-BE49-F238E27FC236}">
                <a16:creationId xmlns:a16="http://schemas.microsoft.com/office/drawing/2014/main" id="{4B9C04F1-A512-1C07-C1CE-3C914DE391EF}"/>
              </a:ext>
            </a:extLst>
          </p:cNvPr>
          <p:cNvSpPr txBox="1"/>
          <p:nvPr/>
        </p:nvSpPr>
        <p:spPr>
          <a:xfrm>
            <a:off x="8815246" y="5245863"/>
            <a:ext cx="1419507" cy="476071"/>
          </a:xfrm>
          <a:prstGeom prst="ellipse">
            <a:avLst/>
          </a:prstGeom>
        </p:spPr>
        <p:style>
          <a:lnRef idx="1">
            <a:schemeClr val="dk1"/>
          </a:lnRef>
          <a:fillRef idx="3">
            <a:schemeClr val="dk1"/>
          </a:fillRef>
          <a:effectRef idx="2">
            <a:schemeClr val="dk1"/>
          </a:effectRef>
          <a:fontRef idx="minor">
            <a:schemeClr val="lt1"/>
          </a:fontRef>
        </p:style>
        <p:txBody>
          <a:bodyPr wrap="square">
            <a:spAutoFit/>
          </a:bodyPr>
          <a:lstStyle/>
          <a:p>
            <a:pPr algn="ctr">
              <a:defRPr/>
            </a:pPr>
            <a:r>
              <a:rPr lang="en-US" sz="1600" b="1"/>
              <a:t>Webinar</a:t>
            </a:r>
          </a:p>
        </p:txBody>
      </p:sp>
      <p:sp>
        <p:nvSpPr>
          <p:cNvPr id="6" name="Star: 5 Points 5">
            <a:extLst>
              <a:ext uri="{FF2B5EF4-FFF2-40B4-BE49-F238E27FC236}">
                <a16:creationId xmlns:a16="http://schemas.microsoft.com/office/drawing/2014/main" id="{AB6F0C5D-089F-EF7C-48B0-0D551E0E6647}"/>
              </a:ext>
            </a:extLst>
          </p:cNvPr>
          <p:cNvSpPr/>
          <p:nvPr/>
        </p:nvSpPr>
        <p:spPr>
          <a:xfrm>
            <a:off x="9268930" y="5884456"/>
            <a:ext cx="551583" cy="476071"/>
          </a:xfrm>
          <a:prstGeom prst="star5">
            <a:avLst/>
          </a:prstGeom>
          <a:solidFill>
            <a:srgbClr val="B441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7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17920-559A-05DA-4A78-4DCEB37C510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05D06D-8404-C352-B150-9E1FCF12795A}"/>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40</a:t>
            </a:fld>
            <a:endParaRPr lang="en-US"/>
          </a:p>
        </p:txBody>
      </p:sp>
      <p:sp>
        <p:nvSpPr>
          <p:cNvPr id="4" name="Title 3">
            <a:extLst>
              <a:ext uri="{FF2B5EF4-FFF2-40B4-BE49-F238E27FC236}">
                <a16:creationId xmlns:a16="http://schemas.microsoft.com/office/drawing/2014/main" id="{C4B366CB-536A-A0BB-EF22-A20F9107B757}"/>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#5</a:t>
            </a:r>
            <a:r>
              <a:rPr lang="en-US" sz="2400" b="1" dirty="0">
                <a:solidFill>
                  <a:srgbClr val="4A5FAB"/>
                </a:solidFill>
              </a:rPr>
              <a:t>: </a:t>
            </a:r>
            <a:r>
              <a:rPr lang="en-US" sz="2400" b="1" baseline="0" dirty="0">
                <a:solidFill>
                  <a:srgbClr val="4A5FAB"/>
                </a:solidFill>
                <a:latin typeface="+mn-lt"/>
              </a:rPr>
              <a:t>Access to Radiopharmaceuticals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Jessica Comstock, on behalf of APhA-APPM (Nuclear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9E2BA134-60A9-FD17-0529-D706FDD7FCF4}"/>
              </a:ext>
            </a:extLst>
          </p:cNvPr>
          <p:cNvSpPr txBox="1">
            <a:spLocks/>
          </p:cNvSpPr>
          <p:nvPr/>
        </p:nvSpPr>
        <p:spPr>
          <a:xfrm>
            <a:off x="559134" y="2583597"/>
            <a:ext cx="11073731" cy="1631216"/>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#5 Whole Numbered Statement #1 as </a:t>
            </a:r>
            <a:r>
              <a:rPr lang="en-US" sz="2400" b="1" u="sng" dirty="0">
                <a:solidFill>
                  <a:srgbClr val="FF0000"/>
                </a:solidFill>
                <a:effectLst/>
                <a:ea typeface="Times New Roman" panose="02020603050405020304" pitchFamily="18" charset="0"/>
              </a:rPr>
              <a:t>amended</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a:tabLst>
                <a:tab pos="74295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advocates for </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policy and legislation</a:t>
            </a:r>
            <a:r>
              <a:rPr lang="en-US" sz="20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0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laws, regulations, and policies </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that increase patient access to radiopharmaceuticals.</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407474401">
            <a:extLst>
              <a:ext uri="{FF2B5EF4-FFF2-40B4-BE49-F238E27FC236}">
                <a16:creationId xmlns:a16="http://schemas.microsoft.com/office/drawing/2014/main" id="{16E3F8EC-3865-0759-4204-FA28F35631D8}"/>
              </a:ext>
            </a:extLst>
          </p:cNvPr>
          <p:cNvSpPr txBox="1">
            <a:spLocks noChangeArrowheads="1"/>
          </p:cNvSpPr>
          <p:nvPr/>
        </p:nvSpPr>
        <p:spPr bwMode="auto">
          <a:xfrm>
            <a:off x="559134" y="5199654"/>
            <a:ext cx="11073731" cy="1129706"/>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amendment to align with the standardized recommendation by the Policy Review Committee around regulatory language.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90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73BD3-DD51-A068-F6E5-571EED2136D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F2BD11-B95B-D354-F741-9EF679318E98}"/>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41</a:t>
            </a:fld>
            <a:endParaRPr lang="en-US"/>
          </a:p>
        </p:txBody>
      </p:sp>
      <p:sp>
        <p:nvSpPr>
          <p:cNvPr id="4" name="Title 3">
            <a:extLst>
              <a:ext uri="{FF2B5EF4-FFF2-40B4-BE49-F238E27FC236}">
                <a16:creationId xmlns:a16="http://schemas.microsoft.com/office/drawing/2014/main" id="{967656A3-BAD5-EBD1-CA47-564CF5AF5FF6}"/>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#6</a:t>
            </a:r>
            <a:r>
              <a:rPr lang="en-US" sz="2400" b="1" dirty="0">
                <a:solidFill>
                  <a:srgbClr val="4A5FAB"/>
                </a:solidFill>
              </a:rPr>
              <a:t>: </a:t>
            </a:r>
            <a:r>
              <a:rPr lang="en-US" sz="2400" b="1" baseline="0" dirty="0">
                <a:solidFill>
                  <a:srgbClr val="4A5FAB"/>
                </a:solidFill>
                <a:latin typeface="+mn-lt"/>
              </a:rPr>
              <a:t>2020, 2015 Integrated Nationwide Prescription Drug Monitoring Program</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D3631A72-914A-1BDB-375B-CBFDA581EEAB}"/>
              </a:ext>
            </a:extLst>
          </p:cNvPr>
          <p:cNvSpPr txBox="1">
            <a:spLocks/>
          </p:cNvSpPr>
          <p:nvPr/>
        </p:nvSpPr>
        <p:spPr>
          <a:xfrm>
            <a:off x="559134" y="2583597"/>
            <a:ext cx="11073731" cy="2400657"/>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#6 Whole Numbered Statement #6 as </a:t>
            </a:r>
            <a:r>
              <a:rPr lang="en-US" sz="2400" b="1" u="sng" dirty="0">
                <a:solidFill>
                  <a:srgbClr val="FF0000"/>
                </a:solidFill>
                <a:effectLst/>
                <a:ea typeface="Times New Roman" panose="02020603050405020304" pitchFamily="18" charset="0"/>
              </a:rPr>
              <a:t>amended</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6"/>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the use of interprofessional advisory boards, that include pharmacists, to coordinate collaborative efforts for (a) compiling, analyzing, and using prescription drug monitoring program (PDMP) data trends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related</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to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identify</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controlled substance use in a manner other than prescribed,</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de-DE" sz="1800" dirty="0">
                <a:effectLst/>
                <a:latin typeface="Palatino Linotype" panose="02040502050505030304" pitchFamily="18" charset="0"/>
                <a:ea typeface="Times New Roman" panose="02020603050405020304" pitchFamily="18" charset="0"/>
                <a:cs typeface="Arial" panose="020B0604020202020204" pitchFamily="34" charset="0"/>
              </a:rPr>
              <a:t>and/or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fraud; (b) providing focused provider education and patient referral to treatment programs; and (c) supporting research activities on the impact of PDMPs.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407474401">
            <a:extLst>
              <a:ext uri="{FF2B5EF4-FFF2-40B4-BE49-F238E27FC236}">
                <a16:creationId xmlns:a16="http://schemas.microsoft.com/office/drawing/2014/main" id="{CE320BAD-0ECA-692E-F8BC-6764D6931280}"/>
              </a:ext>
            </a:extLst>
          </p:cNvPr>
          <p:cNvSpPr txBox="1">
            <a:spLocks noChangeArrowheads="1"/>
          </p:cNvSpPr>
          <p:nvPr/>
        </p:nvSpPr>
        <p:spPr bwMode="auto">
          <a:xfrm>
            <a:off x="559134" y="5199654"/>
            <a:ext cx="11073731" cy="1129706"/>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amendment, to more accurately and narrowly capture the policy’s intent of identifying controlled substance use in a manner other than prescribed.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7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A12CB72-B9D5-40CD-656C-F1DDBCF035F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285B39-523D-B73F-8D29-187F3D8B0F98}"/>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42</a:t>
            </a:fld>
            <a:endParaRPr lang="en-US"/>
          </a:p>
        </p:txBody>
      </p:sp>
      <p:sp>
        <p:nvSpPr>
          <p:cNvPr id="4" name="Title 3">
            <a:extLst>
              <a:ext uri="{FF2B5EF4-FFF2-40B4-BE49-F238E27FC236}">
                <a16:creationId xmlns:a16="http://schemas.microsoft.com/office/drawing/2014/main" id="{88F82259-D442-A4D8-8971-F518473604C5}"/>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#6</a:t>
            </a:r>
            <a:r>
              <a:rPr lang="en-US" sz="2400" b="1" dirty="0">
                <a:solidFill>
                  <a:srgbClr val="4A5FAB"/>
                </a:solidFill>
              </a:rPr>
              <a:t>: </a:t>
            </a:r>
            <a:r>
              <a:rPr lang="en-US" sz="2400" b="1" baseline="0" dirty="0">
                <a:solidFill>
                  <a:srgbClr val="4A5FAB"/>
                </a:solidFill>
                <a:latin typeface="+mn-lt"/>
              </a:rPr>
              <a:t>2020, 2015 Integrated Nationwide Prescription Drug Monitoring Program</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EB39B4EA-6883-FCD9-1328-A7631C5AD7DE}"/>
              </a:ext>
            </a:extLst>
          </p:cNvPr>
          <p:cNvSpPr txBox="1">
            <a:spLocks/>
          </p:cNvSpPr>
          <p:nvPr/>
        </p:nvSpPr>
        <p:spPr>
          <a:xfrm>
            <a:off x="540497" y="2203222"/>
            <a:ext cx="11073731" cy="4555093"/>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2020, 2015 Integrated Nationwide Prescription Drug Monitoring Program policy</a:t>
            </a:r>
            <a:endParaRPr lang="en-US" b="1" dirty="0">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6"/>
              <a:tabLst>
                <a:tab pos="2286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the use of interprofessional advisory boards, that include pharmacists, to coordinate collaborative efforts for (a) compiling, analyzing, and using prescription drug monitoring program (PDMP) data trends related to controlled substance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use in a manner other than prescribed</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misuse, abuse,</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de-DE" sz="1800" dirty="0">
                <a:effectLst/>
                <a:latin typeface="Palatino Linotype" panose="02040502050505030304" pitchFamily="18" charset="0"/>
                <a:ea typeface="Times New Roman" panose="02020603050405020304" pitchFamily="18" charset="0"/>
                <a:cs typeface="Arial" panose="020B0604020202020204" pitchFamily="34" charset="0"/>
              </a:rPr>
              <a:t>and/or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fraud; (b) providing focused provider education and patient referral to treatment programs; and (c) supporting research activities on the impact of PDMPs.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#6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#6</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(Statement #6 of original policy language)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amended</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b="1" dirty="0">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6"/>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the use of interprofessional advisory boards, that include pharmacists, to coordinate collaborative efforts for (a) compiling, analyzing, and using prescription drug monitoring program (PDMP) data trends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related</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to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identify</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controlled substance use in a manner other than prescribed,</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de-DE" sz="1800" dirty="0">
                <a:effectLst/>
                <a:latin typeface="Palatino Linotype" panose="02040502050505030304" pitchFamily="18" charset="0"/>
                <a:ea typeface="Times New Roman" panose="02020603050405020304" pitchFamily="18" charset="0"/>
                <a:cs typeface="Arial" panose="020B0604020202020204" pitchFamily="34" charset="0"/>
              </a:rPr>
              <a:t>and/or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fraud; (b) providing focused provider education and patient referral to treatment programs; and (c) supporting research activities on the impact of PDMPs.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5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46A85-02B8-20E0-D369-4DCF797D812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3CF1BF-AC50-AED1-EB8E-ABB963EBCF0A}"/>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43</a:t>
            </a:fld>
            <a:endParaRPr lang="en-US"/>
          </a:p>
        </p:txBody>
      </p:sp>
      <p:sp>
        <p:nvSpPr>
          <p:cNvPr id="4" name="Title 3">
            <a:extLst>
              <a:ext uri="{FF2B5EF4-FFF2-40B4-BE49-F238E27FC236}">
                <a16:creationId xmlns:a16="http://schemas.microsoft.com/office/drawing/2014/main" id="{5AB2F684-6D77-8F09-7DE4-12D0B535F30E}"/>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#7</a:t>
            </a:r>
            <a:r>
              <a:rPr lang="en-US" sz="2400" b="1" dirty="0">
                <a:solidFill>
                  <a:srgbClr val="4A5FAB"/>
                </a:solidFill>
              </a:rPr>
              <a:t>: </a:t>
            </a:r>
            <a:r>
              <a:rPr lang="en-US" sz="2400" b="1" baseline="0" dirty="0">
                <a:solidFill>
                  <a:srgbClr val="4A5FAB"/>
                </a:solidFill>
                <a:latin typeface="+mn-lt"/>
              </a:rPr>
              <a:t>2019, 2016 Substance Use Disorder</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FE3B5FFE-F587-AB48-1388-051B3F6B9C19}"/>
              </a:ext>
            </a:extLst>
          </p:cNvPr>
          <p:cNvSpPr txBox="1">
            <a:spLocks/>
          </p:cNvSpPr>
          <p:nvPr/>
        </p:nvSpPr>
        <p:spPr>
          <a:xfrm>
            <a:off x="559134" y="2583597"/>
            <a:ext cx="11073731" cy="224676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#7 Whole Numbered Statement #1 as </a:t>
            </a:r>
            <a:r>
              <a:rPr lang="en-US" sz="2400" b="1" u="sng" dirty="0">
                <a:solidFill>
                  <a:srgbClr val="FF0000"/>
                </a:solidFill>
                <a:effectLst/>
                <a:ea typeface="Times New Roman" panose="02020603050405020304" pitchFamily="18" charset="0"/>
              </a:rPr>
              <a:t>amended</a:t>
            </a:r>
            <a:r>
              <a:rPr lang="en-US" sz="2400" b="1" dirty="0">
                <a:effectLst/>
                <a:ea typeface="Times New Roman" panose="02020603050405020304" pitchFamily="18" charset="0"/>
              </a:rPr>
              <a:t>.</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supports </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legislative, regulatory </a:t>
            </a:r>
            <a:r>
              <a:rPr lang="en-US" sz="20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laws, regulations, policies,</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 and private sector efforts that include pharmacists' input and that will balance patient</a:t>
            </a:r>
            <a:r>
              <a:rPr lang="en-US" sz="20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s’</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/consumers'</a:t>
            </a:r>
            <a:r>
              <a:rPr lang="en-US" sz="20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need for access to medications for legitimate medical purposes with the need to prevent the diversion and use of medications in a manner other than prescribed.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407474401">
            <a:extLst>
              <a:ext uri="{FF2B5EF4-FFF2-40B4-BE49-F238E27FC236}">
                <a16:creationId xmlns:a16="http://schemas.microsoft.com/office/drawing/2014/main" id="{D5EA2415-C468-6CF4-CBCB-3DDF3EB5CF65}"/>
              </a:ext>
            </a:extLst>
          </p:cNvPr>
          <p:cNvSpPr txBox="1">
            <a:spLocks noChangeArrowheads="1"/>
          </p:cNvSpPr>
          <p:nvPr/>
        </p:nvSpPr>
        <p:spPr bwMode="auto">
          <a:xfrm>
            <a:off x="559134" y="5199654"/>
            <a:ext cx="11073731" cy="1129706"/>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committee recommends incorporation of amendments as proposed by the Policy Review Committee to standardize regulatory language, in addition to amendments proposed by the new business item.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12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65D98C9-63E7-A8D8-E295-D33273E70C0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4AE6AA-23D5-5F4A-3D10-58D4F6DC8FD2}"/>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44</a:t>
            </a:fld>
            <a:endParaRPr lang="en-US"/>
          </a:p>
        </p:txBody>
      </p:sp>
      <p:sp>
        <p:nvSpPr>
          <p:cNvPr id="4" name="Title 3">
            <a:extLst>
              <a:ext uri="{FF2B5EF4-FFF2-40B4-BE49-F238E27FC236}">
                <a16:creationId xmlns:a16="http://schemas.microsoft.com/office/drawing/2014/main" id="{C6B99650-876C-8080-D4D9-F55456C3BC65}"/>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#7</a:t>
            </a:r>
            <a:r>
              <a:rPr lang="en-US" sz="2400" b="1" dirty="0">
                <a:solidFill>
                  <a:srgbClr val="4A5FAB"/>
                </a:solidFill>
              </a:rPr>
              <a:t>: </a:t>
            </a:r>
            <a:r>
              <a:rPr lang="en-US" sz="2400" b="1" baseline="0" dirty="0">
                <a:solidFill>
                  <a:srgbClr val="4A5FAB"/>
                </a:solidFill>
                <a:latin typeface="+mn-lt"/>
              </a:rPr>
              <a:t>2019, 2016 Substance Use Disorder</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520A3A8B-23AE-C8B3-CD34-B04D8D983E8A}"/>
              </a:ext>
            </a:extLst>
          </p:cNvPr>
          <p:cNvSpPr txBox="1">
            <a:spLocks/>
          </p:cNvSpPr>
          <p:nvPr/>
        </p:nvSpPr>
        <p:spPr>
          <a:xfrm>
            <a:off x="559134" y="1885766"/>
            <a:ext cx="11073731" cy="3323987"/>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2019, 2016 Substance Use Disorder policy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2286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legislative, regulatory, and private sector efforts that include pharmacists' input and that will balance patient/consumers' need for access to medications for legitimate medical purposes with the need to prevent the diversion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and use of medications in a manner other than prescribed</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misuse, and abuse of medications</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#7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#1</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amended</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laws, regulations, policies,</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and private sector efforts that include pharmacists' input and that will balance patient</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s’</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/consumers'</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need for access to medications for legitimate medical purposes with the need to prevent the diversion and use of medications in a manner other than prescribed.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407474401">
            <a:extLst>
              <a:ext uri="{FF2B5EF4-FFF2-40B4-BE49-F238E27FC236}">
                <a16:creationId xmlns:a16="http://schemas.microsoft.com/office/drawing/2014/main" id="{E4EA7027-9D05-3750-51BD-E4287769A1F1}"/>
              </a:ext>
            </a:extLst>
          </p:cNvPr>
          <p:cNvSpPr txBox="1">
            <a:spLocks noChangeArrowheads="1"/>
          </p:cNvSpPr>
          <p:nvPr/>
        </p:nvSpPr>
        <p:spPr bwMode="auto">
          <a:xfrm>
            <a:off x="559134" y="5404513"/>
            <a:ext cx="11073731" cy="997036"/>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committee recommends incorporation of amendments as proposed by the Policy Review Committee to standardize regulatory language, in addition to amendments proposed by the new business item.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3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2A959-49DB-8F05-AF84-796ADB0804F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B04EDA-09E7-FEB3-E861-27CF6FEE8D7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45</a:t>
            </a:fld>
            <a:endParaRPr lang="en-US"/>
          </a:p>
        </p:txBody>
      </p:sp>
      <p:sp>
        <p:nvSpPr>
          <p:cNvPr id="4" name="Title 3">
            <a:extLst>
              <a:ext uri="{FF2B5EF4-FFF2-40B4-BE49-F238E27FC236}">
                <a16:creationId xmlns:a16="http://schemas.microsoft.com/office/drawing/2014/main" id="{18070816-6B75-268D-1FAF-4582AC814742}"/>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#8</a:t>
            </a:r>
            <a:r>
              <a:rPr lang="en-US" sz="2400" b="1" dirty="0">
                <a:solidFill>
                  <a:srgbClr val="4A5FAB"/>
                </a:solidFill>
              </a:rPr>
              <a:t>: </a:t>
            </a:r>
            <a:r>
              <a:rPr lang="en-US" sz="2400" b="1" baseline="0" dirty="0">
                <a:solidFill>
                  <a:srgbClr val="4A5FAB"/>
                </a:solidFill>
                <a:latin typeface="+mn-lt"/>
              </a:rPr>
              <a:t>2014 Controlled Substances and Other Medications with the Potential for Abuse and Use of Opioid Reversal Agents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80990DEA-968B-52A4-E85D-69F9F5659E4A}"/>
              </a:ext>
            </a:extLst>
          </p:cNvPr>
          <p:cNvSpPr txBox="1">
            <a:spLocks/>
          </p:cNvSpPr>
          <p:nvPr/>
        </p:nvSpPr>
        <p:spPr>
          <a:xfrm>
            <a:off x="559134" y="2583597"/>
            <a:ext cx="11073731" cy="1938992"/>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#8 Whole Numbered Statement #1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supports education for pharmacists and student pharmacists to address issues of pain management, palliative care, appropriate use of opioid reversal agents in opioid-associated emergencies, drug diversion, and substance use disorders.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98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1DE2253-66AE-BDEC-F0E6-B28F4512348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ADF451-7D18-2808-E9A3-2601AD1A5D7C}"/>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46</a:t>
            </a:fld>
            <a:endParaRPr lang="en-US"/>
          </a:p>
        </p:txBody>
      </p:sp>
      <p:sp>
        <p:nvSpPr>
          <p:cNvPr id="4" name="Title 3">
            <a:extLst>
              <a:ext uri="{FF2B5EF4-FFF2-40B4-BE49-F238E27FC236}">
                <a16:creationId xmlns:a16="http://schemas.microsoft.com/office/drawing/2014/main" id="{E8014ECF-4FE7-7177-4683-01B2BFD9897E}"/>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#8</a:t>
            </a:r>
            <a:r>
              <a:rPr lang="en-US" sz="2400" b="1" dirty="0">
                <a:solidFill>
                  <a:srgbClr val="4A5FAB"/>
                </a:solidFill>
              </a:rPr>
              <a:t>: </a:t>
            </a:r>
            <a:r>
              <a:rPr lang="en-US" sz="2400" b="1" baseline="0" dirty="0">
                <a:solidFill>
                  <a:srgbClr val="4A5FAB"/>
                </a:solidFill>
                <a:latin typeface="+mn-lt"/>
              </a:rPr>
              <a:t>2014 Controlled Substances and Other Medications with the Potential for Abuse and Use of Opioid Reversal Agents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028AA673-8094-2E29-18FB-9B5328FB5598}"/>
              </a:ext>
            </a:extLst>
          </p:cNvPr>
          <p:cNvSpPr txBox="1">
            <a:spLocks/>
          </p:cNvSpPr>
          <p:nvPr/>
        </p:nvSpPr>
        <p:spPr>
          <a:xfrm>
            <a:off x="559134" y="2583597"/>
            <a:ext cx="11073731" cy="3877985"/>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2014 Controlled Substances and Other Medications with the Potential for Abuse and Use of Opioid Reversal Agents policy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2286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education for pharmacists and student pharmacists to address issues of pain management, palliative care, appropriate use of opioid reversal agents in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opioid-associated emergencies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overdose</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drug diversion, and substance</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use </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related and addictive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disorders.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#8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#1</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education for pharmacists and student pharmacists to address issues of pain management, palliative care, appropriate use of opioid reversal agents in opioid-associated emergencies, drug diversion, and substance use disorders.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04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FF186-AF88-21F3-9C85-D5814D641C2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BD0587-8853-64F5-2593-587FF458AC6D}"/>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47</a:t>
            </a:fld>
            <a:endParaRPr lang="en-US"/>
          </a:p>
        </p:txBody>
      </p:sp>
      <p:sp>
        <p:nvSpPr>
          <p:cNvPr id="4" name="Title 3">
            <a:extLst>
              <a:ext uri="{FF2B5EF4-FFF2-40B4-BE49-F238E27FC236}">
                <a16:creationId xmlns:a16="http://schemas.microsoft.com/office/drawing/2014/main" id="{8696B092-E015-8124-077B-B3A9206711B3}"/>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#8</a:t>
            </a:r>
            <a:r>
              <a:rPr lang="en-US" sz="2400" b="1" dirty="0">
                <a:solidFill>
                  <a:srgbClr val="4A5FAB"/>
                </a:solidFill>
              </a:rPr>
              <a:t>: </a:t>
            </a:r>
            <a:r>
              <a:rPr lang="en-US" sz="2400" b="1" baseline="0" dirty="0">
                <a:solidFill>
                  <a:srgbClr val="4A5FAB"/>
                </a:solidFill>
                <a:latin typeface="+mn-lt"/>
              </a:rPr>
              <a:t>2014 Controlled Substances and Other Medications with the Potential for Abuse and Use of Opioid Reversal Agents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A853F198-B22C-9249-777F-B2C7A88C7810}"/>
              </a:ext>
            </a:extLst>
          </p:cNvPr>
          <p:cNvSpPr txBox="1">
            <a:spLocks/>
          </p:cNvSpPr>
          <p:nvPr/>
        </p:nvSpPr>
        <p:spPr>
          <a:xfrm>
            <a:off x="559134" y="2583597"/>
            <a:ext cx="11073731" cy="224676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#8 Whole Numbered Statement #2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supports recognition of pharmacists as the health care providers who must exercise professional judgment in the assessment of a patient's conditions to fulfill corresponding responsibility for the use of controlled substances and other medications with the potential for use in a manner other than prescribed and/or diversion.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8A22326-034D-0AD1-28E3-7844DAE7312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1A6F55-6EE1-BC70-9202-866C686972CB}"/>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48</a:t>
            </a:fld>
            <a:endParaRPr lang="en-US"/>
          </a:p>
        </p:txBody>
      </p:sp>
      <p:sp>
        <p:nvSpPr>
          <p:cNvPr id="4" name="Title 3">
            <a:extLst>
              <a:ext uri="{FF2B5EF4-FFF2-40B4-BE49-F238E27FC236}">
                <a16:creationId xmlns:a16="http://schemas.microsoft.com/office/drawing/2014/main" id="{94FEC75C-F11A-32C6-0A8A-137DA6AAEC96}"/>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#8</a:t>
            </a:r>
            <a:r>
              <a:rPr lang="en-US" sz="2400" b="1" dirty="0">
                <a:solidFill>
                  <a:srgbClr val="4A5FAB"/>
                </a:solidFill>
              </a:rPr>
              <a:t>: </a:t>
            </a:r>
            <a:r>
              <a:rPr lang="en-US" sz="2400" b="1" baseline="0" dirty="0">
                <a:solidFill>
                  <a:srgbClr val="4A5FAB"/>
                </a:solidFill>
                <a:latin typeface="+mn-lt"/>
              </a:rPr>
              <a:t>2014 Controlled Substances and Other Medications with the Potential for Abuse and Use of Opioid Reversal Agents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CFE79D46-22E5-547F-F264-1F6E3E1935FC}"/>
              </a:ext>
            </a:extLst>
          </p:cNvPr>
          <p:cNvSpPr txBox="1">
            <a:spLocks/>
          </p:cNvSpPr>
          <p:nvPr/>
        </p:nvSpPr>
        <p:spPr>
          <a:xfrm>
            <a:off x="559134" y="2583597"/>
            <a:ext cx="11073731" cy="3877985"/>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2014 Controlled Substances and Other Medications with the Potential for Abuse and Use of Opioid Reversal Agents policy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2"/>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recognition of pharmacists as the health care providers who must exercise professional judgment in the assessment of a patient's conditions to fulfill corresponding responsibility for the use of controlled substances and other medications with the potential for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misuse, abuse,</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use in a manner other than prescribed</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and/or diversion.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#8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#2</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2"/>
              <a:tabLst>
                <a:tab pos="2286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recognition of pharmacists as the health care providers who must exercise professional judgment in the assessment of a patient's conditions to fulfill corresponding responsibility for the use of controlled substances and other medications with the potential for use in a manner other than prescribed and/or diversion.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19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30A76-87D2-4DD8-6520-4C8D4C71749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3D7530-9682-6ED5-D999-874B43E2EF66}"/>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49</a:t>
            </a:fld>
            <a:endParaRPr lang="en-US"/>
          </a:p>
        </p:txBody>
      </p:sp>
      <p:sp>
        <p:nvSpPr>
          <p:cNvPr id="4" name="Title 3">
            <a:extLst>
              <a:ext uri="{FF2B5EF4-FFF2-40B4-BE49-F238E27FC236}">
                <a16:creationId xmlns:a16="http://schemas.microsoft.com/office/drawing/2014/main" id="{5E1C1CE6-AD2E-8C37-3CBF-D08BD9212FE4}"/>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#8</a:t>
            </a:r>
            <a:r>
              <a:rPr lang="en-US" sz="2400" b="1" dirty="0">
                <a:solidFill>
                  <a:srgbClr val="4A5FAB"/>
                </a:solidFill>
              </a:rPr>
              <a:t>: </a:t>
            </a:r>
            <a:r>
              <a:rPr lang="en-US" sz="2400" b="1" baseline="0" dirty="0">
                <a:solidFill>
                  <a:srgbClr val="4A5FAB"/>
                </a:solidFill>
                <a:latin typeface="+mn-lt"/>
              </a:rPr>
              <a:t>2014 Controlled Substances and Other Medications with the Potential for Abuse and Use of Opioid Reversal Agents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E74D5AB6-DE7E-F614-D135-6DB68A3E9477}"/>
              </a:ext>
            </a:extLst>
          </p:cNvPr>
          <p:cNvSpPr txBox="1">
            <a:spLocks/>
          </p:cNvSpPr>
          <p:nvPr/>
        </p:nvSpPr>
        <p:spPr>
          <a:xfrm>
            <a:off x="559134" y="2583597"/>
            <a:ext cx="11073731" cy="1631216"/>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#8 Whole Numbered Statement #3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3"/>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supports pharmacists' access to and use of prescription monitoring programs to identify and prevent drug use in a manner other than prescribed and/or diversion.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52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4B5C01-4151-FF4B-9D6C-E5D938179ADF}"/>
              </a:ext>
            </a:extLst>
          </p:cNvPr>
          <p:cNvSpPr>
            <a:spLocks noGrp="1"/>
          </p:cNvSpPr>
          <p:nvPr>
            <p:ph type="ftr" sz="quarter" idx="5"/>
          </p:nvPr>
        </p:nvSpPr>
        <p:spPr>
          <a:xfrm>
            <a:off x="9833317" y="6400800"/>
            <a:ext cx="1432853" cy="369332"/>
          </a:xfrm>
        </p:spPr>
        <p:txBody>
          <a:bodyPr/>
          <a:lstStyle/>
          <a:p>
            <a:pPr marL="12700">
              <a:spcBef>
                <a:spcPts val="10"/>
              </a:spcBef>
            </a:pPr>
            <a:r>
              <a:rPr lang="en-US" dirty="0"/>
              <a:t>pharmacist.com/hod</a:t>
            </a:r>
          </a:p>
        </p:txBody>
      </p:sp>
      <p:sp>
        <p:nvSpPr>
          <p:cNvPr id="3" name="Slide Number Placeholder 2">
            <a:extLst>
              <a:ext uri="{FF2B5EF4-FFF2-40B4-BE49-F238E27FC236}">
                <a16:creationId xmlns:a16="http://schemas.microsoft.com/office/drawing/2014/main" id="{44BEE4B6-1853-1942-AA62-82BB8515EB97}"/>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5</a:t>
            </a:fld>
            <a:endParaRPr lang="en-HK"/>
          </a:p>
        </p:txBody>
      </p:sp>
      <p:sp>
        <p:nvSpPr>
          <p:cNvPr id="4" name="Title 3">
            <a:extLst>
              <a:ext uri="{FF2B5EF4-FFF2-40B4-BE49-F238E27FC236}">
                <a16:creationId xmlns:a16="http://schemas.microsoft.com/office/drawing/2014/main" id="{2D89E2F1-4CDF-9842-8306-38B2F643B6D6}"/>
              </a:ext>
            </a:extLst>
          </p:cNvPr>
          <p:cNvSpPr>
            <a:spLocks noGrp="1"/>
          </p:cNvSpPr>
          <p:nvPr>
            <p:ph type="title"/>
          </p:nvPr>
        </p:nvSpPr>
        <p:spPr/>
        <p:txBody>
          <a:bodyPr/>
          <a:lstStyle/>
          <a:p>
            <a:pPr algn="ctr"/>
            <a:r>
              <a:rPr lang="en-US" dirty="0"/>
              <a:t>Current Policy Information</a:t>
            </a:r>
          </a:p>
        </p:txBody>
      </p:sp>
      <p:sp>
        <p:nvSpPr>
          <p:cNvPr id="5" name="Text Placeholder 4">
            <a:extLst>
              <a:ext uri="{FF2B5EF4-FFF2-40B4-BE49-F238E27FC236}">
                <a16:creationId xmlns:a16="http://schemas.microsoft.com/office/drawing/2014/main" id="{9199AD55-8847-5B46-A8B1-56B49F7CF282}"/>
              </a:ext>
            </a:extLst>
          </p:cNvPr>
          <p:cNvSpPr>
            <a:spLocks noGrp="1"/>
          </p:cNvSpPr>
          <p:nvPr>
            <p:ph type="body" idx="1"/>
          </p:nvPr>
        </p:nvSpPr>
        <p:spPr>
          <a:xfrm>
            <a:off x="444500" y="2629474"/>
            <a:ext cx="11303000" cy="1107996"/>
          </a:xfrm>
        </p:spPr>
        <p:txBody>
          <a:bodyPr/>
          <a:lstStyle/>
          <a:p>
            <a:r>
              <a:rPr lang="en-US" sz="2400" u="sng" dirty="0">
                <a:latin typeface="Arial" panose="020B0604020202020204" pitchFamily="34" charset="0"/>
                <a:cs typeface="Arial" panose="020B0604020202020204" pitchFamily="34" charset="0"/>
              </a:rPr>
              <a:t>APhA House of Delegates Current Adopted Policy Statement Manual</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Online searchable database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Online PDF version</a:t>
            </a:r>
            <a:endParaRPr lang="en-US" dirty="0"/>
          </a:p>
        </p:txBody>
      </p:sp>
      <p:pic>
        <p:nvPicPr>
          <p:cNvPr id="9" name="Picture 8" descr="Qr code&#10;&#10;Description automatically generated">
            <a:extLst>
              <a:ext uri="{FF2B5EF4-FFF2-40B4-BE49-F238E27FC236}">
                <a16:creationId xmlns:a16="http://schemas.microsoft.com/office/drawing/2014/main" id="{79E4E1FB-471F-D48D-BB32-816D901A2375}"/>
              </a:ext>
            </a:extLst>
          </p:cNvPr>
          <p:cNvPicPr>
            <a:picLocks noChangeAspect="1"/>
          </p:cNvPicPr>
          <p:nvPr/>
        </p:nvPicPr>
        <p:blipFill rotWithShape="1">
          <a:blip r:embed="rId3">
            <a:extLst>
              <a:ext uri="{28A0092B-C50C-407E-A947-70E740481C1C}">
                <a14:useLocalDpi xmlns:a14="http://schemas.microsoft.com/office/drawing/2010/main" val="0"/>
              </a:ext>
            </a:extLst>
          </a:blip>
          <a:srcRect t="29625"/>
          <a:stretch/>
        </p:blipFill>
        <p:spPr>
          <a:xfrm>
            <a:off x="9775732" y="4785956"/>
            <a:ext cx="1548022" cy="1550320"/>
          </a:xfrm>
          <a:prstGeom prst="rect">
            <a:avLst/>
          </a:prstGeom>
        </p:spPr>
      </p:pic>
      <p:pic>
        <p:nvPicPr>
          <p:cNvPr id="11" name="Picture 10" descr="A screenshot of a computer&#10;&#10;Description automatically generated with low confidence">
            <a:extLst>
              <a:ext uri="{FF2B5EF4-FFF2-40B4-BE49-F238E27FC236}">
                <a16:creationId xmlns:a16="http://schemas.microsoft.com/office/drawing/2014/main" id="{91E173BA-E16F-92FD-9E88-253833A8793F}"/>
              </a:ext>
            </a:extLst>
          </p:cNvPr>
          <p:cNvPicPr>
            <a:picLocks noChangeAspect="1"/>
          </p:cNvPicPr>
          <p:nvPr/>
        </p:nvPicPr>
        <p:blipFill rotWithShape="1">
          <a:blip r:embed="rId4">
            <a:extLst>
              <a:ext uri="{28A0092B-C50C-407E-A947-70E740481C1C}">
                <a14:useLocalDpi xmlns:a14="http://schemas.microsoft.com/office/drawing/2010/main" val="0"/>
              </a:ext>
            </a:extLst>
          </a:blip>
          <a:srcRect l="27957" t="20646" r="29449" b="9519"/>
          <a:stretch/>
        </p:blipFill>
        <p:spPr>
          <a:xfrm>
            <a:off x="7083706" y="3497400"/>
            <a:ext cx="2477240" cy="30880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735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AB3F41-AEDD-2DF1-A7A4-E8725ECC586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65FC3C-9FA3-B362-853F-F0AD0AB5BC9C}"/>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50</a:t>
            </a:fld>
            <a:endParaRPr lang="en-US"/>
          </a:p>
        </p:txBody>
      </p:sp>
      <p:sp>
        <p:nvSpPr>
          <p:cNvPr id="4" name="Title 3">
            <a:extLst>
              <a:ext uri="{FF2B5EF4-FFF2-40B4-BE49-F238E27FC236}">
                <a16:creationId xmlns:a16="http://schemas.microsoft.com/office/drawing/2014/main" id="{922C218D-813A-970E-1A6D-25A15B25A9D5}"/>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#8</a:t>
            </a:r>
            <a:r>
              <a:rPr lang="en-US" sz="2400" b="1" dirty="0">
                <a:solidFill>
                  <a:srgbClr val="4A5FAB"/>
                </a:solidFill>
              </a:rPr>
              <a:t>: </a:t>
            </a:r>
            <a:r>
              <a:rPr lang="en-US" sz="2400" b="1" baseline="0" dirty="0">
                <a:solidFill>
                  <a:srgbClr val="4A5FAB"/>
                </a:solidFill>
                <a:latin typeface="+mn-lt"/>
              </a:rPr>
              <a:t>2014 Controlled Substances and Other Medications with the Potential for Abuse and Use of Opioid Reversal Agents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CD0B7F94-65F2-7671-8249-30288EAB1149}"/>
              </a:ext>
            </a:extLst>
          </p:cNvPr>
          <p:cNvSpPr txBox="1">
            <a:spLocks/>
          </p:cNvSpPr>
          <p:nvPr/>
        </p:nvSpPr>
        <p:spPr>
          <a:xfrm>
            <a:off x="559134" y="2583597"/>
            <a:ext cx="11073731" cy="3323987"/>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2014 Controlled Substances and Other Medications with the Potential for Abuse and Use of Opioid Reversal Agents policy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tabLst>
                <a:tab pos="2286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pharmacists' access to and use of prescription monitoring programs to identify and prevent drug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misuse, abuse,</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use in a manner other than prescribed</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and/or diversion.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#8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#3</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pharmacists' access to and use of prescription monitoring programs to identify and prevent drug use in a manner other than prescribed and/or diversion.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81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C552-01B8-502B-E355-927960DC69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5583BF-3AA1-1046-F8F2-E6F0175DA1A8}"/>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51</a:t>
            </a:fld>
            <a:endParaRPr lang="en-US"/>
          </a:p>
        </p:txBody>
      </p:sp>
      <p:sp>
        <p:nvSpPr>
          <p:cNvPr id="4" name="Title 3">
            <a:extLst>
              <a:ext uri="{FF2B5EF4-FFF2-40B4-BE49-F238E27FC236}">
                <a16:creationId xmlns:a16="http://schemas.microsoft.com/office/drawing/2014/main" id="{9F26D030-CBFE-B5E2-EBC8-90D9F985719C}"/>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#8</a:t>
            </a:r>
            <a:r>
              <a:rPr lang="en-US" sz="2400" b="1" dirty="0">
                <a:solidFill>
                  <a:srgbClr val="4A5FAB"/>
                </a:solidFill>
              </a:rPr>
              <a:t>: </a:t>
            </a:r>
            <a:r>
              <a:rPr lang="en-US" sz="2400" b="1" baseline="0" dirty="0">
                <a:solidFill>
                  <a:srgbClr val="4A5FAB"/>
                </a:solidFill>
                <a:latin typeface="+mn-lt"/>
              </a:rPr>
              <a:t>2014 Controlled Substances and Other Medications with the Potential for Abuse and Use of Opioid Reversal Agents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D57CC727-E033-CAC3-FD1C-0EC75FC958F4}"/>
              </a:ext>
            </a:extLst>
          </p:cNvPr>
          <p:cNvSpPr txBox="1">
            <a:spLocks/>
          </p:cNvSpPr>
          <p:nvPr/>
        </p:nvSpPr>
        <p:spPr>
          <a:xfrm>
            <a:off x="559134" y="2583597"/>
            <a:ext cx="11073731" cy="1938992"/>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#8 Whole Numbered Statement #4 as </a:t>
            </a:r>
            <a:r>
              <a:rPr lang="en-US" sz="2400" b="1" u="sng" dirty="0">
                <a:solidFill>
                  <a:srgbClr val="FF0000"/>
                </a:solidFill>
                <a:effectLst/>
                <a:ea typeface="Times New Roman" panose="02020603050405020304" pitchFamily="18" charset="0"/>
              </a:rPr>
              <a:t>amended</a:t>
            </a:r>
            <a:r>
              <a:rPr lang="en-US" sz="2400" b="1" dirty="0">
                <a:effectLst/>
                <a:ea typeface="Times New Roman" panose="02020603050405020304" pitchFamily="18" charset="0"/>
              </a:rPr>
              <a:t>.</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supports the development and implementation of state and federal laws and regulations that permit pharmacists to </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furnish</a:t>
            </a:r>
            <a:r>
              <a:rPr lang="en-US" sz="20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0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independently prescribe </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opioid reversal agents to prevent deaths due to opioid associated emergencies.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2131011579">
            <a:extLst>
              <a:ext uri="{FF2B5EF4-FFF2-40B4-BE49-F238E27FC236}">
                <a16:creationId xmlns:a16="http://schemas.microsoft.com/office/drawing/2014/main" id="{DE5B8EC0-1ABF-BE51-FB49-2F5026541388}"/>
              </a:ext>
            </a:extLst>
          </p:cNvPr>
          <p:cNvSpPr txBox="1">
            <a:spLocks noChangeArrowheads="1"/>
          </p:cNvSpPr>
          <p:nvPr/>
        </p:nvSpPr>
        <p:spPr bwMode="auto">
          <a:xfrm>
            <a:off x="559134" y="5126413"/>
            <a:ext cx="11073731" cy="1145799"/>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incorporation of standardized language recommended by the Policy Review Committee, related to the replacement of contemporary language.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32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B22BF55-B7BA-DE7B-B27D-5149755E33F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A9566B-FD7B-6CDA-C700-269A99AD52B9}"/>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52</a:t>
            </a:fld>
            <a:endParaRPr lang="en-US"/>
          </a:p>
        </p:txBody>
      </p:sp>
      <p:sp>
        <p:nvSpPr>
          <p:cNvPr id="4" name="Title 3">
            <a:extLst>
              <a:ext uri="{FF2B5EF4-FFF2-40B4-BE49-F238E27FC236}">
                <a16:creationId xmlns:a16="http://schemas.microsoft.com/office/drawing/2014/main" id="{9371C6B2-12E6-A154-908C-93DE7A53F908}"/>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#8</a:t>
            </a:r>
            <a:r>
              <a:rPr lang="en-US" sz="2400" b="1" dirty="0">
                <a:solidFill>
                  <a:srgbClr val="4A5FAB"/>
                </a:solidFill>
              </a:rPr>
              <a:t>: </a:t>
            </a:r>
            <a:r>
              <a:rPr lang="en-US" sz="2400" b="1" baseline="0" dirty="0">
                <a:solidFill>
                  <a:srgbClr val="4A5FAB"/>
                </a:solidFill>
                <a:latin typeface="+mn-lt"/>
              </a:rPr>
              <a:t>2014 Controlled Substances and Other Medications with the Potential for Abuse and Use of Opioid Reversal Agents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0BC82D82-9218-3FBE-1C12-677E44F96C68}"/>
              </a:ext>
            </a:extLst>
          </p:cNvPr>
          <p:cNvSpPr txBox="1">
            <a:spLocks/>
          </p:cNvSpPr>
          <p:nvPr/>
        </p:nvSpPr>
        <p:spPr>
          <a:xfrm>
            <a:off x="559134" y="2300288"/>
            <a:ext cx="11073731" cy="3323987"/>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2014 Controlled Substances and Other Medications with the Potential for Abuse and Use of Opioid Reversal Agents policy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4"/>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the development and implementation of state and federal laws and regulations that permit pharmacists to furnish opioid reversal agents to prevent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deaths due to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opioid-</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related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associated emergencies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deaths due to overdose</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#8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#4</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amended</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4"/>
              <a:tabLst>
                <a:tab pos="2286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the development and implementation of state and federal laws and regulations that permit pharmacists to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furnish</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independently prescribe</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opioid reversal agents to prevent deaths due to opioid</a:t>
            </a:r>
            <a:r>
              <a:rPr lang="en-US" sz="1800" strike="sngStrike" dirty="0">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associated emergencies.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2131011579">
            <a:extLst>
              <a:ext uri="{FF2B5EF4-FFF2-40B4-BE49-F238E27FC236}">
                <a16:creationId xmlns:a16="http://schemas.microsoft.com/office/drawing/2014/main" id="{D019797F-6AE4-7227-0AE6-B42D5B44081A}"/>
              </a:ext>
            </a:extLst>
          </p:cNvPr>
          <p:cNvSpPr txBox="1">
            <a:spLocks noChangeArrowheads="1"/>
          </p:cNvSpPr>
          <p:nvPr/>
        </p:nvSpPr>
        <p:spPr bwMode="auto">
          <a:xfrm>
            <a:off x="559134" y="5793132"/>
            <a:ext cx="11073731" cy="720501"/>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incorporation of standardized language recommended by the Policy Review Committee, related to the replacement of contemporary language.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04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07151-8B73-1E42-8A5A-6C31DAE1DE8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C3B764-53E9-4A80-8746-E1D6554B71C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53</a:t>
            </a:fld>
            <a:endParaRPr lang="en-US"/>
          </a:p>
        </p:txBody>
      </p:sp>
      <p:sp>
        <p:nvSpPr>
          <p:cNvPr id="4" name="Title 3">
            <a:extLst>
              <a:ext uri="{FF2B5EF4-FFF2-40B4-BE49-F238E27FC236}">
                <a16:creationId xmlns:a16="http://schemas.microsoft.com/office/drawing/2014/main" id="{803F5B2F-102F-5537-BC40-CCB4F676BF71}"/>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#8</a:t>
            </a:r>
            <a:r>
              <a:rPr lang="en-US" sz="2400" b="1" dirty="0">
                <a:solidFill>
                  <a:srgbClr val="4A5FAB"/>
                </a:solidFill>
              </a:rPr>
              <a:t>: </a:t>
            </a:r>
            <a:r>
              <a:rPr lang="en-US" sz="2400" b="1" baseline="0" dirty="0">
                <a:solidFill>
                  <a:srgbClr val="4A5FAB"/>
                </a:solidFill>
                <a:latin typeface="+mn-lt"/>
              </a:rPr>
              <a:t>2014 Controlled Substances and Other Medications with the Potential for Abuse and Use of Opioid Reversal Agents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44346D3F-73B7-66F3-48A0-AAABD95F3BA8}"/>
              </a:ext>
            </a:extLst>
          </p:cNvPr>
          <p:cNvSpPr txBox="1">
            <a:spLocks/>
          </p:cNvSpPr>
          <p:nvPr/>
        </p:nvSpPr>
        <p:spPr>
          <a:xfrm>
            <a:off x="559134" y="2583597"/>
            <a:ext cx="11073731" cy="1938992"/>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#8 Whole Numbered Statement #5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5"/>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supports the pharmacist's role in selecting appropriate therapy and dosing and initiating and providing education about the proper use of opioid reversal agents to prevent deaths due to opioid-associated emergencies.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6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EA4C2AD-E8E9-14E4-5F1F-FF64319823D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DEFD9D-ABFA-9CBD-ACC4-D3CE526C6FA1}"/>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54</a:t>
            </a:fld>
            <a:endParaRPr lang="en-US"/>
          </a:p>
        </p:txBody>
      </p:sp>
      <p:sp>
        <p:nvSpPr>
          <p:cNvPr id="4" name="Title 3">
            <a:extLst>
              <a:ext uri="{FF2B5EF4-FFF2-40B4-BE49-F238E27FC236}">
                <a16:creationId xmlns:a16="http://schemas.microsoft.com/office/drawing/2014/main" id="{8075823B-6A0A-5B72-178B-FD33DB43795C}"/>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#8</a:t>
            </a:r>
            <a:r>
              <a:rPr lang="en-US" sz="2400" b="1" dirty="0">
                <a:solidFill>
                  <a:srgbClr val="4A5FAB"/>
                </a:solidFill>
              </a:rPr>
              <a:t>: </a:t>
            </a:r>
            <a:r>
              <a:rPr lang="en-US" sz="2400" b="1" baseline="0" dirty="0">
                <a:solidFill>
                  <a:srgbClr val="4A5FAB"/>
                </a:solidFill>
                <a:latin typeface="+mn-lt"/>
              </a:rPr>
              <a:t>2014 Controlled Substances and Other Medications with the Potential for Abuse and Use of Opioid Reversal Agents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0B73530E-97A9-106C-DF53-CD909C9A473D}"/>
              </a:ext>
            </a:extLst>
          </p:cNvPr>
          <p:cNvSpPr txBox="1">
            <a:spLocks/>
          </p:cNvSpPr>
          <p:nvPr/>
        </p:nvSpPr>
        <p:spPr>
          <a:xfrm>
            <a:off x="559134" y="2583597"/>
            <a:ext cx="11073731" cy="3877985"/>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2014 Controlled Substances and Other Medications with the Potential for Abuse and Use of Opioid Reversal Agents policy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5"/>
              <a:tabLst>
                <a:tab pos="228600" algn="l"/>
                <a:tab pos="4572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the pharmacist's role in selecting appropriate therapy and dosing and initiating and providing education about the proper use of opioid reversal agents to prevent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deaths due to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opioid-</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related deaths due to </a:t>
            </a:r>
            <a:r>
              <a:rPr lang="en-US" sz="1800" strike="sngStrike" dirty="0" err="1">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overdose</a:t>
            </a:r>
            <a:r>
              <a:rPr lang="en-US" sz="1800" u="sng" dirty="0" err="1">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associated</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emergencies</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cs typeface="Palatino Linotype" panose="0204050205050503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#8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#5</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5"/>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supports the pharmacist's role in selecting appropriate therapy and dosing and initiating and providing education about the proper use of opioid reversal agents to prevent deaths due to opioid-associated emergencies.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cs typeface="Palatino Linotype" panose="0204050205050503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81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85246-7BE0-385A-8018-1455B530A51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9500B6-67EC-FA71-541B-FA46ACB01881}"/>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55</a:t>
            </a:fld>
            <a:endParaRPr lang="en-US"/>
          </a:p>
        </p:txBody>
      </p:sp>
      <p:sp>
        <p:nvSpPr>
          <p:cNvPr id="4" name="Title 3">
            <a:extLst>
              <a:ext uri="{FF2B5EF4-FFF2-40B4-BE49-F238E27FC236}">
                <a16:creationId xmlns:a16="http://schemas.microsoft.com/office/drawing/2014/main" id="{ABEC6D4F-F4E7-6555-ABD5-7474D1598001}"/>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#9</a:t>
            </a:r>
            <a:r>
              <a:rPr lang="en-US" sz="2400" b="1" dirty="0">
                <a:solidFill>
                  <a:srgbClr val="4A5FAB"/>
                </a:solidFill>
              </a:rPr>
              <a:t>: </a:t>
            </a:r>
            <a:r>
              <a:rPr lang="en-US" sz="2400" b="1" baseline="0" dirty="0">
                <a:solidFill>
                  <a:srgbClr val="4A5FAB"/>
                </a:solidFill>
                <a:latin typeface="+mn-lt"/>
              </a:rPr>
              <a:t>2003, 1971 Security: Pharmacists' Responsibility </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endParaRPr lang="en-US" sz="4000" b="1" dirty="0">
              <a:solidFill>
                <a:srgbClr val="4A5FAB"/>
              </a:solidFill>
            </a:endParaRPr>
          </a:p>
        </p:txBody>
      </p:sp>
      <p:sp>
        <p:nvSpPr>
          <p:cNvPr id="6" name="Content Placeholder 2">
            <a:extLst>
              <a:ext uri="{FF2B5EF4-FFF2-40B4-BE49-F238E27FC236}">
                <a16:creationId xmlns:a16="http://schemas.microsoft.com/office/drawing/2014/main" id="{E69FC793-8841-ED6C-B30B-7A6CB1D9A220}"/>
              </a:ext>
            </a:extLst>
          </p:cNvPr>
          <p:cNvSpPr txBox="1">
            <a:spLocks/>
          </p:cNvSpPr>
          <p:nvPr/>
        </p:nvSpPr>
        <p:spPr>
          <a:xfrm>
            <a:off x="540497" y="1953589"/>
            <a:ext cx="11073731" cy="224676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rejection</a:t>
            </a:r>
            <a:r>
              <a:rPr lang="en-US" sz="2400" b="1" dirty="0">
                <a:effectLst/>
                <a:ea typeface="Times New Roman" panose="02020603050405020304" pitchFamily="18" charset="0"/>
              </a:rPr>
              <a:t> of New Business Item #9 Whole Numbered Statement #1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 pos="742950" algn="l"/>
              </a:tabLst>
            </a:pPr>
            <a:r>
              <a:rPr lang="en-US" sz="2000" dirty="0">
                <a:effectLst/>
                <a:latin typeface="Palatino Linotype" panose="02040502050505030304" pitchFamily="18" charset="0"/>
                <a:ea typeface="Times New Roman" panose="02020603050405020304" pitchFamily="18" charset="0"/>
                <a:cs typeface="Times New Roman" panose="02020603050405020304" pitchFamily="18" charset="0"/>
              </a:rPr>
              <a:t>APhA encourages pharmacists to voluntarily remove all proprietary drug products with potential for </a:t>
            </a:r>
            <a:r>
              <a:rPr lang="en-US" sz="2000" strike="sngStrike"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misuse, abuse,</a:t>
            </a:r>
            <a:r>
              <a:rPr lang="en-US" sz="20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000" u="sng"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use in a manner other than prescribed</a:t>
            </a:r>
            <a:r>
              <a:rPr lang="en-US" sz="20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000" dirty="0">
                <a:effectLst/>
                <a:latin typeface="Palatino Linotype" panose="02040502050505030304" pitchFamily="18" charset="0"/>
                <a:ea typeface="Times New Roman" panose="02020603050405020304" pitchFamily="18" charset="0"/>
                <a:cs typeface="Times New Roman" panose="02020603050405020304" pitchFamily="18" charset="0"/>
              </a:rPr>
              <a:t>or adverse drug interactions from general sales areas and to make their dispensing the personal responsibility of the pharmacist.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Palatino Linotype" panose="02040502050505030304" pitchFamily="18" charset="0"/>
                <a:ea typeface="Times New Roman" panose="02020603050405020304" pitchFamily="18" charset="0"/>
                <a:cs typeface="Palatino Linotype" panose="02040502050505030304" pitchFamily="18" charset="0"/>
              </a:rPr>
              <a:t>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2131011579">
            <a:extLst>
              <a:ext uri="{FF2B5EF4-FFF2-40B4-BE49-F238E27FC236}">
                <a16:creationId xmlns:a16="http://schemas.microsoft.com/office/drawing/2014/main" id="{B9FC351E-7A6B-C458-C844-87A2188BA092}"/>
              </a:ext>
            </a:extLst>
          </p:cNvPr>
          <p:cNvSpPr txBox="1">
            <a:spLocks noChangeArrowheads="1"/>
          </p:cNvSpPr>
          <p:nvPr/>
        </p:nvSpPr>
        <p:spPr bwMode="auto">
          <a:xfrm>
            <a:off x="559134" y="4123592"/>
            <a:ext cx="11073731" cy="257968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rejection as written, to return to original language; </a:t>
            </a:r>
          </a:p>
          <a:p>
            <a:pPr marL="0" marR="0">
              <a:spcBef>
                <a:spcPts val="0"/>
              </a:spcBef>
              <a:spcAft>
                <a:spcPts val="0"/>
              </a:spcAft>
            </a:pPr>
            <a:endParaRPr lang="en-US" sz="1600" dirty="0">
              <a:latin typeface="Palatino Linotype" panose="02040502050505030304" pitchFamily="18" charset="0"/>
              <a:ea typeface="Times New Roman" panose="02020603050405020304" pitchFamily="18" charset="0"/>
              <a:cs typeface="Arial" panose="020B0604020202020204" pitchFamily="34" charset="0"/>
            </a:endParaRPr>
          </a:p>
          <a:p>
            <a:pPr lvl="1"/>
            <a:r>
              <a:rPr lang="en-US" dirty="0">
                <a:effectLst/>
                <a:latin typeface="Palatino Linotype" panose="02040502050505030304" pitchFamily="18" charset="0"/>
                <a:ea typeface="Times New Roman" panose="02020603050405020304" pitchFamily="18" charset="0"/>
                <a:cs typeface="Times New Roman" panose="02020603050405020304" pitchFamily="18" charset="0"/>
              </a:rPr>
              <a:t>APhA encourages pharmacists to voluntarily remove all proprietary drug products with potential for misuse, abuse, or adverse drug interactions from general sales areas and to make their dispensing the personal responsibility of the pharmacist.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Palatino Linotype" panose="02040502050505030304" pitchFamily="18" charset="0"/>
                <a:ea typeface="Times New Roman" panose="02020603050405020304" pitchFamily="18" charset="0"/>
                <a:cs typeface="Palatino Linotype" panose="0204050205050503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Palatino Linotype" panose="02040502050505030304" pitchFamily="18" charset="0"/>
              <a:ea typeface="Times New Roman" panose="02020603050405020304" pitchFamily="18" charset="0"/>
              <a:cs typeface="Arial" panose="020B0604020202020204" pitchFamily="34" charset="0"/>
            </a:endParaRPr>
          </a:p>
          <a:p>
            <a:pPr marL="0" marR="0">
              <a:spcBef>
                <a:spcPts val="0"/>
              </a:spcBef>
              <a:spcAft>
                <a:spcPts val="0"/>
              </a:spcAft>
            </a:pPr>
            <a:r>
              <a:rPr lang="en-US"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discussed concerns of unintended implications to this policy as written, and thus recommends rejection as written. The committee also recommends ultimate review by a future Policy Review Committee for consideration to either be amended further or archived.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6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C5BF875-9B43-5777-0501-18BB39960A2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812629-3AE8-4CDD-819F-09469F1EDFB8}"/>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56</a:t>
            </a:fld>
            <a:endParaRPr lang="en-US"/>
          </a:p>
        </p:txBody>
      </p:sp>
      <p:sp>
        <p:nvSpPr>
          <p:cNvPr id="4" name="Title 3">
            <a:extLst>
              <a:ext uri="{FF2B5EF4-FFF2-40B4-BE49-F238E27FC236}">
                <a16:creationId xmlns:a16="http://schemas.microsoft.com/office/drawing/2014/main" id="{529B7835-7D0B-A76E-A968-69D54056B388}"/>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#9</a:t>
            </a:r>
            <a:r>
              <a:rPr lang="en-US" sz="2400" b="1" dirty="0">
                <a:solidFill>
                  <a:srgbClr val="4A5FAB"/>
                </a:solidFill>
              </a:rPr>
              <a:t>: </a:t>
            </a:r>
            <a:r>
              <a:rPr lang="en-US" sz="2400" b="1" baseline="0" dirty="0">
                <a:solidFill>
                  <a:srgbClr val="4A5FAB"/>
                </a:solidFill>
                <a:latin typeface="+mn-lt"/>
              </a:rPr>
              <a:t>2003, 1971 Security: Pharmacists' Responsibility </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EFF12CD4-98C7-E53B-7744-9A066F56B656}"/>
              </a:ext>
            </a:extLst>
          </p:cNvPr>
          <p:cNvSpPr txBox="1">
            <a:spLocks/>
          </p:cNvSpPr>
          <p:nvPr/>
        </p:nvSpPr>
        <p:spPr>
          <a:xfrm>
            <a:off x="559134" y="1915147"/>
            <a:ext cx="11073731" cy="2531462"/>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Adopt the following policy statement as amended and part of the existing 2003, 1971 Security: Pharmacists’ Responsibility policy</a:t>
            </a:r>
            <a:endParaRPr lang="en-US" b="1" dirty="0">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 pos="742950" algn="l"/>
              </a:tabLst>
            </a:pPr>
            <a:r>
              <a:rPr lang="en-US" sz="1800" dirty="0">
                <a:effectLst/>
                <a:latin typeface="Palatino Linotype" panose="02040502050505030304" pitchFamily="18" charset="0"/>
                <a:ea typeface="Times New Roman" panose="02020603050405020304" pitchFamily="18" charset="0"/>
                <a:cs typeface="Times New Roman" panose="02020603050405020304" pitchFamily="18" charset="0"/>
              </a:rPr>
              <a:t>APhA encourages pharmacists to voluntarily remove all proprietary drug products with potential for </a:t>
            </a:r>
            <a:r>
              <a:rPr lang="en-US" sz="1800" strike="sngStrike"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misuse, abuse,</a:t>
            </a:r>
            <a:r>
              <a:rPr lang="en-US" sz="18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u="sng"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use in a manner other than prescribed</a:t>
            </a:r>
            <a:r>
              <a:rPr lang="en-US" sz="18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cs typeface="Times New Roman" panose="02020603050405020304" pitchFamily="18" charset="0"/>
              </a:rPr>
              <a:t>or adverse drug interactions from general sales areas and to make their dispensing the personal responsibility of the pharmacist.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cs typeface="Palatino Linotype" panose="0204050205050503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rejection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#9 Statement #1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b="1" dirty="0">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2131011579">
            <a:extLst>
              <a:ext uri="{FF2B5EF4-FFF2-40B4-BE49-F238E27FC236}">
                <a16:creationId xmlns:a16="http://schemas.microsoft.com/office/drawing/2014/main" id="{24EE696C-A944-2EB1-4CD4-F2CF1489514E}"/>
              </a:ext>
            </a:extLst>
          </p:cNvPr>
          <p:cNvSpPr txBox="1">
            <a:spLocks noChangeArrowheads="1"/>
          </p:cNvSpPr>
          <p:nvPr/>
        </p:nvSpPr>
        <p:spPr bwMode="auto">
          <a:xfrm>
            <a:off x="559134" y="4446610"/>
            <a:ext cx="11073731" cy="223369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6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rejection as written, to return to original language; </a:t>
            </a:r>
          </a:p>
          <a:p>
            <a:pPr marL="0" marR="0">
              <a:spcBef>
                <a:spcPts val="0"/>
              </a:spcBef>
              <a:spcAft>
                <a:spcPts val="0"/>
              </a:spcAft>
            </a:pPr>
            <a:endParaRPr lang="en-US" sz="1600" dirty="0">
              <a:latin typeface="Palatino Linotype" panose="02040502050505030304" pitchFamily="18" charset="0"/>
              <a:ea typeface="Times New Roman" panose="02020603050405020304" pitchFamily="18" charset="0"/>
              <a:cs typeface="Arial" panose="020B0604020202020204" pitchFamily="34" charset="0"/>
            </a:endParaRPr>
          </a:p>
          <a:p>
            <a:pPr lvl="1"/>
            <a:r>
              <a:rPr lang="en-US" sz="1600" dirty="0">
                <a:effectLst/>
                <a:latin typeface="Palatino Linotype" panose="02040502050505030304" pitchFamily="18" charset="0"/>
                <a:ea typeface="Times New Roman" panose="02020603050405020304" pitchFamily="18" charset="0"/>
                <a:cs typeface="Times New Roman" panose="02020603050405020304" pitchFamily="18" charset="0"/>
              </a:rPr>
              <a:t>APhA encourages pharmacists to voluntarily remove all proprietary drug products with potential for misuse, abuse, or adverse drug interactions from general sales areas and to make their dispensing the personal responsibility of the pharmacist.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Palatino Linotype" panose="02040502050505030304" pitchFamily="18" charset="0"/>
                <a:ea typeface="Times New Roman" panose="02020603050405020304" pitchFamily="18" charset="0"/>
                <a:cs typeface="Palatino Linotype" panose="02040502050505030304" pitchFamily="18" charset="0"/>
              </a:rPr>
              <a:t> </a:t>
            </a: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Palatino Linotype" panose="02040502050505030304" pitchFamily="18" charset="0"/>
              <a:ea typeface="Times New Roman" panose="02020603050405020304" pitchFamily="18" charset="0"/>
              <a:cs typeface="Arial" panose="020B0604020202020204" pitchFamily="34" charset="0"/>
            </a:endParaRPr>
          </a:p>
          <a:p>
            <a:pPr marL="0" marR="0">
              <a:spcBef>
                <a:spcPts val="0"/>
              </a:spcBef>
              <a:spcAft>
                <a:spcPts val="0"/>
              </a:spcAft>
            </a:pPr>
            <a:r>
              <a:rPr lang="en-US" sz="16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discussed concerns of unintended implications to this policy as written, and thus recommends rejection as written. The committee also recommends ultimate review by a future Policy Review Committee for consideration to either be amended further or archived. </a:t>
            </a: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38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AEBEE-69D4-DB4C-2EB9-F1A58138FE7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7AE601-8210-8CD6-4EA3-EDCFEE4BC501}"/>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57</a:t>
            </a:fld>
            <a:endParaRPr lang="en-US"/>
          </a:p>
        </p:txBody>
      </p:sp>
      <p:sp>
        <p:nvSpPr>
          <p:cNvPr id="4" name="Title 3">
            <a:extLst>
              <a:ext uri="{FF2B5EF4-FFF2-40B4-BE49-F238E27FC236}">
                <a16:creationId xmlns:a16="http://schemas.microsoft.com/office/drawing/2014/main" id="{CE8E40F5-69E7-E475-C788-E5FF3C44BC30}"/>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#10</a:t>
            </a:r>
            <a:r>
              <a:rPr lang="en-US" sz="2400" b="1" dirty="0">
                <a:solidFill>
                  <a:srgbClr val="4A5FAB"/>
                </a:solidFill>
              </a:rPr>
              <a:t>: </a:t>
            </a:r>
            <a:r>
              <a:rPr lang="en-US" sz="2400" b="1" baseline="0" dirty="0">
                <a:solidFill>
                  <a:srgbClr val="4A5FAB"/>
                </a:solidFill>
                <a:latin typeface="+mn-lt"/>
              </a:rPr>
              <a:t>2019 Patient-Centered Care of People Who Inject Non-Medically Sanctioned Psychotropic or Psychoactive Substances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4721C1F4-7736-87E1-1731-CE8ABB6814AD}"/>
              </a:ext>
            </a:extLst>
          </p:cNvPr>
          <p:cNvSpPr txBox="1">
            <a:spLocks/>
          </p:cNvSpPr>
          <p:nvPr/>
        </p:nvSpPr>
        <p:spPr>
          <a:xfrm>
            <a:off x="559134" y="2583597"/>
            <a:ext cx="11073731" cy="1938992"/>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#10 Whole Numbered Statement #1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encourages state legislatures and boards of pharmacy to revise laws and regulations to support the patient-centered care of people who use non-medically sanctioned psychotropic or psychoactive substances.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95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55A757D-A1D8-E1AB-D6BE-8867B3C6FAA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A970A3-6011-3B51-D481-509709251796}"/>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58</a:t>
            </a:fld>
            <a:endParaRPr lang="en-US"/>
          </a:p>
        </p:txBody>
      </p:sp>
      <p:sp>
        <p:nvSpPr>
          <p:cNvPr id="4" name="Title 3">
            <a:extLst>
              <a:ext uri="{FF2B5EF4-FFF2-40B4-BE49-F238E27FC236}">
                <a16:creationId xmlns:a16="http://schemas.microsoft.com/office/drawing/2014/main" id="{B2C3144C-A06F-7553-E5FF-2C0AF0D880FB}"/>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#10</a:t>
            </a:r>
            <a:r>
              <a:rPr lang="en-US" sz="2400" b="1" dirty="0">
                <a:solidFill>
                  <a:srgbClr val="4A5FAB"/>
                </a:solidFill>
              </a:rPr>
              <a:t>: </a:t>
            </a:r>
            <a:r>
              <a:rPr lang="en-US" sz="2400" b="1" baseline="0" dirty="0">
                <a:solidFill>
                  <a:srgbClr val="4A5FAB"/>
                </a:solidFill>
                <a:latin typeface="+mn-lt"/>
              </a:rPr>
              <a:t>2019 Patient-Centered Care of People Who Inject Non-Medically Sanctioned Psychotropic or Psychoactive Substances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DFFAFD9D-F304-68A1-61BF-519D3598190F}"/>
              </a:ext>
            </a:extLst>
          </p:cNvPr>
          <p:cNvSpPr txBox="1">
            <a:spLocks/>
          </p:cNvSpPr>
          <p:nvPr/>
        </p:nvSpPr>
        <p:spPr>
          <a:xfrm>
            <a:off x="559134" y="2583597"/>
            <a:ext cx="11073731" cy="3877985"/>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2019 Patient-Centered Care of People Who Inject Non-Medically Sanctioned Psychotropic or Psychoactive Substances policy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encourages state legislatures and boards of pharmacy to revise laws and regulations to support the patient-centered care of people who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use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inject</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non-medically sanctioned psychotropic or psychoactive substances.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#10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#1</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encourages state legislatures and boards of pharmacy to revise laws and regulations to support the patient-centered care of people who use non-medically sanctioned psychotropic or psychoactive substances.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03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014EE-D6D2-B645-D0D9-EE6FD147B96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311125-6907-B3BF-8D3B-6C5FE25E126D}"/>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59</a:t>
            </a:fld>
            <a:endParaRPr lang="en-US"/>
          </a:p>
        </p:txBody>
      </p:sp>
      <p:sp>
        <p:nvSpPr>
          <p:cNvPr id="4" name="Title 3">
            <a:extLst>
              <a:ext uri="{FF2B5EF4-FFF2-40B4-BE49-F238E27FC236}">
                <a16:creationId xmlns:a16="http://schemas.microsoft.com/office/drawing/2014/main" id="{0933223A-DEA2-90AB-7C56-B7B9C5FD6379}"/>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#10</a:t>
            </a:r>
            <a:r>
              <a:rPr lang="en-US" sz="2400" b="1" dirty="0">
                <a:solidFill>
                  <a:srgbClr val="4A5FAB"/>
                </a:solidFill>
              </a:rPr>
              <a:t>: </a:t>
            </a:r>
            <a:r>
              <a:rPr lang="en-US" sz="2400" b="1" baseline="0" dirty="0">
                <a:solidFill>
                  <a:srgbClr val="4A5FAB"/>
                </a:solidFill>
                <a:latin typeface="+mn-lt"/>
              </a:rPr>
              <a:t>2019 Patient-Centered Care of People Who Inject Non-Medically Sanctioned Psychotropic or Psychoactive Substances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4358EC9B-55B1-20C1-9FA0-3BF7A17BC30F}"/>
              </a:ext>
            </a:extLst>
          </p:cNvPr>
          <p:cNvSpPr txBox="1">
            <a:spLocks/>
          </p:cNvSpPr>
          <p:nvPr/>
        </p:nvSpPr>
        <p:spPr>
          <a:xfrm>
            <a:off x="559134" y="2583597"/>
            <a:ext cx="11073731" cy="1938992"/>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#10 Whole Numbered Statement #2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To reduce the consequences of stigma associated with drug use, APhA supports the expansion of interprofessional harm reduction education in the curriculum of schools and colleges of pharmacy, postgraduate training, and continuing professional development programs.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46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0CBE-A61E-045B-7849-50B219E646E0}"/>
              </a:ext>
            </a:extLst>
          </p:cNvPr>
          <p:cNvSpPr>
            <a:spLocks noGrp="1"/>
          </p:cNvSpPr>
          <p:nvPr>
            <p:ph type="ctrTitle"/>
          </p:nvPr>
        </p:nvSpPr>
        <p:spPr>
          <a:xfrm>
            <a:off x="381000" y="2743200"/>
            <a:ext cx="11582400" cy="2331407"/>
          </a:xfrm>
        </p:spPr>
        <p:txBody>
          <a:bodyPr/>
          <a:lstStyle/>
          <a:p>
            <a:r>
              <a:rPr lang="en-US" dirty="0"/>
              <a:t>Recommendations of the </a:t>
            </a:r>
            <a:br>
              <a:rPr lang="en-US" dirty="0"/>
            </a:br>
            <a:r>
              <a:rPr lang="en-US" dirty="0"/>
              <a:t>2023-2024 Policy Reference Committee</a:t>
            </a:r>
          </a:p>
        </p:txBody>
      </p:sp>
    </p:spTree>
    <p:extLst>
      <p:ext uri="{BB962C8B-B14F-4D97-AF65-F5344CB8AC3E}">
        <p14:creationId xmlns:p14="http://schemas.microsoft.com/office/powerpoint/2010/main" val="129378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800035D-BB83-18D9-9858-D1BE5802FF6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75DDE5-D708-BB6A-84F8-E1CFD9A156DA}"/>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60</a:t>
            </a:fld>
            <a:endParaRPr lang="en-US"/>
          </a:p>
        </p:txBody>
      </p:sp>
      <p:sp>
        <p:nvSpPr>
          <p:cNvPr id="4" name="Title 3">
            <a:extLst>
              <a:ext uri="{FF2B5EF4-FFF2-40B4-BE49-F238E27FC236}">
                <a16:creationId xmlns:a16="http://schemas.microsoft.com/office/drawing/2014/main" id="{DB759B8D-F2C2-7C81-4D1D-F6C276C50D91}"/>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#10</a:t>
            </a:r>
            <a:r>
              <a:rPr lang="en-US" sz="2400" b="1" dirty="0">
                <a:solidFill>
                  <a:srgbClr val="4A5FAB"/>
                </a:solidFill>
              </a:rPr>
              <a:t>: </a:t>
            </a:r>
            <a:r>
              <a:rPr lang="en-US" sz="2400" b="1" baseline="0" dirty="0">
                <a:solidFill>
                  <a:srgbClr val="4A5FAB"/>
                </a:solidFill>
                <a:latin typeface="+mn-lt"/>
              </a:rPr>
              <a:t>2019 Patient-Centered Care of People Who Inject Non-Medically Sanctioned Psychotropic or Psychoactive Substances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AEEDBA9F-AB3E-3452-4FB5-17F1CAD9E533}"/>
              </a:ext>
            </a:extLst>
          </p:cNvPr>
          <p:cNvSpPr txBox="1">
            <a:spLocks/>
          </p:cNvSpPr>
          <p:nvPr/>
        </p:nvSpPr>
        <p:spPr>
          <a:xfrm>
            <a:off x="559134" y="2583597"/>
            <a:ext cx="11073731" cy="3877985"/>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2019 Patient-Centered Care of People Who Inject Non-Medically Sanctioned Psychotropic or Psychoactive Substances policy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2"/>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To reduce the consequences of stigma associated with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injection</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drug use, APhA supports the expansion of interprofessional harm reduction education in the curriculum of schools and colleges of pharmacy, postgraduate training, and continuing professional development programs.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#10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#2</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2"/>
              <a:tabLst>
                <a:tab pos="4572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To reduce the consequences of stigma associated with drug use, APhA supports the expansion of interprofessional harm reduction education in the curriculum of schools and colleges of pharmacy, postgraduate training, and continuing professional development programs.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34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D033A-DDB8-E41A-65FA-21F2DCC800F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EF0DCF-2EC7-F862-0C89-E541653B1C04}"/>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61</a:t>
            </a:fld>
            <a:endParaRPr lang="en-US"/>
          </a:p>
        </p:txBody>
      </p:sp>
      <p:sp>
        <p:nvSpPr>
          <p:cNvPr id="4" name="Title 3">
            <a:extLst>
              <a:ext uri="{FF2B5EF4-FFF2-40B4-BE49-F238E27FC236}">
                <a16:creationId xmlns:a16="http://schemas.microsoft.com/office/drawing/2014/main" id="{9AA4E2DD-C0A4-5E98-BD42-F6443F201CE6}"/>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#10</a:t>
            </a:r>
            <a:r>
              <a:rPr lang="en-US" sz="2400" b="1" dirty="0">
                <a:solidFill>
                  <a:srgbClr val="4A5FAB"/>
                </a:solidFill>
              </a:rPr>
              <a:t>: </a:t>
            </a:r>
            <a:r>
              <a:rPr lang="en-US" sz="2400" b="1" baseline="0" dirty="0">
                <a:solidFill>
                  <a:srgbClr val="4A5FAB"/>
                </a:solidFill>
                <a:latin typeface="+mn-lt"/>
              </a:rPr>
              <a:t>2019 Patient-Centered Care of People Who Inject Non-Medically Sanctioned Psychotropic or Psychoactive Substances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057A8C4F-4329-63D7-2A8E-79943CC2CAAB}"/>
              </a:ext>
            </a:extLst>
          </p:cNvPr>
          <p:cNvSpPr txBox="1">
            <a:spLocks/>
          </p:cNvSpPr>
          <p:nvPr/>
        </p:nvSpPr>
        <p:spPr>
          <a:xfrm>
            <a:off x="559134" y="2583597"/>
            <a:ext cx="11073731" cy="1938992"/>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#10 Whole Numbered Statement #3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3"/>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encourages pharmacists to initiate, sustain, and integrate evidence-based harm reduction principles and programs into their practice to optimize the health of people who use non-medically sanctioned psychotropic or psychoactive substances.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2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A4A9080-C76A-B4CB-3A53-95CA5F13D94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4A2550-436F-301D-739E-1BB4812EB7CF}"/>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62</a:t>
            </a:fld>
            <a:endParaRPr lang="en-US"/>
          </a:p>
        </p:txBody>
      </p:sp>
      <p:sp>
        <p:nvSpPr>
          <p:cNvPr id="4" name="Title 3">
            <a:extLst>
              <a:ext uri="{FF2B5EF4-FFF2-40B4-BE49-F238E27FC236}">
                <a16:creationId xmlns:a16="http://schemas.microsoft.com/office/drawing/2014/main" id="{1E3A8359-FD56-F144-3FC2-A6DD0878C59F}"/>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#10</a:t>
            </a:r>
            <a:r>
              <a:rPr lang="en-US" sz="2400" b="1" dirty="0">
                <a:solidFill>
                  <a:srgbClr val="4A5FAB"/>
                </a:solidFill>
              </a:rPr>
              <a:t>: </a:t>
            </a:r>
            <a:r>
              <a:rPr lang="en-US" sz="2400" b="1" baseline="0" dirty="0">
                <a:solidFill>
                  <a:srgbClr val="4A5FAB"/>
                </a:solidFill>
                <a:latin typeface="+mn-lt"/>
              </a:rPr>
              <a:t>2019 Patient-Centered Care of People Who Inject Non-Medically Sanctioned Psychotropic or Psychoactive Substances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187CFCD8-D9F4-EC76-7F32-5A3D202AA856}"/>
              </a:ext>
            </a:extLst>
          </p:cNvPr>
          <p:cNvSpPr txBox="1">
            <a:spLocks/>
          </p:cNvSpPr>
          <p:nvPr/>
        </p:nvSpPr>
        <p:spPr>
          <a:xfrm>
            <a:off x="559134" y="2583597"/>
            <a:ext cx="11073731" cy="3877985"/>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2019 Patient-Centered Care of People Who Inject Non-Medically Sanctioned Psychotropic or Psychoactive Substances policy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tabLst>
                <a:tab pos="4572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encourages pharmacists to initiate, sustain, and integrate evidence-based harm reduction principles and programs into their practice to optimize the health of people who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use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inject</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non-medically sanctioned psychotropic or psychoactive substances.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#10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#3</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encourages pharmacists to initiate, sustain, and integrate evidence-based harm reduction principles and programs into their practice to optimize the health of people who use non-medically sanctioned psychotropic or psychoactive substances.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1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0D544-F5D2-8F52-7977-09B000783E2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DDDF2-B0BC-9732-C686-33C96C46FE1D}"/>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63</a:t>
            </a:fld>
            <a:endParaRPr lang="en-US"/>
          </a:p>
        </p:txBody>
      </p:sp>
      <p:sp>
        <p:nvSpPr>
          <p:cNvPr id="4" name="Title 3">
            <a:extLst>
              <a:ext uri="{FF2B5EF4-FFF2-40B4-BE49-F238E27FC236}">
                <a16:creationId xmlns:a16="http://schemas.microsoft.com/office/drawing/2014/main" id="{8FE0AA92-5130-648B-9A1B-2DC5FB1E04BB}"/>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#10</a:t>
            </a:r>
            <a:r>
              <a:rPr lang="en-US" sz="2400" b="1" dirty="0">
                <a:solidFill>
                  <a:srgbClr val="4A5FAB"/>
                </a:solidFill>
              </a:rPr>
              <a:t>: </a:t>
            </a:r>
            <a:r>
              <a:rPr lang="en-US" sz="2400" b="1" baseline="0" dirty="0">
                <a:solidFill>
                  <a:srgbClr val="4A5FAB"/>
                </a:solidFill>
                <a:latin typeface="+mn-lt"/>
              </a:rPr>
              <a:t>2019 Patient-Centered Care of People Who Inject Non-Medically Sanctioned Psychotropic or Psychoactive Substances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659D43D0-819C-969A-1553-E9C211294384}"/>
              </a:ext>
            </a:extLst>
          </p:cNvPr>
          <p:cNvSpPr txBox="1">
            <a:spLocks/>
          </p:cNvSpPr>
          <p:nvPr/>
        </p:nvSpPr>
        <p:spPr>
          <a:xfrm>
            <a:off x="559134" y="2583597"/>
            <a:ext cx="11073731" cy="2954655"/>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#10 Whole Numbered Statement #4 as </a:t>
            </a:r>
            <a:r>
              <a:rPr lang="en-US" sz="2400" b="1" u="sng" dirty="0">
                <a:solidFill>
                  <a:srgbClr val="FF0000"/>
                </a:solidFill>
                <a:effectLst/>
                <a:ea typeface="Times New Roman" panose="02020603050405020304" pitchFamily="18" charset="0"/>
              </a:rPr>
              <a:t>amended</a:t>
            </a:r>
            <a:r>
              <a:rPr lang="en-US" sz="2400" b="1" dirty="0">
                <a:effectLst/>
                <a:ea typeface="Times New Roman" panose="02020603050405020304" pitchFamily="18" charset="0"/>
              </a:rPr>
              <a:t>.</a:t>
            </a:r>
            <a:endParaRPr lang="en-US" sz="2400" b="1" dirty="0">
              <a:ea typeface="Times New Roman" panose="02020603050405020304" pitchFamily="18" charset="0"/>
            </a:endParaRPr>
          </a:p>
          <a:p>
            <a:pPr marL="0" marR="0">
              <a:spcBef>
                <a:spcPts val="0"/>
              </a:spcBef>
              <a:spcAft>
                <a:spcPts val="0"/>
              </a:spcAft>
              <a:tabLst>
                <a:tab pos="742950" algn="l"/>
              </a:tabLst>
            </a:pP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dirty="0">
                <a:effectLst/>
                <a:latin typeface="Palatino Linotype" panose="02040502050505030304" pitchFamily="18" charset="0"/>
                <a:ea typeface="Times New Roman" panose="02020603050405020304" pitchFamily="18" charset="0"/>
                <a:cs typeface="Arial" panose="020B0604020202020204" pitchFamily="34" charset="0"/>
              </a:rPr>
              <a:t>APhA supports pharmacists' roles to provide and promote consistent, unrestricted, and immediate access to evidence-based, mortality- and morbidity-reducing interventions to enhance the health of people who use nonmedically sanctioned psychotropic or psychoactive substances and their communities, including sterile syringes, needles, and other safe injection equipment, syringe disposal, fentanyl test strips, immunizations, condoms, wound care supplies, pre- and post-exposure prophylaxis medications for human immunodeficiency virus (HIV), point-of-care testing for HIV and hepatitis C virus (HCV), opioid reversal </a:t>
            </a:r>
            <a:r>
              <a:rPr lang="en-US"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medications</a:t>
            </a:r>
            <a:r>
              <a:rPr lang="en-US"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agents</a:t>
            </a:r>
            <a:r>
              <a:rPr lang="en-US" dirty="0">
                <a:effectLst/>
                <a:latin typeface="Palatino Linotype" panose="02040502050505030304" pitchFamily="18" charset="0"/>
                <a:ea typeface="Times New Roman" panose="02020603050405020304" pitchFamily="18" charset="0"/>
                <a:cs typeface="Arial" panose="020B0604020202020204" pitchFamily="34" charset="0"/>
              </a:rPr>
              <a:t>, and medications for opioid use disorder.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1481305904">
            <a:extLst>
              <a:ext uri="{FF2B5EF4-FFF2-40B4-BE49-F238E27FC236}">
                <a16:creationId xmlns:a16="http://schemas.microsoft.com/office/drawing/2014/main" id="{E5C30F26-E800-E098-6D6D-8115CDCF63F8}"/>
              </a:ext>
            </a:extLst>
          </p:cNvPr>
          <p:cNvSpPr txBox="1">
            <a:spLocks noChangeArrowheads="1"/>
          </p:cNvSpPr>
          <p:nvPr/>
        </p:nvSpPr>
        <p:spPr bwMode="auto">
          <a:xfrm>
            <a:off x="559134" y="5821561"/>
            <a:ext cx="11303000" cy="806767"/>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6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amendment, to ensure consistent language of “opioid reversal agents” with this item and New Business Item #8 Statement #5. The committee favored “agents” in this case, to broaden language beyond medications if applicable.</a:t>
            </a: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28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3218445-7E9A-3D47-F116-60108683A99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67E94E-1A56-E73D-668F-E80C137AEF8B}"/>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64</a:t>
            </a:fld>
            <a:endParaRPr lang="en-US"/>
          </a:p>
        </p:txBody>
      </p:sp>
      <p:sp>
        <p:nvSpPr>
          <p:cNvPr id="4" name="Title 3">
            <a:extLst>
              <a:ext uri="{FF2B5EF4-FFF2-40B4-BE49-F238E27FC236}">
                <a16:creationId xmlns:a16="http://schemas.microsoft.com/office/drawing/2014/main" id="{586104A7-E4A6-3472-820B-ECB66DE405C5}"/>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#10</a:t>
            </a:r>
            <a:r>
              <a:rPr lang="en-US" sz="2400" b="1" dirty="0">
                <a:solidFill>
                  <a:srgbClr val="4A5FAB"/>
                </a:solidFill>
              </a:rPr>
              <a:t>: </a:t>
            </a:r>
            <a:r>
              <a:rPr lang="en-US" sz="2400" b="1" baseline="0" dirty="0">
                <a:solidFill>
                  <a:srgbClr val="4A5FAB"/>
                </a:solidFill>
                <a:latin typeface="+mn-lt"/>
              </a:rPr>
              <a:t>2019 Patient-Centered Care of People Who Inject Non-Medically Sanctioned Psychotropic or Psychoactive Substances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3E649DD2-5975-3E9E-4CA8-A322C91CCD77}"/>
              </a:ext>
            </a:extLst>
          </p:cNvPr>
          <p:cNvSpPr txBox="1">
            <a:spLocks/>
          </p:cNvSpPr>
          <p:nvPr/>
        </p:nvSpPr>
        <p:spPr>
          <a:xfrm>
            <a:off x="540497" y="2184260"/>
            <a:ext cx="11073731" cy="421653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2019 Patient-Centered Care of People Who Inject Non-Medically Sanctioned Psychotropic or Psychoactive Substances policy</a:t>
            </a: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4"/>
            </a:pPr>
            <a:r>
              <a:rPr lang="en-US" sz="1600" dirty="0">
                <a:effectLst/>
                <a:latin typeface="Palatino Linotype" panose="02040502050505030304" pitchFamily="18" charset="0"/>
                <a:ea typeface="Times New Roman" panose="02020603050405020304" pitchFamily="18" charset="0"/>
                <a:cs typeface="Arial" panose="020B0604020202020204" pitchFamily="34" charset="0"/>
              </a:rPr>
              <a:t>APhA supports pharmacists' roles to provide and promote consistent, unrestricted, and immediate access to evidence-based, mortality- and morbidity-reducing interventions to enhance the health of people who </a:t>
            </a:r>
            <a:r>
              <a:rPr lang="en-US" sz="16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use </a:t>
            </a:r>
            <a:r>
              <a:rPr lang="en-US" sz="16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inject</a:t>
            </a:r>
            <a:r>
              <a:rPr lang="en-US" sz="1600" dirty="0">
                <a:effectLst/>
                <a:latin typeface="Palatino Linotype" panose="02040502050505030304" pitchFamily="18" charset="0"/>
                <a:ea typeface="Times New Roman" panose="02020603050405020304" pitchFamily="18" charset="0"/>
                <a:cs typeface="Arial" panose="020B0604020202020204" pitchFamily="34" charset="0"/>
              </a:rPr>
              <a:t> nonmedically sanctioned psychotropic or psychoactive substances and their communities, including sterile syringes, needles, and other safe injection equipment, syringe disposal, fentanyl test strips, immunizations, condoms, wound care supplies, pre- and post-exposure prophylaxis medications for human immunodeficiency virus (HIV), point-of-care testing for HIV and hepatitis C virus (HCV), opioid </a:t>
            </a:r>
            <a:r>
              <a:rPr lang="en-US" sz="16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overdose</a:t>
            </a:r>
            <a:r>
              <a:rPr lang="en-US" sz="16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600" dirty="0">
                <a:effectLst/>
                <a:latin typeface="Palatino Linotype" panose="02040502050505030304" pitchFamily="18" charset="0"/>
                <a:ea typeface="Times New Roman" panose="02020603050405020304" pitchFamily="18" charset="0"/>
                <a:cs typeface="Arial" panose="020B0604020202020204" pitchFamily="34" charset="0"/>
              </a:rPr>
              <a:t>reversal medications, and medications for opioid use disorder. </a:t>
            </a:r>
            <a:endParaRPr lang="en-US" sz="1600" dirty="0">
              <a:latin typeface="Courier New" panose="02070309020205020404" pitchFamily="49" charset="0"/>
              <a:ea typeface="Times New Roman" panose="02020603050405020304" pitchFamily="18" charset="0"/>
              <a:cs typeface="Times New Roman" panose="02020603050405020304" pitchFamily="18" charset="0"/>
            </a:endParaRPr>
          </a:p>
          <a:p>
            <a:pPr marR="0" lvl="0">
              <a:spcBef>
                <a:spcPts val="0"/>
              </a:spcBef>
              <a:spcAft>
                <a:spcPts val="0"/>
              </a:spcAft>
            </a:pPr>
            <a:endParaRPr lang="en-US" sz="1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6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of New Business Item #10 </a:t>
            </a:r>
            <a:r>
              <a:rPr lang="en-US" sz="1600" b="1" u="sng" dirty="0">
                <a:effectLst/>
                <a:latin typeface="Arial" panose="020B0604020202020204" pitchFamily="34" charset="0"/>
                <a:ea typeface="Times New Roman" panose="02020603050405020304" pitchFamily="18" charset="0"/>
                <a:cs typeface="Times New Roman" panose="02020603050405020304" pitchFamily="18" charset="0"/>
              </a:rPr>
              <a:t>Statement #4</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6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amended</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4"/>
              <a:tabLst>
                <a:tab pos="457200" algn="l"/>
              </a:tabLst>
            </a:pPr>
            <a:r>
              <a:rPr lang="en-US" sz="1600" dirty="0">
                <a:effectLst/>
                <a:latin typeface="Palatino Linotype" panose="02040502050505030304" pitchFamily="18" charset="0"/>
                <a:ea typeface="Times New Roman" panose="02020603050405020304" pitchFamily="18" charset="0"/>
                <a:cs typeface="Arial" panose="020B0604020202020204" pitchFamily="34" charset="0"/>
              </a:rPr>
              <a:t>APhA supports pharmacists' roles to provide and promote consistent, unrestricted, and immediate access to evidence-based, mortality- and morbidity-reducing interventions to enhance the health of people who use nonmedically sanctioned psychotropic or psychoactive substances and their communities, including sterile syringes, needles, and other safe injection equipment, syringe disposal, fentanyl test strips, immunizations, condoms, wound care supplies, pre- and post-exposure prophylaxis medications for human immunodeficiency virus (HIV), point-of-care testing for HIV and hepatitis C virus (HCV), opioid reversal </a:t>
            </a:r>
            <a:r>
              <a:rPr lang="en-US" sz="16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medications</a:t>
            </a:r>
            <a:r>
              <a:rPr lang="en-US" sz="16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6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agents</a:t>
            </a:r>
            <a:r>
              <a:rPr lang="en-US" sz="1600" dirty="0">
                <a:effectLst/>
                <a:latin typeface="Palatino Linotype" panose="02040502050505030304" pitchFamily="18" charset="0"/>
                <a:ea typeface="Times New Roman" panose="02020603050405020304" pitchFamily="18" charset="0"/>
                <a:cs typeface="Arial" panose="020B0604020202020204" pitchFamily="34" charset="0"/>
              </a:rPr>
              <a:t>, and medications for opioid use disorder. </a:t>
            </a: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1481305904">
            <a:extLst>
              <a:ext uri="{FF2B5EF4-FFF2-40B4-BE49-F238E27FC236}">
                <a16:creationId xmlns:a16="http://schemas.microsoft.com/office/drawing/2014/main" id="{6AB36344-62B8-A080-5367-71D085E934FC}"/>
              </a:ext>
            </a:extLst>
          </p:cNvPr>
          <p:cNvSpPr txBox="1">
            <a:spLocks noChangeArrowheads="1"/>
          </p:cNvSpPr>
          <p:nvPr/>
        </p:nvSpPr>
        <p:spPr bwMode="auto">
          <a:xfrm>
            <a:off x="540497" y="6323615"/>
            <a:ext cx="11303000" cy="475574"/>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amendment, to ensure consistent language of “opioid reversal agents” with this item and New Business Item #8 Statement #5. The committee favored “agents” in this case, to broaden language beyond medications if applicable.</a:t>
            </a:r>
            <a:endParaRPr lang="en-U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26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6941D-A6D0-612E-166E-946ED5743F4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E8F1A0-F311-E2FD-2E1B-812841D38B1C}"/>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65</a:t>
            </a:fld>
            <a:endParaRPr lang="en-US"/>
          </a:p>
        </p:txBody>
      </p:sp>
      <p:sp>
        <p:nvSpPr>
          <p:cNvPr id="4" name="Title 3">
            <a:extLst>
              <a:ext uri="{FF2B5EF4-FFF2-40B4-BE49-F238E27FC236}">
                <a16:creationId xmlns:a16="http://schemas.microsoft.com/office/drawing/2014/main" id="{DDBA31E5-E54E-BE45-1C71-FE1C6482EE6B}"/>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#10</a:t>
            </a:r>
            <a:r>
              <a:rPr lang="en-US" sz="2400" b="1" dirty="0">
                <a:solidFill>
                  <a:srgbClr val="4A5FAB"/>
                </a:solidFill>
              </a:rPr>
              <a:t>: </a:t>
            </a:r>
            <a:r>
              <a:rPr lang="en-US" sz="2400" b="1" baseline="0" dirty="0">
                <a:solidFill>
                  <a:srgbClr val="4A5FAB"/>
                </a:solidFill>
                <a:latin typeface="+mn-lt"/>
              </a:rPr>
              <a:t>2019 Patient-Centered Care of People Who Inject Non-Medically Sanctioned Psychotropic or Psychoactive Substances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83E57367-E7AE-D41D-A003-150CD6FF4E78}"/>
              </a:ext>
            </a:extLst>
          </p:cNvPr>
          <p:cNvSpPr txBox="1">
            <a:spLocks/>
          </p:cNvSpPr>
          <p:nvPr/>
        </p:nvSpPr>
        <p:spPr>
          <a:xfrm>
            <a:off x="559134" y="2583597"/>
            <a:ext cx="11073731" cy="224676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#10 Whole Numbered Statement #5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5"/>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urges pharmacists to refer people who use non-medically sanctioned psychotropic or psychoactive substances to specialists in mental health, infectious diseases, and substance use disorder treatment; to housing, vocational, harm reduction, and recovery support services; and to safe consumption facilities and syringe service programs.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29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924930C-C997-4621-BF7B-69D77C1981A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43D4DE-C4FE-99F3-1DAB-B5AA22E75B0C}"/>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66</a:t>
            </a:fld>
            <a:endParaRPr lang="en-US"/>
          </a:p>
        </p:txBody>
      </p:sp>
      <p:sp>
        <p:nvSpPr>
          <p:cNvPr id="4" name="Title 3">
            <a:extLst>
              <a:ext uri="{FF2B5EF4-FFF2-40B4-BE49-F238E27FC236}">
                <a16:creationId xmlns:a16="http://schemas.microsoft.com/office/drawing/2014/main" id="{BDBF21C1-9F4D-961C-817E-39065633FEFC}"/>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#10</a:t>
            </a:r>
            <a:r>
              <a:rPr lang="en-US" sz="2400" b="1" dirty="0">
                <a:solidFill>
                  <a:srgbClr val="4A5FAB"/>
                </a:solidFill>
              </a:rPr>
              <a:t>: </a:t>
            </a:r>
            <a:r>
              <a:rPr lang="en-US" sz="2400" b="1" baseline="0" dirty="0">
                <a:solidFill>
                  <a:srgbClr val="4A5FAB"/>
                </a:solidFill>
                <a:latin typeface="+mn-lt"/>
              </a:rPr>
              <a:t>2019 Patient-Centered Care of People Who Inject Non-Medically Sanctioned Psychotropic or Psychoactive Substances</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Molly Nichols, on behalf of APhA-APPM (PPCA SIG)</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0D2EE701-DE38-A3FA-4737-A90AB80E2943}"/>
              </a:ext>
            </a:extLst>
          </p:cNvPr>
          <p:cNvSpPr txBox="1">
            <a:spLocks/>
          </p:cNvSpPr>
          <p:nvPr/>
        </p:nvSpPr>
        <p:spPr>
          <a:xfrm>
            <a:off x="559134" y="2583597"/>
            <a:ext cx="11073731" cy="3877985"/>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 as amended and part of the existing 2019 Patient-Centered Care of People Who Inject Non-Medically Sanctioned Psychotropic or Psychoactive Substances policy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urges pharmacists to refer people who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use</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inject</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non-medically sanctioned psychotropic or psychoactive substances to specialists in mental health, infectious diseases, and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substance use disorder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addiction</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treatment; to housing, vocational, harm reduction, and recovery support services; and to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safe consumption facilities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overdose prevention sites</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and syringe service programs.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cs typeface="Palatino Linotype" panose="0204050205050503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#10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#5</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5"/>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urges pharmacists to refer people who use non-medically sanctioned psychotropic or psychoactive substances to specialists in mental health, infectious diseases, and substance use disorder treatment; to housing, vocational, harm reduction, and recovery support services; and to safe consumption facilities and syringe service programs.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cs typeface="Palatino Linotype" panose="0204050205050503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82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2DF0C-6FF9-C125-1C3D-EC7B1C7D346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850488-A66E-CBFE-451C-76ABAB22D048}"/>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67</a:t>
            </a:fld>
            <a:endParaRPr lang="en-US"/>
          </a:p>
        </p:txBody>
      </p:sp>
      <p:sp>
        <p:nvSpPr>
          <p:cNvPr id="4" name="Title 3">
            <a:extLst>
              <a:ext uri="{FF2B5EF4-FFF2-40B4-BE49-F238E27FC236}">
                <a16:creationId xmlns:a16="http://schemas.microsoft.com/office/drawing/2014/main" id="{21D8E67D-C0C4-4C19-B121-A62ECC77B85E}"/>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#11</a:t>
            </a:r>
            <a:r>
              <a:rPr lang="en-US" sz="2400" b="1" dirty="0">
                <a:solidFill>
                  <a:srgbClr val="4A5FAB"/>
                </a:solidFill>
              </a:rPr>
              <a:t>: </a:t>
            </a:r>
            <a:r>
              <a:rPr lang="en-US" sz="2400" b="1" baseline="0" dirty="0">
                <a:solidFill>
                  <a:srgbClr val="4A5FAB"/>
                </a:solidFill>
                <a:latin typeface="+mn-lt"/>
              </a:rPr>
              <a:t>2017, 2012 Contemporary Pharmacy Practice</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Wendy Mobley-Bukstein, on behalf APhA-APPM</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9839CF47-6FCB-4360-25A0-87B7DDB66614}"/>
              </a:ext>
            </a:extLst>
          </p:cNvPr>
          <p:cNvSpPr txBox="1">
            <a:spLocks/>
          </p:cNvSpPr>
          <p:nvPr/>
        </p:nvSpPr>
        <p:spPr>
          <a:xfrm>
            <a:off x="559133" y="2187944"/>
            <a:ext cx="11073731" cy="224676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rejection</a:t>
            </a:r>
            <a:r>
              <a:rPr lang="en-US" sz="2400" b="1" dirty="0">
                <a:effectLst/>
                <a:ea typeface="Times New Roman" panose="02020603050405020304" pitchFamily="18" charset="0"/>
              </a:rPr>
              <a:t> of New Business Item #11 Whole Numbered Statement #1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tabLst>
                <a:tab pos="742950" algn="l"/>
              </a:tabLst>
            </a:pP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228600" algn="l"/>
              </a:tabLst>
            </a:pP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APhA </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asserts that pharmacists should have the authority and support to practice to</a:t>
            </a:r>
            <a:r>
              <a:rPr lang="en-US" sz="20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0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supports practice authorities</a:t>
            </a:r>
            <a:r>
              <a:rPr lang="en-US" sz="20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0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based on</a:t>
            </a:r>
            <a:r>
              <a:rPr lang="en-US" sz="20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the full extent of </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their</a:t>
            </a:r>
            <a:r>
              <a:rPr lang="en-US" sz="20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0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pharmacists’</a:t>
            </a:r>
            <a:r>
              <a:rPr lang="en-US" sz="20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education, training, and experience </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in</a:t>
            </a:r>
            <a:r>
              <a:rPr lang="en-US" sz="20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to</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 deliver</a:t>
            </a:r>
            <a:r>
              <a:rPr lang="en-US" sz="20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ing</a:t>
            </a:r>
            <a:r>
              <a:rPr lang="en-US" sz="2000" dirty="0">
                <a:effectLst/>
                <a:latin typeface="Palatino Linotype" panose="02040502050505030304" pitchFamily="18" charset="0"/>
                <a:ea typeface="Times New Roman" panose="02020603050405020304" pitchFamily="18" charset="0"/>
                <a:cs typeface="Arial" panose="020B0604020202020204" pitchFamily="34" charset="0"/>
              </a:rPr>
              <a:t> patient care in all practice settings and activities.</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2131011579">
            <a:extLst>
              <a:ext uri="{FF2B5EF4-FFF2-40B4-BE49-F238E27FC236}">
                <a16:creationId xmlns:a16="http://schemas.microsoft.com/office/drawing/2014/main" id="{5CD507ED-5A24-AF98-EC9C-7A9EC847F06A}"/>
              </a:ext>
            </a:extLst>
          </p:cNvPr>
          <p:cNvSpPr txBox="1">
            <a:spLocks noChangeArrowheads="1"/>
          </p:cNvSpPr>
          <p:nvPr/>
        </p:nvSpPr>
        <p:spPr bwMode="auto">
          <a:xfrm>
            <a:off x="559132" y="4331216"/>
            <a:ext cx="11073731" cy="2329961"/>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rejection as written, to return to original language; </a:t>
            </a:r>
          </a:p>
          <a:p>
            <a:endParaRPr lang="en-US" sz="1800" dirty="0">
              <a:effectLst/>
              <a:latin typeface="Palatino Linotype" panose="02040502050505030304" pitchFamily="18" charset="0"/>
              <a:ea typeface="Times New Roman" panose="02020603050405020304" pitchFamily="18" charset="0"/>
              <a:cs typeface="Arial" panose="020B0604020202020204" pitchFamily="34" charset="0"/>
            </a:endParaRPr>
          </a:p>
          <a:p>
            <a:pPr lvl="1"/>
            <a:r>
              <a:rPr lang="en-US" dirty="0">
                <a:effectLst/>
                <a:latin typeface="Palatino Linotype" panose="02040502050505030304" pitchFamily="18" charset="0"/>
                <a:ea typeface="Times New Roman" panose="02020603050405020304" pitchFamily="18" charset="0"/>
                <a:cs typeface="Arial" panose="020B0604020202020204" pitchFamily="34" charset="0"/>
              </a:rPr>
              <a:t>APhA asserts that pharmacists should have the authority and support to practice to the full extent of their education, training, and experience in delivering patient care in all practice settings and activities.</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latin typeface="Palatino Linotype" panose="02040502050505030304" pitchFamily="18" charset="0"/>
              <a:ea typeface="Times New Roman" panose="02020603050405020304" pitchFamily="18" charset="0"/>
              <a:cs typeface="Arial" panose="020B0604020202020204" pitchFamily="34" charset="0"/>
            </a:endParaRPr>
          </a:p>
          <a:p>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committee considers the original policy language to be stronger and more assertive to ensuring pharmacists’ have relevant authority and support to the full extent of their education, training, and experience.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91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23F36A2-97C9-6C14-BF7C-3778A3C9D73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C7A800-3057-1727-9E4E-B64E52F070F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68</a:t>
            </a:fld>
            <a:endParaRPr lang="en-US"/>
          </a:p>
        </p:txBody>
      </p:sp>
      <p:sp>
        <p:nvSpPr>
          <p:cNvPr id="4" name="Title 3">
            <a:extLst>
              <a:ext uri="{FF2B5EF4-FFF2-40B4-BE49-F238E27FC236}">
                <a16:creationId xmlns:a16="http://schemas.microsoft.com/office/drawing/2014/main" id="{8B2D462E-B83B-52C3-90B8-EF52A41502DD}"/>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#11</a:t>
            </a:r>
            <a:r>
              <a:rPr lang="en-US" sz="2400" b="1" dirty="0">
                <a:solidFill>
                  <a:srgbClr val="4A5FAB"/>
                </a:solidFill>
              </a:rPr>
              <a:t>: </a:t>
            </a:r>
            <a:r>
              <a:rPr lang="en-US" sz="2400" b="1" baseline="0" dirty="0">
                <a:solidFill>
                  <a:srgbClr val="4A5FAB"/>
                </a:solidFill>
                <a:latin typeface="+mn-lt"/>
              </a:rPr>
              <a:t>2017, 2012 Contemporary Pharmacy Practice</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Wendy Mobley-Bukstein, on behalf APhA-APPM</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C506D5BD-A0EE-BAC1-8D0D-2FB631FDB5FC}"/>
              </a:ext>
            </a:extLst>
          </p:cNvPr>
          <p:cNvSpPr txBox="1">
            <a:spLocks/>
          </p:cNvSpPr>
          <p:nvPr/>
        </p:nvSpPr>
        <p:spPr>
          <a:xfrm>
            <a:off x="559134" y="2583597"/>
            <a:ext cx="11073731" cy="2385268"/>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NBI Motion: To adopt the following policy statements as amended and part of the existing 2017, 2012 Contemporary Pharmacy Practice policy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228600" algn="l"/>
              </a:tabLs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APhA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asserts that pharmacists should have the authority and support to practice to</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supports practice authorities</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based on</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full extent of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their</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pharmacists’</a:t>
            </a:r>
            <a:r>
              <a:rPr lang="en-US" sz="18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education, training, and experience </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in</a:t>
            </a:r>
            <a:r>
              <a:rPr lang="en-US" sz="1800" u="sng"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to</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deliver</a:t>
            </a:r>
            <a:r>
              <a:rPr lang="en-US" sz="18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ing</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 patient care in all practice settings and activities.</a:t>
            </a:r>
            <a:endParaRPr lang="en-US" dirty="0">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228600" algn="l"/>
              </a:tabLst>
            </a:pP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APhA New Business Review Committee recommends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rejection</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of New Business Item #11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Statement #1</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as </a:t>
            </a:r>
            <a:r>
              <a:rPr lang="en-US" sz="18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written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highlight>
                  <a:srgbClr val="FFFF00"/>
                </a:highlight>
                <a:latin typeface="Palatino Linotype" panose="02040502050505030304" pitchFamily="18" charset="0"/>
                <a:ea typeface="Times New Roman" panose="02020603050405020304" pitchFamily="18" charset="0"/>
                <a:cs typeface="Arial" panose="020B0604020202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 Box 2131011579">
            <a:extLst>
              <a:ext uri="{FF2B5EF4-FFF2-40B4-BE49-F238E27FC236}">
                <a16:creationId xmlns:a16="http://schemas.microsoft.com/office/drawing/2014/main" id="{F023C751-4F4F-29D5-4AE3-4EE4C9055FDA}"/>
              </a:ext>
            </a:extLst>
          </p:cNvPr>
          <p:cNvSpPr txBox="1">
            <a:spLocks noChangeArrowheads="1"/>
          </p:cNvSpPr>
          <p:nvPr/>
        </p:nvSpPr>
        <p:spPr bwMode="auto">
          <a:xfrm>
            <a:off x="559134" y="4825154"/>
            <a:ext cx="11073731" cy="1769104"/>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r>
              <a:rPr lang="en-US" sz="1600" dirty="0">
                <a:effectLst/>
                <a:latin typeface="Palatino Linotype" panose="02040502050505030304" pitchFamily="18" charset="0"/>
                <a:ea typeface="Times New Roman" panose="02020603050405020304" pitchFamily="18" charset="0"/>
                <a:cs typeface="Arial" panose="020B0604020202020204" pitchFamily="34" charset="0"/>
              </a:rPr>
              <a:t>The New Business Review Committee recommends rejection as written, to return to original language; </a:t>
            </a:r>
          </a:p>
          <a:p>
            <a:endParaRPr lang="en-US" sz="1600" dirty="0">
              <a:effectLst/>
              <a:latin typeface="Palatino Linotype" panose="02040502050505030304" pitchFamily="18" charset="0"/>
              <a:ea typeface="Times New Roman" panose="02020603050405020304" pitchFamily="18" charset="0"/>
              <a:cs typeface="Arial" panose="020B0604020202020204" pitchFamily="34" charset="0"/>
            </a:endParaRPr>
          </a:p>
          <a:p>
            <a:pPr lvl="1"/>
            <a:r>
              <a:rPr lang="en-US" sz="1600" dirty="0">
                <a:effectLst/>
                <a:latin typeface="Palatino Linotype" panose="02040502050505030304" pitchFamily="18" charset="0"/>
                <a:ea typeface="Times New Roman" panose="02020603050405020304" pitchFamily="18" charset="0"/>
                <a:cs typeface="Arial" panose="020B0604020202020204" pitchFamily="34" charset="0"/>
              </a:rPr>
              <a:t>APhA asserts that pharmacists should have the authority and support to practice to the full extent of their education, training, and experience in delivering patient care in all practice settings and activities.</a:t>
            </a: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n-US" sz="1600" dirty="0">
              <a:latin typeface="Palatino Linotype" panose="02040502050505030304" pitchFamily="18" charset="0"/>
              <a:ea typeface="Times New Roman" panose="02020603050405020304" pitchFamily="18" charset="0"/>
              <a:cs typeface="Arial" panose="020B0604020202020204" pitchFamily="34" charset="0"/>
            </a:endParaRPr>
          </a:p>
          <a:p>
            <a:r>
              <a:rPr lang="en-US" sz="1600" dirty="0">
                <a:effectLst/>
                <a:latin typeface="Palatino Linotype" panose="02040502050505030304" pitchFamily="18" charset="0"/>
                <a:ea typeface="Times New Roman" panose="02020603050405020304" pitchFamily="18" charset="0"/>
                <a:cs typeface="Arial" panose="020B0604020202020204" pitchFamily="34" charset="0"/>
              </a:rPr>
              <a:t>The committee considers the original policy language to be stronger and more assertive to ensuring pharmacists’ have relevant authority and support to the full extent of their education, training, and experience. </a:t>
            </a:r>
            <a:endParaRPr lang="en-US" sz="1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80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BD361-B1DA-4DF8-EAF0-D0E6262A022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EA16D5-3AD9-01E2-5EE1-563E85B9BC40}"/>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69</a:t>
            </a:fld>
            <a:endParaRPr lang="en-US"/>
          </a:p>
        </p:txBody>
      </p:sp>
      <p:sp>
        <p:nvSpPr>
          <p:cNvPr id="4" name="Title 3">
            <a:extLst>
              <a:ext uri="{FF2B5EF4-FFF2-40B4-BE49-F238E27FC236}">
                <a16:creationId xmlns:a16="http://schemas.microsoft.com/office/drawing/2014/main" id="{E248C670-9CD7-E98F-0E34-E893884A30FE}"/>
              </a:ext>
            </a:extLst>
          </p:cNvPr>
          <p:cNvSpPr>
            <a:spLocks noGrp="1"/>
          </p:cNvSpPr>
          <p:nvPr>
            <p:ph type="title" idx="4294967295"/>
          </p:nvPr>
        </p:nvSpPr>
        <p:spPr>
          <a:xfrm>
            <a:off x="444500" y="1064868"/>
            <a:ext cx="11303000" cy="1235420"/>
          </a:xfrm>
        </p:spPr>
        <p:txBody>
          <a:bodyPr>
            <a:noAutofit/>
          </a:bodyPr>
          <a:lstStyle/>
          <a:p>
            <a:pPr algn="l"/>
            <a:r>
              <a:rPr lang="en-US" sz="2400" b="1" u="sng" dirty="0">
                <a:solidFill>
                  <a:srgbClr val="4A5FAB"/>
                </a:solidFill>
              </a:rPr>
              <a:t>NBI #11</a:t>
            </a:r>
            <a:r>
              <a:rPr lang="en-US" sz="2400" b="1" dirty="0">
                <a:solidFill>
                  <a:srgbClr val="4A5FAB"/>
                </a:solidFill>
              </a:rPr>
              <a:t>: </a:t>
            </a:r>
            <a:r>
              <a:rPr lang="en-US" sz="2400" b="1" baseline="0" dirty="0">
                <a:solidFill>
                  <a:srgbClr val="4A5FAB"/>
                </a:solidFill>
                <a:latin typeface="+mn-lt"/>
              </a:rPr>
              <a:t>2017, 2012 Contemporary Pharmacy Practice</a:t>
            </a:r>
            <a:br>
              <a:rPr lang="en-US" sz="2400" b="1" baseline="0" dirty="0">
                <a:solidFill>
                  <a:srgbClr val="4A5FAB"/>
                </a:solidFill>
                <a:latin typeface="+mn-lt"/>
              </a:rPr>
            </a:br>
            <a:r>
              <a:rPr lang="en-US" sz="1800" b="1" baseline="0" dirty="0">
                <a:solidFill>
                  <a:schemeClr val="tx1"/>
                </a:solidFill>
                <a:latin typeface="+mn-lt"/>
              </a:rPr>
              <a:t>Introduced by:</a:t>
            </a:r>
            <a:r>
              <a:rPr lang="en-US" sz="1800" baseline="0" dirty="0">
                <a:solidFill>
                  <a:schemeClr val="tx1"/>
                </a:solidFill>
                <a:latin typeface="+mn-lt"/>
              </a:rPr>
              <a:t> </a:t>
            </a:r>
            <a:r>
              <a:rPr lang="en-US" sz="1800" baseline="0" dirty="0">
                <a:latin typeface="+mn-lt"/>
              </a:rPr>
              <a:t>Wendy Mobley-Bukstein, on behalf APhA-APPM</a:t>
            </a:r>
            <a:br>
              <a:rPr lang="en-US" sz="1800" baseline="0" dirty="0">
                <a:latin typeface="+mn-lt"/>
              </a:rPr>
            </a:br>
            <a:br>
              <a:rPr lang="en-US" sz="1800" baseline="0" dirty="0">
                <a:latin typeface="+mn-lt"/>
              </a:rPr>
            </a:br>
            <a:endParaRPr lang="en-US" sz="4000" b="1" dirty="0">
              <a:solidFill>
                <a:srgbClr val="4A5FAB"/>
              </a:solidFill>
            </a:endParaRPr>
          </a:p>
        </p:txBody>
      </p:sp>
      <p:sp>
        <p:nvSpPr>
          <p:cNvPr id="6" name="Content Placeholder 2">
            <a:extLst>
              <a:ext uri="{FF2B5EF4-FFF2-40B4-BE49-F238E27FC236}">
                <a16:creationId xmlns:a16="http://schemas.microsoft.com/office/drawing/2014/main" id="{CEFFB66C-123D-CF65-894C-9FA5AAAFD7C9}"/>
              </a:ext>
            </a:extLst>
          </p:cNvPr>
          <p:cNvSpPr txBox="1">
            <a:spLocks/>
          </p:cNvSpPr>
          <p:nvPr/>
        </p:nvSpPr>
        <p:spPr>
          <a:xfrm>
            <a:off x="559134" y="2583597"/>
            <a:ext cx="11073731" cy="1661993"/>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spcBef>
                <a:spcPts val="0"/>
              </a:spcBef>
              <a:spcAft>
                <a:spcPts val="0"/>
              </a:spcAft>
              <a:tabLst>
                <a:tab pos="742950" algn="l"/>
              </a:tabLst>
            </a:pPr>
            <a:r>
              <a:rPr lang="en-US" sz="2400" b="1" dirty="0">
                <a:effectLst/>
                <a:ea typeface="Times New Roman" panose="02020603050405020304" pitchFamily="18" charset="0"/>
              </a:rPr>
              <a:t>The APhA New Business Review Committee recommends </a:t>
            </a:r>
            <a:r>
              <a:rPr lang="en-US" sz="2400" b="1" u="sng" dirty="0">
                <a:solidFill>
                  <a:srgbClr val="FF0000"/>
                </a:solidFill>
                <a:effectLst/>
                <a:ea typeface="Times New Roman" panose="02020603050405020304" pitchFamily="18" charset="0"/>
              </a:rPr>
              <a:t>adoption</a:t>
            </a:r>
            <a:r>
              <a:rPr lang="en-US" sz="2400" b="1" dirty="0">
                <a:effectLst/>
                <a:ea typeface="Times New Roman" panose="02020603050405020304" pitchFamily="18" charset="0"/>
              </a:rPr>
              <a:t> of New Business Item #11 Whole Numbered Statement #2 as </a:t>
            </a:r>
            <a:r>
              <a:rPr lang="en-US" sz="2400" b="1" u="sng" dirty="0">
                <a:solidFill>
                  <a:srgbClr val="FF0000"/>
                </a:solidFill>
                <a:effectLst/>
                <a:ea typeface="Times New Roman" panose="02020603050405020304" pitchFamily="18" charset="0"/>
              </a:rPr>
              <a:t>written</a:t>
            </a:r>
            <a:r>
              <a:rPr lang="en-US" sz="2400" b="1" dirty="0">
                <a:effectLst/>
                <a:ea typeface="Times New Roman" panose="02020603050405020304" pitchFamily="18" charset="0"/>
              </a:rPr>
              <a:t>.</a:t>
            </a:r>
          </a:p>
          <a:p>
            <a:pPr marL="0" marR="0">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buFont typeface="+mj-lt"/>
              <a:buAutoNum type="arabicPeriod" startAt="2"/>
            </a:pPr>
            <a:r>
              <a:rPr lang="en-US" sz="2000" dirty="0">
                <a:effectLst/>
                <a:latin typeface="Palatino Linotype" panose="02040502050505030304" pitchFamily="18" charset="0"/>
                <a:ea typeface="Times New Roman" panose="02020603050405020304" pitchFamily="18" charset="0"/>
              </a:rPr>
              <a:t>APhA opposes burdensome legal and regulatory requirements beyond continuing professional development for the provision of patient care services.</a:t>
            </a:r>
            <a:endParaRPr lang="en-US"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55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7</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p:txBody>
          <a:bodyPr/>
          <a:lstStyle/>
          <a:p>
            <a:pPr algn="ctr"/>
            <a:r>
              <a:rPr lang="en-US"/>
              <a:t>Policy Reference Committee</a:t>
            </a:r>
          </a:p>
        </p:txBody>
      </p:sp>
      <p:sp>
        <p:nvSpPr>
          <p:cNvPr id="7" name="Text Placeholder 6">
            <a:extLst>
              <a:ext uri="{FF2B5EF4-FFF2-40B4-BE49-F238E27FC236}">
                <a16:creationId xmlns:a16="http://schemas.microsoft.com/office/drawing/2014/main" id="{49A6ADF8-E396-FE4E-A38F-72CFDA37F3DB}"/>
              </a:ext>
            </a:extLst>
          </p:cNvPr>
          <p:cNvSpPr>
            <a:spLocks noGrp="1"/>
          </p:cNvSpPr>
          <p:nvPr>
            <p:ph type="body" idx="1"/>
          </p:nvPr>
        </p:nvSpPr>
        <p:spPr>
          <a:xfrm>
            <a:off x="3727450" y="2640380"/>
            <a:ext cx="4737100" cy="3231654"/>
          </a:xfrm>
        </p:spPr>
        <p:txBody>
          <a:bodyPr/>
          <a:lstStyle/>
          <a:p>
            <a:pPr algn="ctr"/>
            <a:r>
              <a:rPr lang="en-US" sz="2400" b="1" dirty="0"/>
              <a:t>Mary Klein, Chair</a:t>
            </a:r>
          </a:p>
          <a:p>
            <a:pPr algn="ctr"/>
            <a:r>
              <a:rPr lang="en-US" sz="2400" dirty="0"/>
              <a:t>Nicholas Capote</a:t>
            </a:r>
          </a:p>
          <a:p>
            <a:pPr algn="ctr"/>
            <a:r>
              <a:rPr lang="en-US" sz="2400" dirty="0"/>
              <a:t>Dalton Fabian</a:t>
            </a:r>
          </a:p>
          <a:p>
            <a:pPr algn="ctr"/>
            <a:r>
              <a:rPr lang="en-US" sz="2400" dirty="0"/>
              <a:t>Neelam “Nelly” Gazarian</a:t>
            </a:r>
          </a:p>
          <a:p>
            <a:pPr algn="ctr"/>
            <a:r>
              <a:rPr lang="en-US" sz="2400" dirty="0"/>
              <a:t>Christopher Harlow</a:t>
            </a:r>
          </a:p>
          <a:p>
            <a:pPr algn="ctr"/>
            <a:r>
              <a:rPr lang="en-US" sz="2400" kern="0" dirty="0"/>
              <a:t>Amy Kennedy</a:t>
            </a:r>
          </a:p>
          <a:p>
            <a:pPr algn="ctr"/>
            <a:r>
              <a:rPr lang="en-US" sz="2400" kern="0" dirty="0"/>
              <a:t>Matthew Lacroix</a:t>
            </a:r>
          </a:p>
          <a:p>
            <a:pPr algn="ctr"/>
            <a:r>
              <a:rPr lang="en-US" sz="2400" kern="0" dirty="0"/>
              <a:t>Scott </a:t>
            </a:r>
            <a:r>
              <a:rPr lang="en-US" sz="2400" kern="0" dirty="0" err="1"/>
              <a:t>Tomerlin</a:t>
            </a:r>
            <a:endParaRPr lang="en-HK" sz="2400" kern="0" dirty="0"/>
          </a:p>
          <a:p>
            <a:endParaRPr lang="en-US" dirty="0"/>
          </a:p>
        </p:txBody>
      </p:sp>
    </p:spTree>
    <p:extLst>
      <p:ext uri="{BB962C8B-B14F-4D97-AF65-F5344CB8AC3E}">
        <p14:creationId xmlns:p14="http://schemas.microsoft.com/office/powerpoint/2010/main" val="10536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F841BA-E93A-4166-B173-BA57C1D63C9D}"/>
              </a:ext>
            </a:extLst>
          </p:cNvPr>
          <p:cNvSpPr txBox="1"/>
          <p:nvPr/>
        </p:nvSpPr>
        <p:spPr>
          <a:xfrm>
            <a:off x="381000" y="887687"/>
            <a:ext cx="10640786"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4A5FAB"/>
                </a:solidFill>
                <a:effectLst/>
                <a:uLnTx/>
                <a:uFillTx/>
                <a:latin typeface="Arial" panose="020B0604020202020204"/>
                <a:ea typeface="+mj-ea"/>
              </a:rPr>
              <a:t>New Business </a:t>
            </a:r>
            <a:r>
              <a:rPr lang="en-US" sz="3200" kern="0" dirty="0">
                <a:solidFill>
                  <a:srgbClr val="4A5FAB"/>
                </a:solidFill>
                <a:latin typeface="Arial" panose="020B0604020202020204"/>
                <a:ea typeface="+mj-ea"/>
              </a:rPr>
              <a:t>Review Committee Report</a:t>
            </a:r>
            <a:endParaRPr lang="en-US" sz="1050" dirty="0"/>
          </a:p>
        </p:txBody>
      </p:sp>
      <p:graphicFrame>
        <p:nvGraphicFramePr>
          <p:cNvPr id="4" name="Table 3">
            <a:extLst>
              <a:ext uri="{FF2B5EF4-FFF2-40B4-BE49-F238E27FC236}">
                <a16:creationId xmlns:a16="http://schemas.microsoft.com/office/drawing/2014/main" id="{D973C778-9733-254B-5F0A-511E6FA57E11}"/>
              </a:ext>
            </a:extLst>
          </p:cNvPr>
          <p:cNvGraphicFramePr>
            <a:graphicFrameLocks noGrp="1"/>
          </p:cNvGraphicFramePr>
          <p:nvPr/>
        </p:nvGraphicFramePr>
        <p:xfrm>
          <a:off x="480992" y="1425713"/>
          <a:ext cx="11330008" cy="5217160"/>
        </p:xfrm>
        <a:graphic>
          <a:graphicData uri="http://schemas.openxmlformats.org/drawingml/2006/table">
            <a:tbl>
              <a:tblPr firstRow="1" bandRow="1">
                <a:tableStyleId>{5C22544A-7EE6-4342-B048-85BDC9FD1C3A}</a:tableStyleId>
              </a:tblPr>
              <a:tblGrid>
                <a:gridCol w="1012142">
                  <a:extLst>
                    <a:ext uri="{9D8B030D-6E8A-4147-A177-3AD203B41FA5}">
                      <a16:colId xmlns:a16="http://schemas.microsoft.com/office/drawing/2014/main" val="2455864120"/>
                    </a:ext>
                  </a:extLst>
                </a:gridCol>
                <a:gridCol w="7616142">
                  <a:extLst>
                    <a:ext uri="{9D8B030D-6E8A-4147-A177-3AD203B41FA5}">
                      <a16:colId xmlns:a16="http://schemas.microsoft.com/office/drawing/2014/main" val="2063249388"/>
                    </a:ext>
                  </a:extLst>
                </a:gridCol>
                <a:gridCol w="2701724">
                  <a:extLst>
                    <a:ext uri="{9D8B030D-6E8A-4147-A177-3AD203B41FA5}">
                      <a16:colId xmlns:a16="http://schemas.microsoft.com/office/drawing/2014/main" val="862125628"/>
                    </a:ext>
                  </a:extLst>
                </a:gridCol>
              </a:tblGrid>
              <a:tr h="241118">
                <a:tc>
                  <a:txBody>
                    <a:bodyPr/>
                    <a:lstStyle/>
                    <a:p>
                      <a:pPr algn="ctr"/>
                      <a:r>
                        <a:rPr lang="en-US" sz="1400" b="1" dirty="0"/>
                        <a:t>NBI #</a:t>
                      </a:r>
                    </a:p>
                  </a:txBody>
                  <a:tcPr/>
                </a:tc>
                <a:tc>
                  <a:txBody>
                    <a:bodyPr/>
                    <a:lstStyle/>
                    <a:p>
                      <a:r>
                        <a:rPr lang="en-US" sz="1400" dirty="0"/>
                        <a:t>Title</a:t>
                      </a:r>
                    </a:p>
                  </a:txBody>
                  <a:tcPr/>
                </a:tc>
                <a:tc>
                  <a:txBody>
                    <a:bodyPr/>
                    <a:lstStyle/>
                    <a:p>
                      <a:r>
                        <a:rPr lang="en-US" sz="1400" dirty="0"/>
                        <a:t>Delegation </a:t>
                      </a:r>
                    </a:p>
                  </a:txBody>
                  <a:tcPr/>
                </a:tc>
                <a:extLst>
                  <a:ext uri="{0D108BD9-81ED-4DB2-BD59-A6C34878D82A}">
                    <a16:rowId xmlns:a16="http://schemas.microsoft.com/office/drawing/2014/main" val="2007860831"/>
                  </a:ext>
                </a:extLst>
              </a:tr>
              <a:tr h="370840">
                <a:tc>
                  <a:txBody>
                    <a:bodyPr/>
                    <a:lstStyle/>
                    <a:p>
                      <a:pPr algn="ctr"/>
                      <a:r>
                        <a:rPr lang="en-US" sz="1600" b="1" dirty="0"/>
                        <a:t>1</a:t>
                      </a:r>
                    </a:p>
                  </a:txBody>
                  <a:tcPr/>
                </a:tc>
                <a:tc>
                  <a:txBody>
                    <a:bodyPr/>
                    <a:lstStyle/>
                    <a:p>
                      <a:r>
                        <a:rPr lang="en-US" sz="1600" dirty="0">
                          <a:solidFill>
                            <a:schemeClr val="dk1"/>
                          </a:solidFill>
                          <a:effectLst/>
                          <a:latin typeface="+mn-lt"/>
                          <a:ea typeface="+mn-ea"/>
                          <a:cs typeface="+mn-cs"/>
                        </a:rPr>
                        <a:t>Disaster Preparedness</a:t>
                      </a:r>
                      <a:endParaRPr lang="en-US" sz="1600" dirty="0"/>
                    </a:p>
                  </a:txBody>
                  <a:tcPr/>
                </a:tc>
                <a:tc>
                  <a:txBody>
                    <a:bodyPr/>
                    <a:lstStyle/>
                    <a:p>
                      <a:r>
                        <a:rPr lang="en-US" sz="1600" dirty="0">
                          <a:solidFill>
                            <a:schemeClr val="dk1"/>
                          </a:solidFill>
                          <a:effectLst/>
                          <a:latin typeface="+mn-lt"/>
                          <a:ea typeface="+mn-ea"/>
                          <a:cs typeface="+mn-cs"/>
                        </a:rPr>
                        <a:t>USPHS </a:t>
                      </a:r>
                      <a:endParaRPr lang="en-US" sz="1600" dirty="0"/>
                    </a:p>
                  </a:txBody>
                  <a:tcPr/>
                </a:tc>
                <a:extLst>
                  <a:ext uri="{0D108BD9-81ED-4DB2-BD59-A6C34878D82A}">
                    <a16:rowId xmlns:a16="http://schemas.microsoft.com/office/drawing/2014/main" val="2153067403"/>
                  </a:ext>
                </a:extLst>
              </a:tr>
              <a:tr h="370840">
                <a:tc>
                  <a:txBody>
                    <a:bodyPr/>
                    <a:lstStyle/>
                    <a:p>
                      <a:pPr algn="ctr"/>
                      <a:r>
                        <a:rPr lang="en-US" sz="1600" b="1" dirty="0"/>
                        <a:t>2</a:t>
                      </a:r>
                    </a:p>
                  </a:txBody>
                  <a:tcPr/>
                </a:tc>
                <a:tc>
                  <a:txBody>
                    <a:bodyPr/>
                    <a:lstStyle/>
                    <a:p>
                      <a:r>
                        <a:rPr lang="en-US" sz="1600" dirty="0">
                          <a:solidFill>
                            <a:schemeClr val="dk1"/>
                          </a:solidFill>
                          <a:effectLst/>
                          <a:latin typeface="+mn-lt"/>
                          <a:ea typeface="+mn-ea"/>
                          <a:cs typeface="+mn-cs"/>
                        </a:rPr>
                        <a:t>Community Pharmacy Methadone Dispensing for Opioid Use Disorder</a:t>
                      </a:r>
                      <a:endParaRPr lang="en-US" sz="1600" dirty="0"/>
                    </a:p>
                  </a:txBody>
                  <a:tcPr/>
                </a:tc>
                <a:tc>
                  <a:txBody>
                    <a:bodyPr/>
                    <a:lstStyle/>
                    <a:p>
                      <a:r>
                        <a:rPr lang="en-US" sz="1600" dirty="0"/>
                        <a:t>Rhode Island</a:t>
                      </a:r>
                    </a:p>
                  </a:txBody>
                  <a:tcPr/>
                </a:tc>
                <a:extLst>
                  <a:ext uri="{0D108BD9-81ED-4DB2-BD59-A6C34878D82A}">
                    <a16:rowId xmlns:a16="http://schemas.microsoft.com/office/drawing/2014/main" val="938090901"/>
                  </a:ext>
                </a:extLst>
              </a:tr>
              <a:tr h="370840">
                <a:tc>
                  <a:txBody>
                    <a:bodyPr/>
                    <a:lstStyle/>
                    <a:p>
                      <a:pPr algn="ctr"/>
                      <a:r>
                        <a:rPr lang="en-US" sz="1600" b="1" dirty="0"/>
                        <a:t>3</a:t>
                      </a:r>
                    </a:p>
                  </a:txBody>
                  <a:tcPr/>
                </a:tc>
                <a:tc>
                  <a:txBody>
                    <a:bodyPr/>
                    <a:lstStyle/>
                    <a:p>
                      <a:r>
                        <a:rPr lang="en-US" sz="1600" dirty="0">
                          <a:solidFill>
                            <a:schemeClr val="dk1"/>
                          </a:solidFill>
                          <a:effectLst/>
                          <a:latin typeface="+mn-lt"/>
                          <a:ea typeface="+mn-ea"/>
                          <a:cs typeface="+mn-cs"/>
                        </a:rPr>
                        <a:t>Collective Bargaining</a:t>
                      </a:r>
                      <a:endParaRPr lang="en-US" sz="1600" dirty="0"/>
                    </a:p>
                  </a:txBody>
                  <a:tcPr/>
                </a:tc>
                <a:tc>
                  <a:txBody>
                    <a:bodyPr/>
                    <a:lstStyle/>
                    <a:p>
                      <a:r>
                        <a:rPr lang="en-US" sz="1600" dirty="0"/>
                        <a:t>APhA-APRS &amp; APhA-APPM</a:t>
                      </a:r>
                    </a:p>
                  </a:txBody>
                  <a:tcPr/>
                </a:tc>
                <a:extLst>
                  <a:ext uri="{0D108BD9-81ED-4DB2-BD59-A6C34878D82A}">
                    <a16:rowId xmlns:a16="http://schemas.microsoft.com/office/drawing/2014/main" val="1981423781"/>
                  </a:ext>
                </a:extLst>
              </a:tr>
              <a:tr h="370840">
                <a:tc>
                  <a:txBody>
                    <a:bodyPr/>
                    <a:lstStyle/>
                    <a:p>
                      <a:pPr algn="ctr"/>
                      <a:r>
                        <a:rPr lang="en-US" sz="1600" b="1" dirty="0"/>
                        <a:t>4</a:t>
                      </a:r>
                    </a:p>
                  </a:txBody>
                  <a:tcPr/>
                </a:tc>
                <a:tc>
                  <a:txBody>
                    <a:bodyPr/>
                    <a:lstStyle/>
                    <a:p>
                      <a:r>
                        <a:rPr lang="en-US" sz="1600" dirty="0">
                          <a:solidFill>
                            <a:schemeClr val="dk1"/>
                          </a:solidFill>
                          <a:effectLst/>
                          <a:latin typeface="+mn-lt"/>
                          <a:ea typeface="+mn-ea"/>
                          <a:cs typeface="+mn-cs"/>
                        </a:rPr>
                        <a:t>Pharmacists Roles in Sexually Transmitted Infection Prevention &amp; Treatment in Underserved Patients</a:t>
                      </a:r>
                      <a:endParaRPr lang="en-US" sz="1600" dirty="0"/>
                    </a:p>
                  </a:txBody>
                  <a:tcPr/>
                </a:tc>
                <a:tc>
                  <a:txBody>
                    <a:bodyPr/>
                    <a:lstStyle/>
                    <a:p>
                      <a:r>
                        <a:rPr lang="en-US" sz="1600" dirty="0"/>
                        <a:t>APhA-APPM CUP SIG</a:t>
                      </a:r>
                    </a:p>
                  </a:txBody>
                  <a:tcPr/>
                </a:tc>
                <a:extLst>
                  <a:ext uri="{0D108BD9-81ED-4DB2-BD59-A6C34878D82A}">
                    <a16:rowId xmlns:a16="http://schemas.microsoft.com/office/drawing/2014/main" val="3021241910"/>
                  </a:ext>
                </a:extLst>
              </a:tr>
              <a:tr h="370840">
                <a:tc>
                  <a:txBody>
                    <a:bodyPr/>
                    <a:lstStyle/>
                    <a:p>
                      <a:pPr algn="ctr"/>
                      <a:r>
                        <a:rPr lang="en-US" sz="1600" b="1" dirty="0"/>
                        <a:t>5</a:t>
                      </a:r>
                    </a:p>
                  </a:txBody>
                  <a:tcPr/>
                </a:tc>
                <a:tc>
                  <a:txBody>
                    <a:bodyPr/>
                    <a:lstStyle/>
                    <a:p>
                      <a:r>
                        <a:rPr lang="en-US" sz="1600" dirty="0">
                          <a:solidFill>
                            <a:schemeClr val="dk1"/>
                          </a:solidFill>
                          <a:effectLst/>
                          <a:latin typeface="+mn-lt"/>
                          <a:ea typeface="+mn-ea"/>
                          <a:cs typeface="+mn-cs"/>
                        </a:rPr>
                        <a:t>Access to Radiopharmaceuticals</a:t>
                      </a:r>
                      <a:endParaRPr lang="en-US" sz="1600" dirty="0"/>
                    </a:p>
                  </a:txBody>
                  <a:tcPr/>
                </a:tc>
                <a:tc>
                  <a:txBody>
                    <a:bodyPr/>
                    <a:lstStyle/>
                    <a:p>
                      <a:r>
                        <a:rPr lang="en-US" sz="1600" dirty="0"/>
                        <a:t>APhA-APPM NUC SIG</a:t>
                      </a:r>
                    </a:p>
                  </a:txBody>
                  <a:tcPr/>
                </a:tc>
                <a:extLst>
                  <a:ext uri="{0D108BD9-81ED-4DB2-BD59-A6C34878D82A}">
                    <a16:rowId xmlns:a16="http://schemas.microsoft.com/office/drawing/2014/main" val="1566209231"/>
                  </a:ext>
                </a:extLst>
              </a:tr>
              <a:tr h="370840">
                <a:tc>
                  <a:txBody>
                    <a:bodyPr/>
                    <a:lstStyle/>
                    <a:p>
                      <a:pPr algn="ctr"/>
                      <a:r>
                        <a:rPr lang="en-US" sz="1600" b="1" dirty="0"/>
                        <a:t>6</a:t>
                      </a:r>
                    </a:p>
                  </a:txBody>
                  <a:tcPr/>
                </a:tc>
                <a:tc>
                  <a:txBody>
                    <a:bodyPr/>
                    <a:lstStyle/>
                    <a:p>
                      <a:r>
                        <a:rPr lang="en-US" sz="1600" dirty="0">
                          <a:solidFill>
                            <a:schemeClr val="dk1"/>
                          </a:solidFill>
                          <a:effectLst/>
                          <a:latin typeface="+mn-lt"/>
                          <a:ea typeface="+mn-ea"/>
                          <a:cs typeface="+mn-cs"/>
                        </a:rPr>
                        <a:t>Integrated Nationwide Prescription Drug Monitoring Program</a:t>
                      </a:r>
                      <a:endParaRPr lang="en-US" sz="1600" dirty="0"/>
                    </a:p>
                  </a:txBody>
                  <a:tcPr/>
                </a:tc>
                <a:tc>
                  <a:txBody>
                    <a:bodyPr/>
                    <a:lstStyle/>
                    <a:p>
                      <a:r>
                        <a:rPr lang="en-US" sz="1600" dirty="0"/>
                        <a:t>APhA-APPM PPCA SIG</a:t>
                      </a:r>
                    </a:p>
                  </a:txBody>
                  <a:tcPr/>
                </a:tc>
                <a:extLst>
                  <a:ext uri="{0D108BD9-81ED-4DB2-BD59-A6C34878D82A}">
                    <a16:rowId xmlns:a16="http://schemas.microsoft.com/office/drawing/2014/main" val="2719079914"/>
                  </a:ext>
                </a:extLst>
              </a:tr>
              <a:tr h="370840">
                <a:tc>
                  <a:txBody>
                    <a:bodyPr/>
                    <a:lstStyle/>
                    <a:p>
                      <a:pPr algn="ctr"/>
                      <a:r>
                        <a:rPr lang="en-US" sz="1600" b="1" dirty="0"/>
                        <a:t>7</a:t>
                      </a:r>
                    </a:p>
                  </a:txBody>
                  <a:tcPr/>
                </a:tc>
                <a:tc>
                  <a:txBody>
                    <a:bodyPr/>
                    <a:lstStyle/>
                    <a:p>
                      <a:r>
                        <a:rPr lang="en-US" sz="1600" dirty="0"/>
                        <a:t>Substance Use Disorder</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448851436"/>
                  </a:ext>
                </a:extLst>
              </a:tr>
              <a:tr h="370840">
                <a:tc>
                  <a:txBody>
                    <a:bodyPr/>
                    <a:lstStyle/>
                    <a:p>
                      <a:pPr algn="ctr"/>
                      <a:r>
                        <a:rPr lang="en-US" sz="1600" b="1" dirty="0"/>
                        <a:t>8</a:t>
                      </a:r>
                    </a:p>
                  </a:txBody>
                  <a:tcPr/>
                </a:tc>
                <a:tc>
                  <a:txBody>
                    <a:bodyPr/>
                    <a:lstStyle/>
                    <a:p>
                      <a:r>
                        <a:rPr lang="en-US" sz="1600" dirty="0">
                          <a:solidFill>
                            <a:schemeClr val="dk1"/>
                          </a:solidFill>
                          <a:effectLst/>
                          <a:latin typeface="+mn-lt"/>
                          <a:ea typeface="+mn-ea"/>
                          <a:cs typeface="+mn-cs"/>
                        </a:rPr>
                        <a:t>Controlled Substances and Other Medications with the Potential for Abuse and Use of Opioid Reversal Agents</a:t>
                      </a:r>
                      <a:endParaRPr lang="en-US"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2676471367"/>
                  </a:ext>
                </a:extLst>
              </a:tr>
              <a:tr h="370840">
                <a:tc>
                  <a:txBody>
                    <a:bodyPr/>
                    <a:lstStyle/>
                    <a:p>
                      <a:pPr algn="ctr"/>
                      <a:r>
                        <a:rPr lang="en-US" sz="1600" b="1" dirty="0"/>
                        <a:t>9</a:t>
                      </a:r>
                    </a:p>
                  </a:txBody>
                  <a:tcPr/>
                </a:tc>
                <a:tc>
                  <a:txBody>
                    <a:bodyPr/>
                    <a:lstStyle/>
                    <a:p>
                      <a:r>
                        <a:rPr lang="en-US" sz="1600" dirty="0">
                          <a:solidFill>
                            <a:schemeClr val="dk1"/>
                          </a:solidFill>
                          <a:effectLst/>
                          <a:latin typeface="+mn-lt"/>
                          <a:ea typeface="+mn-ea"/>
                          <a:cs typeface="+mn-cs"/>
                        </a:rPr>
                        <a:t>Security: Pharmacists' Responsibility </a:t>
                      </a:r>
                      <a:endParaRPr lang="en-US"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1310183280"/>
                  </a:ext>
                </a:extLst>
              </a:tr>
              <a:tr h="370840">
                <a:tc>
                  <a:txBody>
                    <a:bodyPr/>
                    <a:lstStyle/>
                    <a:p>
                      <a:pPr algn="ctr"/>
                      <a:r>
                        <a:rPr lang="en-US" sz="1600" b="1" dirty="0"/>
                        <a:t>10</a:t>
                      </a:r>
                    </a:p>
                  </a:txBody>
                  <a:tcPr/>
                </a:tc>
                <a:tc>
                  <a:txBody>
                    <a:bodyPr/>
                    <a:lstStyle/>
                    <a:p>
                      <a:r>
                        <a:rPr lang="en-US" sz="1600" dirty="0">
                          <a:solidFill>
                            <a:schemeClr val="dk1"/>
                          </a:solidFill>
                          <a:effectLst/>
                          <a:latin typeface="+mn-lt"/>
                          <a:ea typeface="+mn-ea"/>
                          <a:cs typeface="+mn-cs"/>
                        </a:rPr>
                        <a:t>Patient-Centered Care of People Who Inject Non-Medically Sanctioned Psychotropic or Psychoactive Substances</a:t>
                      </a:r>
                      <a:endParaRPr lang="en-US"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2082343131"/>
                  </a:ext>
                </a:extLst>
              </a:tr>
              <a:tr h="370840">
                <a:tc>
                  <a:txBody>
                    <a:bodyPr/>
                    <a:lstStyle/>
                    <a:p>
                      <a:pPr algn="ctr"/>
                      <a:r>
                        <a:rPr lang="en-US" sz="1600" b="1" dirty="0"/>
                        <a:t>11</a:t>
                      </a:r>
                    </a:p>
                  </a:txBody>
                  <a:tcPr/>
                </a:tc>
                <a:tc>
                  <a:txBody>
                    <a:bodyPr/>
                    <a:lstStyle/>
                    <a:p>
                      <a:r>
                        <a:rPr lang="en-US" sz="1600" dirty="0">
                          <a:solidFill>
                            <a:schemeClr val="dk1"/>
                          </a:solidFill>
                          <a:effectLst/>
                          <a:latin typeface="+mn-lt"/>
                          <a:ea typeface="+mn-ea"/>
                          <a:cs typeface="+mn-cs"/>
                        </a:rPr>
                        <a:t>Contemporary Pharmacy Practice</a:t>
                      </a:r>
                      <a:endParaRPr lang="en-US" sz="1600" dirty="0"/>
                    </a:p>
                  </a:txBody>
                  <a:tcPr/>
                </a:tc>
                <a:tc>
                  <a:txBody>
                    <a:bodyPr/>
                    <a:lstStyle/>
                    <a:p>
                      <a:r>
                        <a:rPr lang="en-US" sz="1600" dirty="0"/>
                        <a:t>APhA-APPM </a:t>
                      </a:r>
                    </a:p>
                  </a:txBody>
                  <a:tcPr/>
                </a:tc>
                <a:extLst>
                  <a:ext uri="{0D108BD9-81ED-4DB2-BD59-A6C34878D82A}">
                    <a16:rowId xmlns:a16="http://schemas.microsoft.com/office/drawing/2014/main" val="2202130603"/>
                  </a:ext>
                </a:extLst>
              </a:tr>
            </a:tbl>
          </a:graphicData>
        </a:graphic>
      </p:graphicFrame>
      <p:sp>
        <p:nvSpPr>
          <p:cNvPr id="3" name="TextBox 2">
            <a:extLst>
              <a:ext uri="{FF2B5EF4-FFF2-40B4-BE49-F238E27FC236}">
                <a16:creationId xmlns:a16="http://schemas.microsoft.com/office/drawing/2014/main" id="{8A8C8B99-4A59-18CF-4FFD-A74E7643BEA0}"/>
              </a:ext>
            </a:extLst>
          </p:cNvPr>
          <p:cNvSpPr txBox="1"/>
          <p:nvPr/>
        </p:nvSpPr>
        <p:spPr>
          <a:xfrm>
            <a:off x="8177349" y="887687"/>
            <a:ext cx="3633651"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43748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6125-03B7-494D-A095-E94FE006B637}"/>
              </a:ext>
            </a:extLst>
          </p:cNvPr>
          <p:cNvSpPr>
            <a:spLocks noGrp="1"/>
          </p:cNvSpPr>
          <p:nvPr>
            <p:ph type="ctrTitle"/>
          </p:nvPr>
        </p:nvSpPr>
        <p:spPr/>
        <p:txBody>
          <a:bodyPr/>
          <a:lstStyle/>
          <a:p>
            <a:r>
              <a:rPr lang="en-US" dirty="0"/>
              <a:t>Housekeeping Items &amp; Next Steps</a:t>
            </a:r>
          </a:p>
        </p:txBody>
      </p:sp>
    </p:spTree>
    <p:extLst>
      <p:ext uri="{BB962C8B-B14F-4D97-AF65-F5344CB8AC3E}">
        <p14:creationId xmlns:p14="http://schemas.microsoft.com/office/powerpoint/2010/main" val="305945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AF71378-C44B-4BB6-9458-73CAF3894D55}"/>
              </a:ext>
            </a:extLst>
          </p:cNvPr>
          <p:cNvGraphicFramePr/>
          <p:nvPr/>
        </p:nvGraphicFramePr>
        <p:xfrm>
          <a:off x="0" y="1739676"/>
          <a:ext cx="12191999" cy="4556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8BE1575C-D2DB-498B-920D-CF013E0D042D}"/>
              </a:ext>
            </a:extLst>
          </p:cNvPr>
          <p:cNvSpPr>
            <a:spLocks noGrp="1"/>
          </p:cNvSpPr>
          <p:nvPr>
            <p:ph type="body" idx="1"/>
          </p:nvPr>
        </p:nvSpPr>
        <p:spPr>
          <a:xfrm>
            <a:off x="565149" y="562286"/>
            <a:ext cx="11061700" cy="777136"/>
          </a:xfrm>
        </p:spPr>
        <p:txBody>
          <a:bodyPr/>
          <a:lstStyle/>
          <a:p>
            <a:pPr algn="ctr"/>
            <a:r>
              <a:rPr lang="en-US" sz="5050" dirty="0">
                <a:solidFill>
                  <a:schemeClr val="bg1"/>
                </a:solidFill>
                <a:latin typeface="+mj-lt"/>
                <a:cs typeface="Calibri" panose="020F0502020204030204" pitchFamily="34" charset="0"/>
              </a:rPr>
              <a:t>Electronic Poll Process </a:t>
            </a:r>
          </a:p>
        </p:txBody>
      </p:sp>
    </p:spTree>
    <p:extLst>
      <p:ext uri="{BB962C8B-B14F-4D97-AF65-F5344CB8AC3E}">
        <p14:creationId xmlns:p14="http://schemas.microsoft.com/office/powerpoint/2010/main" val="24725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329132"/>
            <a:ext cx="11518231" cy="369331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Consent Agenda Process</a:t>
            </a:r>
          </a:p>
          <a:p>
            <a:pPr marL="800100" lvl="1" indent="-342900">
              <a:buFont typeface="Arial" panose="020B0604020202020204" pitchFamily="34" charset="0"/>
              <a:buChar char="•"/>
            </a:pPr>
            <a:r>
              <a:rPr lang="en-US" sz="2400" dirty="0"/>
              <a:t>Delegates submit responses on individual motions through an electronic poll</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solidFill>
                  <a:schemeClr val="tx1"/>
                </a:solidFill>
              </a:rPr>
              <a:t>Motions that receive </a:t>
            </a:r>
            <a:r>
              <a:rPr lang="en-US" sz="2400" b="1" dirty="0">
                <a:solidFill>
                  <a:schemeClr val="tx1"/>
                </a:solidFill>
                <a:highlight>
                  <a:srgbClr val="FFFF00"/>
                </a:highlight>
              </a:rPr>
              <a:t>at least 75% </a:t>
            </a:r>
            <a:r>
              <a:rPr lang="en-US" sz="2400" dirty="0">
                <a:solidFill>
                  <a:schemeClr val="tx1"/>
                </a:solidFill>
              </a:rPr>
              <a:t>approval are added into a consent agenda</a:t>
            </a:r>
          </a:p>
          <a:p>
            <a:pPr marL="1257300" lvl="2" indent="-342900">
              <a:buFont typeface="Arial" panose="020B0604020202020204" pitchFamily="34" charset="0"/>
              <a:buChar char="•"/>
            </a:pPr>
            <a:r>
              <a:rPr lang="en-US" sz="2400" dirty="0">
                <a:solidFill>
                  <a:schemeClr val="tx1"/>
                </a:solidFill>
              </a:rPr>
              <a:t>Consent agenda </a:t>
            </a:r>
            <a:r>
              <a:rPr lang="en-US" sz="2400" dirty="0"/>
              <a:t>is handled with a singular motion</a:t>
            </a:r>
          </a:p>
          <a:p>
            <a:pPr marL="1257300" lvl="2" indent="-342900">
              <a:buFont typeface="Arial" panose="020B0604020202020204" pitchFamily="34" charset="0"/>
              <a:buChar char="•"/>
            </a:pPr>
            <a:r>
              <a:rPr lang="en-US" sz="2400" dirty="0">
                <a:solidFill>
                  <a:schemeClr val="tx1"/>
                </a:solidFill>
              </a:rPr>
              <a:t>Delegate</a:t>
            </a:r>
            <a:r>
              <a:rPr lang="en-US" sz="2400" dirty="0"/>
              <a:t>s can pull any item from the consent agenda for separate debate and voting without debate</a:t>
            </a:r>
          </a:p>
          <a:p>
            <a:pPr marL="1257300" lvl="2" indent="-342900">
              <a:buFont typeface="Arial" panose="020B0604020202020204" pitchFamily="34" charset="0"/>
              <a:buChar char="•"/>
            </a:pPr>
            <a:endParaRPr lang="en-US" sz="2400" dirty="0">
              <a:solidFill>
                <a:schemeClr val="tx1"/>
              </a:solidFill>
            </a:endParaRPr>
          </a:p>
          <a:p>
            <a:pPr marL="800100" lvl="1" indent="-342900">
              <a:buFont typeface="Arial" panose="020B0604020202020204" pitchFamily="34" charset="0"/>
              <a:buChar char="•"/>
            </a:pPr>
            <a:r>
              <a:rPr lang="en-US" sz="2400" dirty="0"/>
              <a:t>Motions that receive </a:t>
            </a:r>
            <a:r>
              <a:rPr lang="en-US" sz="2400" b="1" dirty="0">
                <a:highlight>
                  <a:srgbClr val="FFFF00"/>
                </a:highlight>
              </a:rPr>
              <a:t>less than 75% </a:t>
            </a:r>
            <a:r>
              <a:rPr lang="en-US" sz="2400" dirty="0"/>
              <a:t>approval are added into the regular House agenda for individual action</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73</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0" y="1017588"/>
            <a:ext cx="11303000" cy="777875"/>
          </a:xfrm>
        </p:spPr>
        <p:txBody>
          <a:bodyPr>
            <a:normAutofit/>
          </a:bodyPr>
          <a:lstStyle/>
          <a:p>
            <a:pPr algn="ctr"/>
            <a:r>
              <a:rPr lang="en-US" sz="3100" dirty="0">
                <a:solidFill>
                  <a:srgbClr val="4A5FAB"/>
                </a:solidFill>
              </a:rPr>
              <a:t>Use of an Electronic Poll</a:t>
            </a:r>
          </a:p>
        </p:txBody>
      </p:sp>
    </p:spTree>
    <p:extLst>
      <p:ext uri="{BB962C8B-B14F-4D97-AF65-F5344CB8AC3E}">
        <p14:creationId xmlns:p14="http://schemas.microsoft.com/office/powerpoint/2010/main" val="57482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F557C355-692C-4BFF-90B0-7676B77D899E}"/>
              </a:ext>
            </a:extLst>
          </p:cNvPr>
          <p:cNvGraphicFramePr/>
          <p:nvPr/>
        </p:nvGraphicFramePr>
        <p:xfrm>
          <a:off x="211015" y="1017569"/>
          <a:ext cx="11828585" cy="648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a:extLst>
              <a:ext uri="{FF2B5EF4-FFF2-40B4-BE49-F238E27FC236}">
                <a16:creationId xmlns:a16="http://schemas.microsoft.com/office/drawing/2014/main" id="{D6B31462-E9EA-475E-91DC-AC485E800B21}"/>
              </a:ext>
            </a:extLst>
          </p:cNvPr>
          <p:cNvSpPr>
            <a:spLocks noGrp="1"/>
          </p:cNvSpPr>
          <p:nvPr>
            <p:ph type="body" idx="1"/>
          </p:nvPr>
        </p:nvSpPr>
        <p:spPr>
          <a:xfrm>
            <a:off x="444499" y="1890538"/>
            <a:ext cx="9883723" cy="430887"/>
          </a:xfrm>
        </p:spPr>
        <p:txBody>
          <a:bodyPr/>
          <a:lstStyle/>
          <a:p>
            <a:r>
              <a:rPr lang="en-US" sz="2800" dirty="0"/>
              <a:t>Process to handle Policy Review Committee Report</a:t>
            </a:r>
            <a:endParaRPr lang="en-US" sz="20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74</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0" y="1017588"/>
            <a:ext cx="11303000" cy="777875"/>
          </a:xfrm>
        </p:spPr>
        <p:txBody>
          <a:bodyPr>
            <a:normAutofit/>
          </a:bodyPr>
          <a:lstStyle/>
          <a:p>
            <a:pPr algn="ctr"/>
            <a:r>
              <a:rPr lang="en-US" sz="3100" dirty="0">
                <a:solidFill>
                  <a:srgbClr val="4A5FAB"/>
                </a:solidFill>
              </a:rPr>
              <a:t>Use of an Electronic Poll</a:t>
            </a:r>
          </a:p>
        </p:txBody>
      </p:sp>
      <p:cxnSp>
        <p:nvCxnSpPr>
          <p:cNvPr id="13" name="Straight Arrow Connector 12">
            <a:extLst>
              <a:ext uri="{FF2B5EF4-FFF2-40B4-BE49-F238E27FC236}">
                <a16:creationId xmlns:a16="http://schemas.microsoft.com/office/drawing/2014/main" id="{F3102D83-314B-4B0F-A561-C684708C01B6}"/>
              </a:ext>
            </a:extLst>
          </p:cNvPr>
          <p:cNvCxnSpPr>
            <a:cxnSpLocks/>
          </p:cNvCxnSpPr>
          <p:nvPr/>
        </p:nvCxnSpPr>
        <p:spPr>
          <a:xfrm flipH="1">
            <a:off x="7465027" y="4928839"/>
            <a:ext cx="452339" cy="3757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5824098-6390-418D-A157-0B59A433FDD7}"/>
              </a:ext>
            </a:extLst>
          </p:cNvPr>
          <p:cNvCxnSpPr>
            <a:cxnSpLocks/>
          </p:cNvCxnSpPr>
          <p:nvPr/>
        </p:nvCxnSpPr>
        <p:spPr>
          <a:xfrm flipH="1">
            <a:off x="8527825" y="4052579"/>
            <a:ext cx="303941" cy="2397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72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A42A17-66BB-374C-AE47-FC05EDDAEC0C}"/>
              </a:ext>
            </a:extLst>
          </p:cNvPr>
          <p:cNvSpPr>
            <a:spLocks noGrp="1"/>
          </p:cNvSpPr>
          <p:nvPr>
            <p:ph type="ftr" sz="quarter" idx="5"/>
          </p:nvPr>
        </p:nvSpPr>
        <p:spPr>
          <a:xfrm>
            <a:off x="9157648" y="6400800"/>
            <a:ext cx="2108522" cy="184666"/>
          </a:xfrm>
        </p:spPr>
        <p:txBody>
          <a:bodyPr/>
          <a:lstStyle/>
          <a:p>
            <a:pPr marL="12700">
              <a:spcBef>
                <a:spcPts val="10"/>
              </a:spcBef>
            </a:pPr>
            <a:r>
              <a:rPr lang="en-US" dirty="0"/>
              <a:t>aphameeting.pharmacist.com</a:t>
            </a:r>
          </a:p>
        </p:txBody>
      </p:sp>
      <p:sp>
        <p:nvSpPr>
          <p:cNvPr id="3" name="Slide Number Placeholder 2">
            <a:extLst>
              <a:ext uri="{FF2B5EF4-FFF2-40B4-BE49-F238E27FC236}">
                <a16:creationId xmlns:a16="http://schemas.microsoft.com/office/drawing/2014/main" id="{2C614A2B-655D-A840-8D4C-9B97B8BFBA2C}"/>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75</a:t>
            </a:fld>
            <a:endParaRPr lang="en-HK"/>
          </a:p>
        </p:txBody>
      </p:sp>
      <p:sp>
        <p:nvSpPr>
          <p:cNvPr id="6" name="Text Placeholder 5">
            <a:extLst>
              <a:ext uri="{FF2B5EF4-FFF2-40B4-BE49-F238E27FC236}">
                <a16:creationId xmlns:a16="http://schemas.microsoft.com/office/drawing/2014/main" id="{AE056910-D891-064E-9F31-6F6E79C1C928}"/>
              </a:ext>
            </a:extLst>
          </p:cNvPr>
          <p:cNvSpPr>
            <a:spLocks noGrp="1"/>
          </p:cNvSpPr>
          <p:nvPr>
            <p:ph type="body" idx="1"/>
          </p:nvPr>
        </p:nvSpPr>
        <p:spPr>
          <a:xfrm>
            <a:off x="777413" y="2733301"/>
            <a:ext cx="10637174" cy="3770263"/>
          </a:xfrm>
          <a:noFill/>
        </p:spPr>
        <p:txBody>
          <a:bodyPr/>
          <a:lstStyle/>
          <a:p>
            <a:pPr algn="ctr"/>
            <a:r>
              <a:rPr lang="en-US" sz="2400" b="1" dirty="0">
                <a:solidFill>
                  <a:schemeClr val="bg1"/>
                </a:solidFill>
                <a:effectLst>
                  <a:outerShdw blurRad="38100" dist="38100" dir="2700000" algn="tl">
                    <a:srgbClr val="000000">
                      <a:alpha val="43137"/>
                    </a:srgbClr>
                  </a:outerShdw>
                </a:effectLst>
              </a:rPr>
              <a:t>First Session of the House of Delegates</a:t>
            </a:r>
          </a:p>
          <a:p>
            <a:pPr algn="ctr"/>
            <a:r>
              <a:rPr lang="en-US" sz="2000" b="1" dirty="0">
                <a:solidFill>
                  <a:schemeClr val="bg1"/>
                </a:solidFill>
              </a:rPr>
              <a:t>Friday, March 22 from 2:30pm – 5:00pm</a:t>
            </a:r>
          </a:p>
          <a:p>
            <a:pPr algn="ctr"/>
            <a:endParaRPr lang="en-US" sz="1600" b="1" dirty="0">
              <a:solidFill>
                <a:schemeClr val="accent1">
                  <a:lumMod val="75000"/>
                </a:schemeClr>
              </a:solidFill>
            </a:endParaRPr>
          </a:p>
          <a:p>
            <a:pPr algn="ctr"/>
            <a:r>
              <a:rPr lang="en-US" sz="2400" b="1" dirty="0">
                <a:solidFill>
                  <a:schemeClr val="bg1"/>
                </a:solidFill>
                <a:effectLst>
                  <a:outerShdw blurRad="38100" dist="38100" dir="2700000" algn="tl">
                    <a:srgbClr val="000000">
                      <a:alpha val="43137"/>
                    </a:srgbClr>
                  </a:outerShdw>
                </a:effectLst>
              </a:rPr>
              <a:t>New Business Review Committee Open Hearing </a:t>
            </a:r>
          </a:p>
          <a:p>
            <a:pPr algn="ctr"/>
            <a:r>
              <a:rPr lang="en-US" sz="2000" b="1" dirty="0">
                <a:solidFill>
                  <a:schemeClr val="bg1"/>
                </a:solidFill>
              </a:rPr>
              <a:t> Saturday, March 23 from 1:00pm – 2:30pm</a:t>
            </a:r>
          </a:p>
          <a:p>
            <a:pPr algn="ctr"/>
            <a:endParaRPr lang="en-US" sz="1100" b="1" dirty="0">
              <a:solidFill>
                <a:schemeClr val="bg1"/>
              </a:solidFill>
            </a:endParaRPr>
          </a:p>
          <a:p>
            <a:pPr algn="ctr"/>
            <a:r>
              <a:rPr lang="en-US" sz="2400" b="1" dirty="0">
                <a:solidFill>
                  <a:schemeClr val="bg1"/>
                </a:solidFill>
                <a:effectLst>
                  <a:outerShdw blurRad="38100" dist="38100" dir="2700000" algn="tl">
                    <a:srgbClr val="000000">
                      <a:alpha val="43137"/>
                    </a:srgbClr>
                  </a:outerShdw>
                </a:effectLst>
              </a:rPr>
              <a:t>Policy Reference Committee Open Hearing</a:t>
            </a:r>
          </a:p>
          <a:p>
            <a:pPr algn="ctr"/>
            <a:r>
              <a:rPr lang="en-US" sz="2000" b="1" dirty="0">
                <a:solidFill>
                  <a:schemeClr val="bg1"/>
                </a:solidFill>
              </a:rPr>
              <a:t>Sunday, March 24 from 1:00pm – 3:00pm </a:t>
            </a:r>
          </a:p>
          <a:p>
            <a:pPr algn="ctr"/>
            <a:endParaRPr lang="en-US" sz="1600" b="1" dirty="0">
              <a:solidFill>
                <a:schemeClr val="accent1">
                  <a:lumMod val="75000"/>
                </a:schemeClr>
              </a:solidFill>
            </a:endParaRPr>
          </a:p>
          <a:p>
            <a:pPr algn="ctr"/>
            <a:r>
              <a:rPr lang="en-US" sz="2400" b="1" dirty="0">
                <a:solidFill>
                  <a:schemeClr val="bg1"/>
                </a:solidFill>
                <a:effectLst>
                  <a:outerShdw blurRad="38100" dist="38100" dir="2700000" algn="tl">
                    <a:srgbClr val="000000">
                      <a:alpha val="43137"/>
                    </a:srgbClr>
                  </a:outerShdw>
                </a:effectLst>
              </a:rPr>
              <a:t>Second Session of the House of Delegates </a:t>
            </a:r>
          </a:p>
          <a:p>
            <a:pPr algn="ctr"/>
            <a:r>
              <a:rPr lang="en-US" sz="2000" b="1" dirty="0">
                <a:solidFill>
                  <a:schemeClr val="bg1"/>
                </a:solidFill>
              </a:rPr>
              <a:t>Monday, March 25 from 1:30pm – 4:30pm</a:t>
            </a:r>
          </a:p>
          <a:p>
            <a:endParaRPr lang="en-US" dirty="0"/>
          </a:p>
        </p:txBody>
      </p:sp>
      <p:pic>
        <p:nvPicPr>
          <p:cNvPr id="5" name="Picture 4">
            <a:extLst>
              <a:ext uri="{FF2B5EF4-FFF2-40B4-BE49-F238E27FC236}">
                <a16:creationId xmlns:a16="http://schemas.microsoft.com/office/drawing/2014/main" id="{40DE54D3-37C5-1F10-9B0D-53C78236E9CF}"/>
              </a:ext>
            </a:extLst>
          </p:cNvPr>
          <p:cNvPicPr>
            <a:picLocks noChangeAspect="1"/>
          </p:cNvPicPr>
          <p:nvPr/>
        </p:nvPicPr>
        <p:blipFill>
          <a:blip r:embed="rId3"/>
          <a:stretch>
            <a:fillRect/>
          </a:stretch>
        </p:blipFill>
        <p:spPr>
          <a:xfrm>
            <a:off x="3372898" y="190835"/>
            <a:ext cx="5446204" cy="2439702"/>
          </a:xfrm>
          <a:prstGeom prst="rect">
            <a:avLst/>
          </a:prstGeom>
        </p:spPr>
      </p:pic>
      <p:pic>
        <p:nvPicPr>
          <p:cNvPr id="11" name="Picture 10">
            <a:extLst>
              <a:ext uri="{FF2B5EF4-FFF2-40B4-BE49-F238E27FC236}">
                <a16:creationId xmlns:a16="http://schemas.microsoft.com/office/drawing/2014/main" id="{483C5E58-A7A7-EFE3-022D-007B9335D6EB}"/>
              </a:ext>
            </a:extLst>
          </p:cNvPr>
          <p:cNvPicPr>
            <a:picLocks noChangeAspect="1"/>
          </p:cNvPicPr>
          <p:nvPr/>
        </p:nvPicPr>
        <p:blipFill>
          <a:blip r:embed="rId4"/>
          <a:stretch>
            <a:fillRect/>
          </a:stretch>
        </p:blipFill>
        <p:spPr>
          <a:xfrm>
            <a:off x="7940198" y="354436"/>
            <a:ext cx="746604" cy="741593"/>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3117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D8C460-02DC-D1F8-D910-4136BE99F057}"/>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66090472-B2EA-ABD1-1568-7FFD4C557FB6}"/>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76</a:t>
            </a:fld>
            <a:endParaRPr lang="en-US"/>
          </a:p>
        </p:txBody>
      </p:sp>
      <p:sp>
        <p:nvSpPr>
          <p:cNvPr id="4" name="Title 3">
            <a:extLst>
              <a:ext uri="{FF2B5EF4-FFF2-40B4-BE49-F238E27FC236}">
                <a16:creationId xmlns:a16="http://schemas.microsoft.com/office/drawing/2014/main" id="{35EA8782-2AD1-6085-BF44-C704E3F961B4}"/>
              </a:ext>
            </a:extLst>
          </p:cNvPr>
          <p:cNvSpPr>
            <a:spLocks noGrp="1"/>
          </p:cNvSpPr>
          <p:nvPr>
            <p:ph type="title"/>
          </p:nvPr>
        </p:nvSpPr>
        <p:spPr/>
        <p:txBody>
          <a:bodyPr/>
          <a:lstStyle/>
          <a:p>
            <a:r>
              <a:rPr lang="en-US" dirty="0"/>
              <a:t>Regional Caucus Opportunities</a:t>
            </a:r>
          </a:p>
        </p:txBody>
      </p:sp>
      <p:sp>
        <p:nvSpPr>
          <p:cNvPr id="6" name="Text Placeholder 5">
            <a:extLst>
              <a:ext uri="{FF2B5EF4-FFF2-40B4-BE49-F238E27FC236}">
                <a16:creationId xmlns:a16="http://schemas.microsoft.com/office/drawing/2014/main" id="{C4F6B1C1-2BF9-2427-09D4-94142408B9A0}"/>
              </a:ext>
            </a:extLst>
          </p:cNvPr>
          <p:cNvSpPr>
            <a:spLocks noGrp="1"/>
          </p:cNvSpPr>
          <p:nvPr>
            <p:ph type="body" sz="quarter" idx="10"/>
          </p:nvPr>
        </p:nvSpPr>
        <p:spPr>
          <a:xfrm>
            <a:off x="457200" y="2429911"/>
            <a:ext cx="7772400" cy="3893374"/>
          </a:xfrm>
        </p:spPr>
        <p:txBody>
          <a:bodyPr/>
          <a:lstStyle/>
          <a:p>
            <a:pPr marL="342900" indent="-342900">
              <a:buFont typeface="Arial" panose="020B0604020202020204" pitchFamily="34" charset="0"/>
              <a:buChar char="•"/>
            </a:pPr>
            <a:r>
              <a:rPr lang="en-US" sz="2300" dirty="0">
                <a:solidFill>
                  <a:srgbClr val="000000"/>
                </a:solidFill>
              </a:rPr>
              <a:t>WHAT: Caucus Opportunities Divided in Four Regions </a:t>
            </a:r>
          </a:p>
          <a:p>
            <a:pPr marL="342900" indent="-342900">
              <a:buFont typeface="Arial" panose="020B0604020202020204" pitchFamily="34" charset="0"/>
              <a:buChar char="•"/>
            </a:pPr>
            <a:endParaRPr lang="en-US" sz="2300" dirty="0">
              <a:solidFill>
                <a:srgbClr val="000000"/>
              </a:solidFill>
            </a:endParaRPr>
          </a:p>
          <a:p>
            <a:pPr marL="342900" indent="-342900">
              <a:buFont typeface="Arial" panose="020B0604020202020204" pitchFamily="34" charset="0"/>
              <a:buChar char="•"/>
            </a:pPr>
            <a:r>
              <a:rPr lang="en-US" sz="2300" dirty="0">
                <a:solidFill>
                  <a:srgbClr val="000000"/>
                </a:solidFill>
              </a:rPr>
              <a:t>WHEN: </a:t>
            </a:r>
          </a:p>
          <a:p>
            <a:pPr marL="800100" lvl="1" indent="-342900">
              <a:buFont typeface="Arial" panose="020B0604020202020204" pitchFamily="34" charset="0"/>
              <a:buChar char="•"/>
            </a:pPr>
            <a:r>
              <a:rPr lang="en-US" sz="2300" dirty="0">
                <a:solidFill>
                  <a:srgbClr val="000000"/>
                </a:solidFill>
              </a:rPr>
              <a:t>Friday, March 22 from 1:00pm – 2:00pm ET</a:t>
            </a:r>
          </a:p>
          <a:p>
            <a:pPr marL="800100" lvl="1" indent="-342900">
              <a:buFont typeface="Arial" panose="020B0604020202020204" pitchFamily="34" charset="0"/>
              <a:buChar char="•"/>
            </a:pPr>
            <a:r>
              <a:rPr lang="en-US" sz="2300" dirty="0">
                <a:solidFill>
                  <a:srgbClr val="000000"/>
                </a:solidFill>
              </a:rPr>
              <a:t>Monday, March 25 from 9:45am -10:45am ET </a:t>
            </a:r>
          </a:p>
          <a:p>
            <a:pPr lvl="1"/>
            <a:endParaRPr lang="en-US" sz="2300" dirty="0">
              <a:solidFill>
                <a:srgbClr val="000000"/>
              </a:solidFill>
            </a:endParaRPr>
          </a:p>
          <a:p>
            <a:pPr marL="342900" indent="-342900">
              <a:buFont typeface="Arial" panose="020B0604020202020204" pitchFamily="34" charset="0"/>
              <a:buChar char="•"/>
            </a:pPr>
            <a:r>
              <a:rPr lang="en-US" sz="2300" dirty="0">
                <a:solidFill>
                  <a:srgbClr val="000000"/>
                </a:solidFill>
              </a:rPr>
              <a:t>WHERE:</a:t>
            </a:r>
          </a:p>
          <a:p>
            <a:pPr marL="800100" lvl="1" indent="-342900">
              <a:buFont typeface="Arial" panose="020B0604020202020204" pitchFamily="34" charset="0"/>
              <a:buChar char="•"/>
            </a:pPr>
            <a:r>
              <a:rPr lang="en-US" sz="2300" dirty="0">
                <a:solidFill>
                  <a:srgbClr val="000000"/>
                </a:solidFill>
              </a:rPr>
              <a:t>Northeast Caucus Group – W307C</a:t>
            </a:r>
          </a:p>
          <a:p>
            <a:pPr marL="800100" lvl="1" indent="-342900">
              <a:buFont typeface="Arial" panose="020B0604020202020204" pitchFamily="34" charset="0"/>
              <a:buChar char="•"/>
            </a:pPr>
            <a:r>
              <a:rPr lang="en-US" sz="2300" dirty="0">
                <a:solidFill>
                  <a:srgbClr val="000000"/>
                </a:solidFill>
              </a:rPr>
              <a:t>Midwest Caucus Group – W309</a:t>
            </a:r>
          </a:p>
          <a:p>
            <a:pPr marL="800100" lvl="1" indent="-342900">
              <a:buFont typeface="Arial" panose="020B0604020202020204" pitchFamily="34" charset="0"/>
              <a:buChar char="•"/>
            </a:pPr>
            <a:r>
              <a:rPr lang="en-US" sz="2300" dirty="0">
                <a:solidFill>
                  <a:srgbClr val="000000"/>
                </a:solidFill>
              </a:rPr>
              <a:t>South Caucus Group – W307B </a:t>
            </a:r>
          </a:p>
          <a:p>
            <a:pPr marL="800100" lvl="1" indent="-342900">
              <a:buFont typeface="Arial" panose="020B0604020202020204" pitchFamily="34" charset="0"/>
              <a:buChar char="•"/>
            </a:pPr>
            <a:r>
              <a:rPr lang="en-US" sz="2300" dirty="0">
                <a:solidFill>
                  <a:srgbClr val="000000"/>
                </a:solidFill>
              </a:rPr>
              <a:t>West Caucus Group – W307A</a:t>
            </a:r>
          </a:p>
        </p:txBody>
      </p:sp>
      <p:pic>
        <p:nvPicPr>
          <p:cNvPr id="11" name="Picture 10" descr="Diagram, map&#10;&#10;Description automatically generated">
            <a:extLst>
              <a:ext uri="{FF2B5EF4-FFF2-40B4-BE49-F238E27FC236}">
                <a16:creationId xmlns:a16="http://schemas.microsoft.com/office/drawing/2014/main" id="{9110F798-F192-5249-0574-8FED29E0B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49" y="3250864"/>
            <a:ext cx="4667251" cy="3603762"/>
          </a:xfrm>
          <a:prstGeom prst="rect">
            <a:avLst/>
          </a:prstGeom>
        </p:spPr>
      </p:pic>
    </p:spTree>
    <p:extLst>
      <p:ext uri="{BB962C8B-B14F-4D97-AF65-F5344CB8AC3E}">
        <p14:creationId xmlns:p14="http://schemas.microsoft.com/office/powerpoint/2010/main" val="376884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D39C06-6DD6-3B4B-8AC0-DBC0955BE1E6}"/>
              </a:ext>
            </a:extLst>
          </p:cNvPr>
          <p:cNvSpPr>
            <a:spLocks noGrp="1"/>
          </p:cNvSpPr>
          <p:nvPr>
            <p:ph type="ftr" sz="quarter" idx="5"/>
          </p:nvPr>
        </p:nvSpPr>
        <p:spPr/>
        <p:txBody>
          <a:bodyPr/>
          <a:lstStyle/>
          <a:p>
            <a:pPr marL="12700" marR="0" lvl="0" indent="0" algn="l" defTabSz="914400" rtl="0" eaLnBrk="1" fontAlgn="auto" latinLnBrk="0" hangingPunct="1">
              <a:lnSpc>
                <a:spcPct val="100000"/>
              </a:lnSpc>
              <a:spcBef>
                <a:spcPts val="10"/>
              </a:spcBef>
              <a:spcAft>
                <a:spcPts val="0"/>
              </a:spcAft>
              <a:buClrTx/>
              <a:buSzTx/>
              <a:buFontTx/>
              <a:buNone/>
              <a:tabLst/>
              <a:defRPr/>
            </a:pPr>
            <a:r>
              <a:rPr kumimoji="0" lang="en-US" sz="1200" b="0" i="0" u="none" strike="noStrike" kern="1200" cap="none" spc="0" normalizeH="0" baseline="0" noProof="0" dirty="0">
                <a:ln>
                  <a:noFill/>
                </a:ln>
                <a:solidFill>
                  <a:srgbClr val="969799"/>
                </a:solidFill>
                <a:effectLst/>
                <a:uLnTx/>
                <a:uFillTx/>
                <a:latin typeface="Arial" panose="020B0604020202020204"/>
                <a:ea typeface="+mn-ea"/>
              </a:rPr>
              <a:t>pharmacist.com</a:t>
            </a:r>
          </a:p>
        </p:txBody>
      </p:sp>
      <p:sp>
        <p:nvSpPr>
          <p:cNvPr id="3" name="Slide Number Placeholder 2">
            <a:extLst>
              <a:ext uri="{FF2B5EF4-FFF2-40B4-BE49-F238E27FC236}">
                <a16:creationId xmlns:a16="http://schemas.microsoft.com/office/drawing/2014/main" id="{7190BE51-4857-564B-81EC-22E99FAD32D5}"/>
              </a:ext>
            </a:extLst>
          </p:cNvPr>
          <p:cNvSpPr>
            <a:spLocks noGrp="1"/>
          </p:cNvSpPr>
          <p:nvPr>
            <p:ph type="sldNum" sz="quarter" idx="7"/>
          </p:nvPr>
        </p:nvSpPr>
        <p:spPr/>
        <p:txBody>
          <a:bodyPr/>
          <a:lstStyle/>
          <a:p>
            <a:pPr marL="38100" marR="0" lvl="0" indent="0" algn="l" defTabSz="914400" rtl="0" eaLnBrk="1" fontAlgn="auto" latinLnBrk="0" hangingPunct="1">
              <a:lnSpc>
                <a:spcPct val="100000"/>
              </a:lnSpc>
              <a:spcBef>
                <a:spcPts val="10"/>
              </a:spcBef>
              <a:spcAft>
                <a:spcPts val="0"/>
              </a:spcAft>
              <a:buClrTx/>
              <a:buSzTx/>
              <a:buFontTx/>
              <a:buNone/>
              <a:tabLst/>
              <a:defRPr/>
            </a:pPr>
            <a:fld id="{81D60167-4931-47E6-BA6A-407CBD079E47}" type="slidenum">
              <a:rPr kumimoji="0" lang="en-HK" sz="1200" b="0" i="0" u="none" strike="noStrike" kern="1200" cap="none" spc="0" normalizeH="0" baseline="0" noProof="0" smtClean="0">
                <a:ln>
                  <a:noFill/>
                </a:ln>
                <a:solidFill>
                  <a:srgbClr val="969799"/>
                </a:solidFill>
                <a:effectLst/>
                <a:uLnTx/>
                <a:uFillTx/>
                <a:latin typeface="Roboto"/>
                <a:ea typeface="+mn-ea"/>
              </a:rPr>
              <a:pPr marL="38100" marR="0" lvl="0" indent="0" algn="l" defTabSz="914400" rtl="0" eaLnBrk="1" fontAlgn="auto" latinLnBrk="0" hangingPunct="1">
                <a:lnSpc>
                  <a:spcPct val="100000"/>
                </a:lnSpc>
                <a:spcBef>
                  <a:spcPts val="10"/>
                </a:spcBef>
                <a:spcAft>
                  <a:spcPts val="0"/>
                </a:spcAft>
                <a:buClrTx/>
                <a:buSzTx/>
                <a:buFontTx/>
                <a:buNone/>
                <a:tabLst/>
                <a:defRPr/>
              </a:pPr>
              <a:t>77</a:t>
            </a:fld>
            <a:endParaRPr kumimoji="0" lang="en-HK" sz="1200" b="0" i="0" u="none" strike="noStrike" kern="1200" cap="none" spc="0" normalizeH="0" baseline="0" noProof="0">
              <a:ln>
                <a:noFill/>
              </a:ln>
              <a:solidFill>
                <a:srgbClr val="969799"/>
              </a:solidFill>
              <a:effectLst/>
              <a:uLnTx/>
              <a:uFillTx/>
              <a:latin typeface="Roboto"/>
              <a:ea typeface="+mn-ea"/>
            </a:endParaRPr>
          </a:p>
        </p:txBody>
      </p:sp>
      <p:sp>
        <p:nvSpPr>
          <p:cNvPr id="4" name="Title 3">
            <a:extLst>
              <a:ext uri="{FF2B5EF4-FFF2-40B4-BE49-F238E27FC236}">
                <a16:creationId xmlns:a16="http://schemas.microsoft.com/office/drawing/2014/main" id="{151BCD8B-99DB-294E-8614-06B2FDECD3AB}"/>
              </a:ext>
            </a:extLst>
          </p:cNvPr>
          <p:cNvSpPr>
            <a:spLocks noGrp="1"/>
          </p:cNvSpPr>
          <p:nvPr>
            <p:ph type="title"/>
          </p:nvPr>
        </p:nvSpPr>
        <p:spPr/>
        <p:txBody>
          <a:bodyPr/>
          <a:lstStyle/>
          <a:p>
            <a:pPr algn="ctr"/>
            <a:r>
              <a:rPr lang="en-US" dirty="0"/>
              <a:t>Ideas for Future Policy Topics </a:t>
            </a:r>
          </a:p>
        </p:txBody>
      </p:sp>
      <p:sp>
        <p:nvSpPr>
          <p:cNvPr id="6" name="Text Placeholder 5">
            <a:extLst>
              <a:ext uri="{FF2B5EF4-FFF2-40B4-BE49-F238E27FC236}">
                <a16:creationId xmlns:a16="http://schemas.microsoft.com/office/drawing/2014/main" id="{5EA859DD-A402-F84A-B7CD-C5C0DE3D9244}"/>
              </a:ext>
            </a:extLst>
          </p:cNvPr>
          <p:cNvSpPr>
            <a:spLocks noGrp="1"/>
          </p:cNvSpPr>
          <p:nvPr>
            <p:ph type="body" sz="quarter" idx="10"/>
          </p:nvPr>
        </p:nvSpPr>
        <p:spPr>
          <a:xfrm>
            <a:off x="457200" y="2819400"/>
            <a:ext cx="11290300" cy="3447098"/>
          </a:xfrm>
        </p:spPr>
        <p:txBody>
          <a:bodyPr/>
          <a:lstStyle/>
          <a:p>
            <a:pPr marL="342900" lvl="0" indent="-342900">
              <a:buFont typeface="Arial" panose="020B0604020202020204" pitchFamily="34" charset="0"/>
              <a:buChar char="•"/>
            </a:pPr>
            <a:r>
              <a:rPr lang="en-US" sz="2800" dirty="0">
                <a:solidFill>
                  <a:srgbClr val="4A5FAB"/>
                </a:solidFill>
                <a:latin typeface="+mj-lt"/>
                <a:cs typeface="Calibri" panose="020F0502020204030204" pitchFamily="34" charset="0"/>
              </a:rPr>
              <a:t>Are there topics we should consider for the 2025 House of Delegates?</a:t>
            </a:r>
          </a:p>
          <a:p>
            <a:pPr marL="1028700" lvl="1" indent="-342900">
              <a:buFont typeface="Arial" panose="020B0604020202020204" pitchFamily="34" charset="0"/>
              <a:buChar char="•"/>
            </a:pPr>
            <a:r>
              <a:rPr lang="en-US" dirty="0">
                <a:solidFill>
                  <a:srgbClr val="4A5FAB"/>
                </a:solidFill>
                <a:latin typeface="+mj-lt"/>
                <a:cs typeface="Calibri" panose="020F0502020204030204" pitchFamily="34" charset="0"/>
              </a:rPr>
              <a:t>These are topics needing more development than through the new business process</a:t>
            </a:r>
          </a:p>
          <a:p>
            <a:pPr marL="1028700" lvl="1" indent="-342900">
              <a:buFont typeface="Arial" panose="020B0604020202020204" pitchFamily="34" charset="0"/>
              <a:buChar char="•"/>
            </a:pPr>
            <a:r>
              <a:rPr lang="en-US" dirty="0">
                <a:solidFill>
                  <a:srgbClr val="4A5FAB"/>
                </a:solidFill>
                <a:latin typeface="+mj-lt"/>
                <a:cs typeface="Calibri" panose="020F0502020204030204" pitchFamily="34" charset="0"/>
              </a:rPr>
              <a:t>Tell us now or submit one using the online form here</a:t>
            </a:r>
          </a:p>
          <a:p>
            <a:pPr marL="1485900" lvl="2" indent="-342900">
              <a:buFont typeface="Arial" panose="020B0604020202020204" pitchFamily="34" charset="0"/>
              <a:buChar char="•"/>
            </a:pPr>
            <a:r>
              <a:rPr lang="en-US" sz="2000" dirty="0">
                <a:solidFill>
                  <a:srgbClr val="4A5FAB"/>
                </a:solidFill>
                <a:latin typeface="+mj-lt"/>
                <a:cs typeface="Calibri" panose="020F0502020204030204" pitchFamily="34" charset="0"/>
                <a:hlinkClick r:id="rId3"/>
              </a:rPr>
              <a:t>https://apha.secure-platform.com/a/solicitations/1584/home</a:t>
            </a:r>
            <a:endParaRPr lang="en-US" sz="2000" dirty="0">
              <a:solidFill>
                <a:srgbClr val="4A5FAB"/>
              </a:solidFill>
              <a:latin typeface="+mj-lt"/>
              <a:cs typeface="Calibri" panose="020F0502020204030204" pitchFamily="34" charset="0"/>
            </a:endParaRPr>
          </a:p>
          <a:p>
            <a:pPr marL="1028700" lvl="1" indent="-342900">
              <a:buFont typeface="Arial" panose="020B0604020202020204" pitchFamily="34" charset="0"/>
              <a:buChar char="•"/>
            </a:pPr>
            <a:r>
              <a:rPr lang="en-US" dirty="0">
                <a:solidFill>
                  <a:srgbClr val="4A5FAB"/>
                </a:solidFill>
                <a:latin typeface="+mj-lt"/>
                <a:cs typeface="Calibri" panose="020F0502020204030204" pitchFamily="34" charset="0"/>
              </a:rPr>
              <a:t>Email to hod@aphanet.org</a:t>
            </a:r>
          </a:p>
          <a:p>
            <a:pPr marL="1028700" lvl="1" indent="-342900">
              <a:buFont typeface="Arial" panose="020B0604020202020204" pitchFamily="34" charset="0"/>
              <a:buChar char="•"/>
            </a:pPr>
            <a:endParaRPr lang="en-US" dirty="0">
              <a:solidFill>
                <a:srgbClr val="4A5FAB"/>
              </a:solidFill>
              <a:latin typeface="Calibri" panose="020F0502020204030204"/>
              <a:cs typeface="Calibri" panose="020F0502020204030204" pitchFamily="34" charset="0"/>
            </a:endParaRPr>
          </a:p>
          <a:p>
            <a:endParaRPr lang="en-US" dirty="0"/>
          </a:p>
        </p:txBody>
      </p:sp>
      <p:pic>
        <p:nvPicPr>
          <p:cNvPr id="7" name="Picture 6" descr="Qr code&#10;&#10;Description automatically generated">
            <a:extLst>
              <a:ext uri="{FF2B5EF4-FFF2-40B4-BE49-F238E27FC236}">
                <a16:creationId xmlns:a16="http://schemas.microsoft.com/office/drawing/2014/main" id="{AE4A41CA-F762-FE7C-96C2-92A674DA2B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4012" y="4273862"/>
            <a:ext cx="1600200" cy="2009141"/>
          </a:xfrm>
          <a:prstGeom prst="rect">
            <a:avLst/>
          </a:prstGeom>
        </p:spPr>
      </p:pic>
    </p:spTree>
    <p:extLst>
      <p:ext uri="{BB962C8B-B14F-4D97-AF65-F5344CB8AC3E}">
        <p14:creationId xmlns:p14="http://schemas.microsoft.com/office/powerpoint/2010/main" val="8029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D39C06-6DD6-3B4B-8AC0-DBC0955BE1E6}"/>
              </a:ext>
            </a:extLst>
          </p:cNvPr>
          <p:cNvSpPr>
            <a:spLocks noGrp="1"/>
          </p:cNvSpPr>
          <p:nvPr>
            <p:ph type="ftr" sz="quarter" idx="5"/>
          </p:nvPr>
        </p:nvSpPr>
        <p:spPr/>
        <p:txBody>
          <a:bodyPr/>
          <a:lstStyle/>
          <a:p>
            <a:pPr marL="12700" marR="0" lvl="0" indent="0" algn="l" defTabSz="914400" rtl="0" eaLnBrk="1" fontAlgn="auto" latinLnBrk="0" hangingPunct="1">
              <a:lnSpc>
                <a:spcPct val="100000"/>
              </a:lnSpc>
              <a:spcBef>
                <a:spcPts val="10"/>
              </a:spcBef>
              <a:spcAft>
                <a:spcPts val="0"/>
              </a:spcAft>
              <a:buClrTx/>
              <a:buSzTx/>
              <a:buFontTx/>
              <a:buNone/>
              <a:tabLst/>
              <a:defRPr/>
            </a:pPr>
            <a:r>
              <a:rPr kumimoji="0" lang="en-US" sz="1200" b="0" i="0" u="none" strike="noStrike" kern="1200" cap="none" spc="0" normalizeH="0" baseline="0" noProof="0">
                <a:ln>
                  <a:noFill/>
                </a:ln>
                <a:solidFill>
                  <a:srgbClr val="969799"/>
                </a:solidFill>
                <a:effectLst/>
                <a:uLnTx/>
                <a:uFillTx/>
                <a:latin typeface="Arial" panose="020B0604020202020204"/>
                <a:ea typeface="+mn-ea"/>
              </a:rPr>
              <a:t>pharmacist.com</a:t>
            </a:r>
          </a:p>
        </p:txBody>
      </p:sp>
      <p:sp>
        <p:nvSpPr>
          <p:cNvPr id="3" name="Slide Number Placeholder 2">
            <a:extLst>
              <a:ext uri="{FF2B5EF4-FFF2-40B4-BE49-F238E27FC236}">
                <a16:creationId xmlns:a16="http://schemas.microsoft.com/office/drawing/2014/main" id="{7190BE51-4857-564B-81EC-22E99FAD32D5}"/>
              </a:ext>
            </a:extLst>
          </p:cNvPr>
          <p:cNvSpPr>
            <a:spLocks noGrp="1"/>
          </p:cNvSpPr>
          <p:nvPr>
            <p:ph type="sldNum" sz="quarter" idx="7"/>
          </p:nvPr>
        </p:nvSpPr>
        <p:spPr/>
        <p:txBody>
          <a:bodyPr/>
          <a:lstStyle/>
          <a:p>
            <a:pPr marL="38100" marR="0" lvl="0" indent="0" algn="l" defTabSz="914400" rtl="0" eaLnBrk="1" fontAlgn="auto" latinLnBrk="0" hangingPunct="1">
              <a:lnSpc>
                <a:spcPct val="100000"/>
              </a:lnSpc>
              <a:spcBef>
                <a:spcPts val="10"/>
              </a:spcBef>
              <a:spcAft>
                <a:spcPts val="0"/>
              </a:spcAft>
              <a:buClrTx/>
              <a:buSzTx/>
              <a:buFontTx/>
              <a:buNone/>
              <a:tabLst/>
              <a:defRPr/>
            </a:pPr>
            <a:fld id="{81D60167-4931-47E6-BA6A-407CBD079E47}" type="slidenum">
              <a:rPr kumimoji="0" lang="en-HK" sz="1200" b="0" i="0" u="none" strike="noStrike" kern="1200" cap="none" spc="0" normalizeH="0" baseline="0" noProof="0" smtClean="0">
                <a:ln>
                  <a:noFill/>
                </a:ln>
                <a:solidFill>
                  <a:srgbClr val="969799"/>
                </a:solidFill>
                <a:effectLst/>
                <a:uLnTx/>
                <a:uFillTx/>
                <a:latin typeface="Roboto"/>
                <a:ea typeface="+mn-ea"/>
              </a:rPr>
              <a:pPr marL="38100" marR="0" lvl="0" indent="0" algn="l" defTabSz="914400" rtl="0" eaLnBrk="1" fontAlgn="auto" latinLnBrk="0" hangingPunct="1">
                <a:lnSpc>
                  <a:spcPct val="100000"/>
                </a:lnSpc>
                <a:spcBef>
                  <a:spcPts val="10"/>
                </a:spcBef>
                <a:spcAft>
                  <a:spcPts val="0"/>
                </a:spcAft>
                <a:buClrTx/>
                <a:buSzTx/>
                <a:buFontTx/>
                <a:buNone/>
                <a:tabLst/>
                <a:defRPr/>
              </a:pPr>
              <a:t>78</a:t>
            </a:fld>
            <a:endParaRPr kumimoji="0" lang="en-HK" sz="1200" b="0" i="0" u="none" strike="noStrike" kern="1200" cap="none" spc="0" normalizeH="0" baseline="0" noProof="0">
              <a:ln>
                <a:noFill/>
              </a:ln>
              <a:solidFill>
                <a:srgbClr val="969799"/>
              </a:solidFill>
              <a:effectLst/>
              <a:uLnTx/>
              <a:uFillTx/>
              <a:latin typeface="Roboto"/>
              <a:ea typeface="+mn-ea"/>
            </a:endParaRPr>
          </a:p>
        </p:txBody>
      </p:sp>
      <p:sp>
        <p:nvSpPr>
          <p:cNvPr id="4" name="Title 3">
            <a:extLst>
              <a:ext uri="{FF2B5EF4-FFF2-40B4-BE49-F238E27FC236}">
                <a16:creationId xmlns:a16="http://schemas.microsoft.com/office/drawing/2014/main" id="{151BCD8B-99DB-294E-8614-06B2FDECD3AB}"/>
              </a:ext>
            </a:extLst>
          </p:cNvPr>
          <p:cNvSpPr>
            <a:spLocks noGrp="1"/>
          </p:cNvSpPr>
          <p:nvPr>
            <p:ph type="title"/>
          </p:nvPr>
        </p:nvSpPr>
        <p:spPr/>
        <p:txBody>
          <a:bodyPr/>
          <a:lstStyle/>
          <a:p>
            <a:pPr algn="ctr"/>
            <a:r>
              <a:rPr lang="en-US" dirty="0"/>
              <a:t>Calling all Volunteers</a:t>
            </a:r>
          </a:p>
        </p:txBody>
      </p:sp>
      <p:sp>
        <p:nvSpPr>
          <p:cNvPr id="6" name="Text Placeholder 5">
            <a:extLst>
              <a:ext uri="{FF2B5EF4-FFF2-40B4-BE49-F238E27FC236}">
                <a16:creationId xmlns:a16="http://schemas.microsoft.com/office/drawing/2014/main" id="{5EA859DD-A402-F84A-B7CD-C5C0DE3D9244}"/>
              </a:ext>
            </a:extLst>
          </p:cNvPr>
          <p:cNvSpPr>
            <a:spLocks noGrp="1"/>
          </p:cNvSpPr>
          <p:nvPr>
            <p:ph type="body" sz="quarter" idx="10"/>
          </p:nvPr>
        </p:nvSpPr>
        <p:spPr>
          <a:xfrm>
            <a:off x="457200" y="2819400"/>
            <a:ext cx="9270124" cy="3385542"/>
          </a:xfrm>
        </p:spPr>
        <p:txBody>
          <a:bodyPr/>
          <a:lstStyle/>
          <a:p>
            <a:pPr marL="342900" lvl="0" indent="-342900">
              <a:buFont typeface="Arial" panose="020B0604020202020204" pitchFamily="34" charset="0"/>
              <a:buChar char="•"/>
            </a:pPr>
            <a:r>
              <a:rPr lang="en-US" sz="2800" dirty="0">
                <a:solidFill>
                  <a:srgbClr val="4A5FAB"/>
                </a:solidFill>
                <a:latin typeface="+mj-lt"/>
                <a:cs typeface="Calibri" panose="020F0502020204030204" pitchFamily="34" charset="0"/>
              </a:rPr>
              <a:t>Interested in serving on a House committee next year?</a:t>
            </a:r>
          </a:p>
          <a:p>
            <a:pPr marL="1028700" lvl="1" indent="-342900">
              <a:buFont typeface="Arial" panose="020B0604020202020204" pitchFamily="34" charset="0"/>
              <a:buChar char="•"/>
            </a:pPr>
            <a:endParaRPr lang="en-US" dirty="0">
              <a:solidFill>
                <a:srgbClr val="4A5FAB"/>
              </a:solidFill>
              <a:latin typeface="+mj-lt"/>
              <a:cs typeface="Calibri" panose="020F0502020204030204" pitchFamily="34" charset="0"/>
            </a:endParaRPr>
          </a:p>
          <a:p>
            <a:pPr marL="1028700" lvl="1" indent="-342900">
              <a:buFont typeface="Arial" panose="020B0604020202020204" pitchFamily="34" charset="0"/>
              <a:buChar char="•"/>
            </a:pPr>
            <a:r>
              <a:rPr lang="en-US" dirty="0">
                <a:solidFill>
                  <a:srgbClr val="4A5FAB"/>
                </a:solidFill>
                <a:latin typeface="+mj-lt"/>
                <a:cs typeface="Calibri" panose="020F0502020204030204" pitchFamily="34" charset="0"/>
              </a:rPr>
              <a:t>Submit your background information and interest using the online form here: </a:t>
            </a:r>
          </a:p>
          <a:p>
            <a:pPr marL="1485900" lvl="2" indent="-342900">
              <a:buFont typeface="Arial" panose="020B0604020202020204" pitchFamily="34" charset="0"/>
              <a:buChar char="•"/>
            </a:pPr>
            <a:r>
              <a:rPr lang="en-US" sz="2000" dirty="0">
                <a:solidFill>
                  <a:srgbClr val="4A5FAB"/>
                </a:solidFill>
                <a:latin typeface="+mj-lt"/>
                <a:cs typeface="Calibri" panose="020F0502020204030204" pitchFamily="34" charset="0"/>
                <a:hlinkClick r:id="rId3"/>
              </a:rPr>
              <a:t>https://apha.secure-platform.com/a/solicitations/1814/home</a:t>
            </a:r>
            <a:r>
              <a:rPr lang="en-US" sz="2000" dirty="0">
                <a:solidFill>
                  <a:srgbClr val="4A5FAB"/>
                </a:solidFill>
                <a:latin typeface="+mj-lt"/>
                <a:cs typeface="Calibri" panose="020F0502020204030204" pitchFamily="34" charset="0"/>
              </a:rPr>
              <a:t> </a:t>
            </a:r>
          </a:p>
          <a:p>
            <a:pPr marL="1028700" lvl="1" indent="-342900">
              <a:buFont typeface="Arial" panose="020B0604020202020204" pitchFamily="34" charset="0"/>
              <a:buChar char="•"/>
            </a:pPr>
            <a:r>
              <a:rPr lang="en-US" dirty="0">
                <a:solidFill>
                  <a:srgbClr val="4A5FAB"/>
                </a:solidFill>
                <a:latin typeface="+mj-lt"/>
                <a:cs typeface="Calibri" panose="020F0502020204030204" pitchFamily="34" charset="0"/>
              </a:rPr>
              <a:t>Let us know if you have additional questions on opportunities for engagement at hod@aphanet.org</a:t>
            </a:r>
          </a:p>
          <a:p>
            <a:pPr marL="1028700" lvl="1" indent="-342900">
              <a:buFont typeface="Arial" panose="020B0604020202020204" pitchFamily="34" charset="0"/>
              <a:buChar char="•"/>
            </a:pPr>
            <a:endParaRPr lang="en-US" dirty="0">
              <a:solidFill>
                <a:srgbClr val="4A5FAB"/>
              </a:solidFill>
              <a:latin typeface="Calibri" panose="020F0502020204030204"/>
              <a:cs typeface="Calibri" panose="020F0502020204030204" pitchFamily="34" charset="0"/>
            </a:endParaRPr>
          </a:p>
          <a:p>
            <a:endParaRPr lang="en-US" dirty="0"/>
          </a:p>
        </p:txBody>
      </p:sp>
      <p:pic>
        <p:nvPicPr>
          <p:cNvPr id="8" name="Picture 7">
            <a:extLst>
              <a:ext uri="{FF2B5EF4-FFF2-40B4-BE49-F238E27FC236}">
                <a16:creationId xmlns:a16="http://schemas.microsoft.com/office/drawing/2014/main" id="{8E8003BC-78F3-5661-F588-DA4E5E3902FF}"/>
              </a:ext>
            </a:extLst>
          </p:cNvPr>
          <p:cNvPicPr>
            <a:picLocks noChangeAspect="1"/>
          </p:cNvPicPr>
          <p:nvPr/>
        </p:nvPicPr>
        <p:blipFill>
          <a:blip r:embed="rId4"/>
          <a:stretch>
            <a:fillRect/>
          </a:stretch>
        </p:blipFill>
        <p:spPr>
          <a:xfrm>
            <a:off x="10134601" y="4290755"/>
            <a:ext cx="1612900" cy="1996075"/>
          </a:xfrm>
          <a:prstGeom prst="rect">
            <a:avLst/>
          </a:prstGeom>
        </p:spPr>
      </p:pic>
    </p:spTree>
    <p:extLst>
      <p:ext uri="{BB962C8B-B14F-4D97-AF65-F5344CB8AC3E}">
        <p14:creationId xmlns:p14="http://schemas.microsoft.com/office/powerpoint/2010/main" val="133571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31E32FB6-E133-4FBA-8CE9-8018A7088802}"/>
              </a:ext>
            </a:extLst>
          </p:cNvPr>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3"/>
            <a:stretch>
              <a:fillRect/>
            </a:stretch>
          </a:blipFill>
        </p:spPr>
        <p:txBody>
          <a:bodyPr wrap="square" lIns="0" tIns="0" rIns="0" bIns="0" rtlCol="0"/>
          <a:lstStyle/>
          <a:p>
            <a:endParaRPr/>
          </a:p>
        </p:txBody>
      </p:sp>
      <p:pic>
        <p:nvPicPr>
          <p:cNvPr id="15" name="Picture 14" descr="Logo&#10;&#10;Description automatically generated">
            <a:extLst>
              <a:ext uri="{FF2B5EF4-FFF2-40B4-BE49-F238E27FC236}">
                <a16:creationId xmlns:a16="http://schemas.microsoft.com/office/drawing/2014/main" id="{3EE207C0-CC98-4449-80CF-BA1521A68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94" y="716640"/>
            <a:ext cx="1826966" cy="578760"/>
          </a:xfrm>
          <a:prstGeom prst="rect">
            <a:avLst/>
          </a:prstGeom>
        </p:spPr>
      </p:pic>
      <p:sp>
        <p:nvSpPr>
          <p:cNvPr id="8" name="object 8"/>
          <p:cNvSpPr txBox="1"/>
          <p:nvPr/>
        </p:nvSpPr>
        <p:spPr>
          <a:xfrm>
            <a:off x="639114" y="1780023"/>
            <a:ext cx="9532296" cy="1445267"/>
          </a:xfrm>
          <a:prstGeom prst="rect">
            <a:avLst/>
          </a:prstGeom>
        </p:spPr>
        <p:txBody>
          <a:bodyPr vert="horz" wrap="square" lIns="0" tIns="135890" rIns="0" bIns="0" rtlCol="0">
            <a:spAutoFit/>
          </a:bodyPr>
          <a:lstStyle/>
          <a:p>
            <a:pPr marL="12700" marR="5080">
              <a:lnSpc>
                <a:spcPts val="5090"/>
              </a:lnSpc>
              <a:spcBef>
                <a:spcPts val="1070"/>
              </a:spcBef>
            </a:pPr>
            <a:r>
              <a:rPr lang="en-US" sz="5400" b="1" dirty="0">
                <a:solidFill>
                  <a:schemeClr val="bg1"/>
                </a:solidFill>
                <a:latin typeface="+mj-lt"/>
                <a:cs typeface="Roboto-Thin"/>
              </a:rPr>
              <a:t>Open Hearing on March 2024 House Session Materials</a:t>
            </a:r>
          </a:p>
        </p:txBody>
      </p:sp>
      <p:sp>
        <p:nvSpPr>
          <p:cNvPr id="10" name="object 10"/>
          <p:cNvSpPr txBox="1"/>
          <p:nvPr/>
        </p:nvSpPr>
        <p:spPr>
          <a:xfrm>
            <a:off x="663347" y="6082627"/>
            <a:ext cx="3790950" cy="241732"/>
          </a:xfrm>
          <a:prstGeom prst="rect">
            <a:avLst/>
          </a:prstGeom>
        </p:spPr>
        <p:txBody>
          <a:bodyPr vert="horz" wrap="square" lIns="0" tIns="26034" rIns="0" bIns="0" rtlCol="0">
            <a:spAutoFit/>
          </a:bodyPr>
          <a:lstStyle/>
          <a:p>
            <a:pPr marL="12700">
              <a:lnSpc>
                <a:spcPct val="100000"/>
              </a:lnSpc>
              <a:spcBef>
                <a:spcPts val="204"/>
              </a:spcBef>
            </a:pPr>
            <a:r>
              <a:rPr sz="1400" i="1" spc="-45">
                <a:solidFill>
                  <a:srgbClr val="FFFFFF"/>
                </a:solidFill>
                <a:latin typeface="Palatino Linotype" panose="02040502050505030304" pitchFamily="18" charset="0"/>
                <a:cs typeface="Mercury Text G1"/>
              </a:rPr>
              <a:t>For </a:t>
            </a:r>
            <a:r>
              <a:rPr sz="1400" i="1">
                <a:solidFill>
                  <a:srgbClr val="FFFFFF"/>
                </a:solidFill>
                <a:latin typeface="Palatino Linotype" panose="02040502050505030304" pitchFamily="18" charset="0"/>
                <a:cs typeface="Mercury Text G1"/>
              </a:rPr>
              <a:t>Every </a:t>
            </a:r>
            <a:r>
              <a:rPr sz="1400" i="1" spc="-5">
                <a:solidFill>
                  <a:srgbClr val="FFFFFF"/>
                </a:solidFill>
                <a:latin typeface="Palatino Linotype" panose="02040502050505030304" pitchFamily="18" charset="0"/>
                <a:cs typeface="Mercury Text G1"/>
              </a:rPr>
              <a:t>Pharmacist. </a:t>
            </a:r>
            <a:r>
              <a:rPr sz="1400" i="1" spc="-30">
                <a:solidFill>
                  <a:srgbClr val="FFFFFF"/>
                </a:solidFill>
                <a:latin typeface="Palatino Linotype" panose="02040502050505030304" pitchFamily="18" charset="0"/>
                <a:cs typeface="Mercury Text G1"/>
              </a:rPr>
              <a:t>For All </a:t>
            </a:r>
            <a:r>
              <a:rPr sz="1400" i="1" spc="-10">
                <a:solidFill>
                  <a:srgbClr val="FFFFFF"/>
                </a:solidFill>
                <a:latin typeface="Palatino Linotype" panose="02040502050505030304" pitchFamily="18" charset="0"/>
                <a:cs typeface="Mercury Text G1"/>
              </a:rPr>
              <a:t>of</a:t>
            </a:r>
            <a:r>
              <a:rPr sz="1400" i="1" spc="90">
                <a:solidFill>
                  <a:srgbClr val="FFFFFF"/>
                </a:solidFill>
                <a:latin typeface="Palatino Linotype" panose="02040502050505030304" pitchFamily="18" charset="0"/>
                <a:cs typeface="Mercury Text G1"/>
              </a:rPr>
              <a:t> </a:t>
            </a:r>
            <a:r>
              <a:rPr sz="1400" i="1" spc="-15">
                <a:solidFill>
                  <a:srgbClr val="FFFFFF"/>
                </a:solidFill>
                <a:latin typeface="Palatino Linotype" panose="02040502050505030304" pitchFamily="18" charset="0"/>
                <a:cs typeface="Mercury Text G1"/>
              </a:rPr>
              <a:t>Pharmacy.</a:t>
            </a:r>
            <a:endParaRPr sz="1400">
              <a:latin typeface="Palatino Linotype" panose="02040502050505030304" pitchFamily="18" charset="0"/>
              <a:cs typeface="Mercury Text G1"/>
            </a:endParaRPr>
          </a:p>
        </p:txBody>
      </p:sp>
      <p:sp>
        <p:nvSpPr>
          <p:cNvPr id="11" name="object 11"/>
          <p:cNvSpPr txBox="1"/>
          <p:nvPr/>
        </p:nvSpPr>
        <p:spPr>
          <a:xfrm>
            <a:off x="9799320" y="6104484"/>
            <a:ext cx="1871959" cy="243656"/>
          </a:xfrm>
          <a:prstGeom prst="rect">
            <a:avLst/>
          </a:prstGeom>
        </p:spPr>
        <p:txBody>
          <a:bodyPr vert="horz" wrap="square" lIns="0" tIns="0" rIns="0" bIns="0" rtlCol="0">
            <a:spAutoFit/>
          </a:bodyPr>
          <a:lstStyle/>
          <a:p>
            <a:pPr marL="12700">
              <a:lnSpc>
                <a:spcPts val="1905"/>
              </a:lnSpc>
            </a:pPr>
            <a:r>
              <a:rPr sz="1600" spc="-5" dirty="0">
                <a:solidFill>
                  <a:srgbClr val="FFFFFF"/>
                </a:solidFill>
                <a:cs typeface="Roboto"/>
              </a:rPr>
              <a:t>pharmacist.com</a:t>
            </a:r>
            <a:r>
              <a:rPr lang="en-US" sz="1600" spc="-5" dirty="0">
                <a:solidFill>
                  <a:srgbClr val="FFFFFF"/>
                </a:solidFill>
                <a:cs typeface="Roboto"/>
              </a:rPr>
              <a:t>/hod</a:t>
            </a:r>
            <a:endParaRPr sz="1600" dirty="0">
              <a:cs typeface="Roboto"/>
            </a:endParaRPr>
          </a:p>
        </p:txBody>
      </p:sp>
      <p:sp>
        <p:nvSpPr>
          <p:cNvPr id="9" name="object 9"/>
          <p:cNvSpPr txBox="1"/>
          <p:nvPr/>
        </p:nvSpPr>
        <p:spPr>
          <a:xfrm>
            <a:off x="639114" y="3745209"/>
            <a:ext cx="6314579" cy="1897314"/>
          </a:xfrm>
          <a:prstGeom prst="rect">
            <a:avLst/>
          </a:prstGeom>
        </p:spPr>
        <p:txBody>
          <a:bodyPr vert="horz" wrap="square" lIns="0" tIns="12065" rIns="0" bIns="0" rtlCol="0">
            <a:spAutoFit/>
          </a:bodyPr>
          <a:lstStyle/>
          <a:p>
            <a:pPr marL="12700">
              <a:spcBef>
                <a:spcPts val="95"/>
              </a:spcBef>
            </a:pPr>
            <a:r>
              <a:rPr lang="en-US" sz="2400">
                <a:solidFill>
                  <a:schemeClr val="bg1"/>
                </a:solidFill>
              </a:rPr>
              <a:t>Thank you for your time and attention!</a:t>
            </a:r>
          </a:p>
          <a:p>
            <a:pPr marL="12700">
              <a:lnSpc>
                <a:spcPct val="100000"/>
              </a:lnSpc>
              <a:spcBef>
                <a:spcPts val="95"/>
              </a:spcBef>
            </a:pPr>
            <a:endParaRPr lang="en-US" sz="2400" spc="-5">
              <a:solidFill>
                <a:srgbClr val="FFFFFF"/>
              </a:solidFill>
              <a:cs typeface="Roboto-Medium"/>
            </a:endParaRPr>
          </a:p>
          <a:p>
            <a:pPr marL="12700">
              <a:lnSpc>
                <a:spcPct val="100000"/>
              </a:lnSpc>
              <a:spcBef>
                <a:spcPts val="95"/>
              </a:spcBef>
            </a:pPr>
            <a:endParaRPr lang="en-US" sz="2400" spc="-5">
              <a:solidFill>
                <a:srgbClr val="FFFFFF"/>
              </a:solidFill>
              <a:cs typeface="Roboto-Medium"/>
            </a:endParaRPr>
          </a:p>
          <a:p>
            <a:pPr marL="12700">
              <a:lnSpc>
                <a:spcPct val="100000"/>
              </a:lnSpc>
              <a:spcBef>
                <a:spcPts val="95"/>
              </a:spcBef>
            </a:pPr>
            <a:r>
              <a:rPr lang="en-US" sz="2400" spc="-5">
                <a:solidFill>
                  <a:srgbClr val="FFFFFF"/>
                </a:solidFill>
                <a:cs typeface="Roboto-Medium"/>
              </a:rPr>
              <a:t>Contact HOD Staff or submit additional questions or comments at hod@aphanet.org</a:t>
            </a:r>
            <a:endParaRPr sz="2400">
              <a:cs typeface="Roboto-Medium"/>
            </a:endParaRPr>
          </a:p>
        </p:txBody>
      </p:sp>
      <p:pic>
        <p:nvPicPr>
          <p:cNvPr id="3" name="Picture 2">
            <a:extLst>
              <a:ext uri="{FF2B5EF4-FFF2-40B4-BE49-F238E27FC236}">
                <a16:creationId xmlns:a16="http://schemas.microsoft.com/office/drawing/2014/main" id="{23445C1D-31D8-8087-3F0C-1DF1C8807EE2}"/>
              </a:ext>
            </a:extLst>
          </p:cNvPr>
          <p:cNvPicPr>
            <a:picLocks noChangeAspect="1"/>
          </p:cNvPicPr>
          <p:nvPr/>
        </p:nvPicPr>
        <p:blipFill>
          <a:blip r:embed="rId5"/>
          <a:stretch>
            <a:fillRect/>
          </a:stretch>
        </p:blipFill>
        <p:spPr>
          <a:xfrm>
            <a:off x="10152993" y="4844811"/>
            <a:ext cx="1164611" cy="1172173"/>
          </a:xfrm>
          <a:prstGeom prst="rect">
            <a:avLst/>
          </a:prstGeom>
          <a:ln>
            <a:solidFill>
              <a:srgbClr val="312B7E"/>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9332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8</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1950692"/>
            <a:ext cx="10592401" cy="1107996"/>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dirty="0"/>
              <a:t>The committee met twice in January 2024, following two Proposed Policy Statement Open Hearings held in December 2023</a:t>
            </a:r>
          </a:p>
          <a:p>
            <a:pPr marL="342900" indent="-342900">
              <a:buFont typeface="Arial" panose="020B0604020202020204" pitchFamily="34" charset="0"/>
              <a:buChar char="•"/>
            </a:pPr>
            <a:endParaRPr lang="en-US" sz="2400" dirty="0"/>
          </a:p>
        </p:txBody>
      </p:sp>
      <p:graphicFrame>
        <p:nvGraphicFramePr>
          <p:cNvPr id="5" name="Table 4">
            <a:extLst>
              <a:ext uri="{FF2B5EF4-FFF2-40B4-BE49-F238E27FC236}">
                <a16:creationId xmlns:a16="http://schemas.microsoft.com/office/drawing/2014/main" id="{71D517FD-E186-367E-28E5-96D4C4EEB8FE}"/>
              </a:ext>
            </a:extLst>
          </p:cNvPr>
          <p:cNvGraphicFramePr>
            <a:graphicFrameLocks noGrp="1"/>
          </p:cNvGraphicFramePr>
          <p:nvPr/>
        </p:nvGraphicFramePr>
        <p:xfrm>
          <a:off x="673769" y="3069376"/>
          <a:ext cx="10592401" cy="3026623"/>
        </p:xfrm>
        <a:graphic>
          <a:graphicData uri="http://schemas.openxmlformats.org/drawingml/2006/table">
            <a:tbl>
              <a:tblPr firstRow="1" bandRow="1">
                <a:tableStyleId>{5C22544A-7EE6-4342-B048-85BDC9FD1C3A}</a:tableStyleId>
              </a:tblPr>
              <a:tblGrid>
                <a:gridCol w="2648100">
                  <a:extLst>
                    <a:ext uri="{9D8B030D-6E8A-4147-A177-3AD203B41FA5}">
                      <a16:colId xmlns:a16="http://schemas.microsoft.com/office/drawing/2014/main" val="74398028"/>
                    </a:ext>
                  </a:extLst>
                </a:gridCol>
                <a:gridCol w="3216206">
                  <a:extLst>
                    <a:ext uri="{9D8B030D-6E8A-4147-A177-3AD203B41FA5}">
                      <a16:colId xmlns:a16="http://schemas.microsoft.com/office/drawing/2014/main" val="328977038"/>
                    </a:ext>
                  </a:extLst>
                </a:gridCol>
                <a:gridCol w="3268938">
                  <a:extLst>
                    <a:ext uri="{9D8B030D-6E8A-4147-A177-3AD203B41FA5}">
                      <a16:colId xmlns:a16="http://schemas.microsoft.com/office/drawing/2014/main" val="172085420"/>
                    </a:ext>
                  </a:extLst>
                </a:gridCol>
                <a:gridCol w="1459157">
                  <a:extLst>
                    <a:ext uri="{9D8B030D-6E8A-4147-A177-3AD203B41FA5}">
                      <a16:colId xmlns:a16="http://schemas.microsoft.com/office/drawing/2014/main" val="3436597339"/>
                    </a:ext>
                  </a:extLst>
                </a:gridCol>
              </a:tblGrid>
              <a:tr h="1003741">
                <a:tc>
                  <a:txBody>
                    <a:bodyPr/>
                    <a:lstStyle/>
                    <a:p>
                      <a:pPr algn="ctr"/>
                      <a:endParaRPr lang="en-US" dirty="0"/>
                    </a:p>
                  </a:txBody>
                  <a:tcPr anchor="ctr"/>
                </a:tc>
                <a:tc>
                  <a:txBody>
                    <a:bodyPr/>
                    <a:lstStyle/>
                    <a:p>
                      <a:pPr algn="ctr"/>
                      <a:r>
                        <a:rPr lang="en-US" dirty="0"/>
                        <a:t>Topic 1</a:t>
                      </a:r>
                    </a:p>
                    <a:p>
                      <a:pPr algn="ctr"/>
                      <a:r>
                        <a:rPr lang="en-US" dirty="0"/>
                        <a:t>Artificial Intelligence Use in Pharmacy Practice</a:t>
                      </a:r>
                    </a:p>
                  </a:txBody>
                  <a:tcPr anchor="ctr"/>
                </a:tc>
                <a:tc>
                  <a:txBody>
                    <a:bodyPr/>
                    <a:lstStyle/>
                    <a:p>
                      <a:pPr algn="ctr"/>
                      <a:r>
                        <a:rPr lang="en-US" dirty="0"/>
                        <a:t>Topic 2 </a:t>
                      </a:r>
                    </a:p>
                    <a:p>
                      <a:pPr algn="ctr"/>
                      <a:r>
                        <a:rPr lang="en-US" dirty="0"/>
                        <a:t>Cybersecurity in Pharmacy</a:t>
                      </a:r>
                    </a:p>
                  </a:txBody>
                  <a:tcPr anchor="ctr"/>
                </a:tc>
                <a:tc>
                  <a:txBody>
                    <a:bodyPr/>
                    <a:lstStyle/>
                    <a:p>
                      <a:pPr algn="ctr"/>
                      <a:r>
                        <a:rPr lang="en-US" dirty="0"/>
                        <a:t>TOTAL</a:t>
                      </a:r>
                    </a:p>
                  </a:txBody>
                  <a:tcPr anchor="ctr"/>
                </a:tc>
                <a:extLst>
                  <a:ext uri="{0D108BD9-81ED-4DB2-BD59-A6C34878D82A}">
                    <a16:rowId xmlns:a16="http://schemas.microsoft.com/office/drawing/2014/main" val="1508189829"/>
                  </a:ext>
                </a:extLst>
              </a:tr>
              <a:tr h="674294">
                <a:tc>
                  <a:txBody>
                    <a:bodyPr/>
                    <a:lstStyle/>
                    <a:p>
                      <a:pPr algn="ctr"/>
                      <a:r>
                        <a:rPr lang="en-US" b="1" dirty="0"/>
                        <a:t>Adopt as written</a:t>
                      </a:r>
                    </a:p>
                  </a:txBody>
                  <a:tcPr anchor="ctr"/>
                </a:tc>
                <a:tc>
                  <a:txBody>
                    <a:bodyPr/>
                    <a:lstStyle/>
                    <a:p>
                      <a:pPr algn="ctr"/>
                      <a:r>
                        <a:rPr lang="en-US" dirty="0"/>
                        <a:t>4</a:t>
                      </a:r>
                    </a:p>
                  </a:txBody>
                  <a:tcPr anchor="ctr"/>
                </a:tc>
                <a:tc>
                  <a:txBody>
                    <a:bodyPr/>
                    <a:lstStyle/>
                    <a:p>
                      <a:pPr algn="ctr"/>
                      <a:r>
                        <a:rPr lang="en-US" dirty="0"/>
                        <a:t>2</a:t>
                      </a:r>
                    </a:p>
                  </a:txBody>
                  <a:tcPr anchor="ctr"/>
                </a:tc>
                <a:tc>
                  <a:txBody>
                    <a:bodyPr/>
                    <a:lstStyle/>
                    <a:p>
                      <a:pPr algn="ctr"/>
                      <a:r>
                        <a:rPr lang="en-US" dirty="0"/>
                        <a:t>6</a:t>
                      </a:r>
                    </a:p>
                  </a:txBody>
                  <a:tcPr anchor="ctr"/>
                </a:tc>
                <a:extLst>
                  <a:ext uri="{0D108BD9-81ED-4DB2-BD59-A6C34878D82A}">
                    <a16:rowId xmlns:a16="http://schemas.microsoft.com/office/drawing/2014/main" val="2790989293"/>
                  </a:ext>
                </a:extLst>
              </a:tr>
              <a:tr h="674294">
                <a:tc>
                  <a:txBody>
                    <a:bodyPr/>
                    <a:lstStyle/>
                    <a:p>
                      <a:pPr algn="ctr"/>
                      <a:r>
                        <a:rPr lang="en-US" b="1" dirty="0"/>
                        <a:t>Adopt as amended</a:t>
                      </a:r>
                    </a:p>
                  </a:txBody>
                  <a:tcPr anchor="ctr"/>
                </a:tc>
                <a:tc>
                  <a:txBody>
                    <a:bodyPr/>
                    <a:lstStyle/>
                    <a:p>
                      <a:pPr algn="ctr"/>
                      <a:r>
                        <a:rPr lang="en-US" dirty="0"/>
                        <a:t>3</a:t>
                      </a:r>
                    </a:p>
                  </a:txBody>
                  <a:tcPr anchor="ctr"/>
                </a:tc>
                <a:tc>
                  <a:txBody>
                    <a:bodyPr/>
                    <a:lstStyle/>
                    <a:p>
                      <a:pPr algn="ctr"/>
                      <a:r>
                        <a:rPr lang="en-US" dirty="0"/>
                        <a:t>1</a:t>
                      </a:r>
                    </a:p>
                  </a:txBody>
                  <a:tcPr anchor="ctr"/>
                </a:tc>
                <a:tc>
                  <a:txBody>
                    <a:bodyPr/>
                    <a:lstStyle/>
                    <a:p>
                      <a:pPr algn="ctr"/>
                      <a:r>
                        <a:rPr lang="en-US" dirty="0"/>
                        <a:t>4</a:t>
                      </a:r>
                    </a:p>
                  </a:txBody>
                  <a:tcPr anchor="ctr"/>
                </a:tc>
                <a:extLst>
                  <a:ext uri="{0D108BD9-81ED-4DB2-BD59-A6C34878D82A}">
                    <a16:rowId xmlns:a16="http://schemas.microsoft.com/office/drawing/2014/main" val="839901787"/>
                  </a:ext>
                </a:extLst>
              </a:tr>
              <a:tr h="674294">
                <a:tc>
                  <a:txBody>
                    <a:bodyPr/>
                    <a:lstStyle/>
                    <a:p>
                      <a:pPr algn="ctr"/>
                      <a:r>
                        <a:rPr lang="en-US" b="1" dirty="0"/>
                        <a:t>Reject as written</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2</a:t>
                      </a:r>
                    </a:p>
                  </a:txBody>
                  <a:tcPr anchor="ctr"/>
                </a:tc>
                <a:extLst>
                  <a:ext uri="{0D108BD9-81ED-4DB2-BD59-A6C34878D82A}">
                    <a16:rowId xmlns:a16="http://schemas.microsoft.com/office/drawing/2014/main" val="4082071424"/>
                  </a:ext>
                </a:extLst>
              </a:tr>
            </a:tbl>
          </a:graphicData>
        </a:graphic>
      </p:graphicFrame>
    </p:spTree>
    <p:extLst>
      <p:ext uri="{BB962C8B-B14F-4D97-AF65-F5344CB8AC3E}">
        <p14:creationId xmlns:p14="http://schemas.microsoft.com/office/powerpoint/2010/main" val="19678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9</a:t>
            </a:fld>
            <a:endParaRPr lang="en-US" dirty="0"/>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444500" y="1064867"/>
            <a:ext cx="11303000" cy="885825"/>
          </a:xfrm>
        </p:spPr>
        <p:txBody>
          <a:bodyPr>
            <a:noAutofit/>
          </a:bodyPr>
          <a:lstStyle/>
          <a:p>
            <a:pPr algn="ctr"/>
            <a:r>
              <a:rPr lang="en-US" sz="4000" dirty="0"/>
              <a:t>Policy Reference Committee Recommendations</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673769" y="2061151"/>
            <a:ext cx="11073731" cy="2800767"/>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a:effectLst/>
                <a:latin typeface="+mj-lt"/>
                <a:ea typeface="Times New Roman" panose="02020603050405020304" pitchFamily="18" charset="0"/>
                <a:cs typeface="Arial" panose="020B0604020202020204" pitchFamily="34" charset="0"/>
              </a:rPr>
              <a:t>Topic #1: Artificial Intelligence Use in Pharmacy Practice</a:t>
            </a:r>
          </a:p>
          <a:p>
            <a:endParaRPr lang="en-US" sz="1400" dirty="0">
              <a:effectLst/>
              <a:latin typeface="+mj-lt"/>
              <a:ea typeface="Times New Roman" panose="02020603050405020304" pitchFamily="18" charset="0"/>
              <a:cs typeface="Arial" panose="020B0604020202020204" pitchFamily="34" charset="0"/>
            </a:endParaRPr>
          </a:p>
          <a:p>
            <a:pPr marL="0" marR="0">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APhA Policy Reference Committee recommends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adoption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of the following as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amended</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tabLst>
                <a:tab pos="1955800" algn="l"/>
              </a:tabLs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a:pP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APhA opposes use of artificial intelligence in place of the pharmacist’s professional judgment </a:t>
            </a:r>
            <a:r>
              <a:rPr lang="en-US" sz="2400" strike="sngStrike"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or access to a pharmacist</a:t>
            </a:r>
            <a:r>
              <a:rPr lang="en-US" sz="2400" dirty="0">
                <a:effectLst/>
                <a:latin typeface="Palatino Linotype" panose="02040502050505030304" pitchFamily="18" charset="0"/>
                <a:ea typeface="Times New Roman" panose="02020603050405020304" pitchFamily="18" charset="0"/>
                <a:cs typeface="Arial" panose="020B0604020202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p>
        </p:txBody>
      </p:sp>
      <p:sp>
        <p:nvSpPr>
          <p:cNvPr id="5" name="Text Box 2">
            <a:extLst>
              <a:ext uri="{FF2B5EF4-FFF2-40B4-BE49-F238E27FC236}">
                <a16:creationId xmlns:a16="http://schemas.microsoft.com/office/drawing/2014/main" id="{F1608CA0-E955-90E3-AE43-68F61ECDF774}"/>
              </a:ext>
            </a:extLst>
          </p:cNvPr>
          <p:cNvSpPr txBox="1">
            <a:spLocks noChangeArrowheads="1"/>
          </p:cNvSpPr>
          <p:nvPr/>
        </p:nvSpPr>
        <p:spPr bwMode="auto">
          <a:xfrm>
            <a:off x="673769" y="4935018"/>
            <a:ext cx="11073731" cy="1613139"/>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The Policy Reference Committee recommends adoption as amended, to reflect delegate feedback around clarity and tone. The committee’s intent is to convey clear opposition for the replacement of a pharmacists’ professional judgment by artificial intelligence, while being mindful not to set an alarmist tone. The committee considers patient access to a pharmacist to be implied by mention of pharmacist’s professional judgment.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07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92ef95-0c45-40ae-bb3c-dd3a9bc4d555" xsi:nil="true"/>
    <lcf76f155ced4ddcb4097134ff3c332f xmlns="1c5ee80d-b985-4c12-99dc-d171e2ecf36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C901016F66353B4ABF7BCD15FA5C18D2" ma:contentTypeVersion="14" ma:contentTypeDescription="Create a new document." ma:contentTypeScope="" ma:versionID="ee64f2393efccc07cbd655f33aa133df">
  <xsd:schema xmlns:xsd="http://www.w3.org/2001/XMLSchema" xmlns:xs="http://www.w3.org/2001/XMLSchema" xmlns:p="http://schemas.microsoft.com/office/2006/metadata/properties" xmlns:ns2="f692ef95-0c45-40ae-bb3c-dd3a9bc4d555" xmlns:ns3="1c5ee80d-b985-4c12-99dc-d171e2ecf36c" targetNamespace="http://schemas.microsoft.com/office/2006/metadata/properties" ma:root="true" ma:fieldsID="a7facfef91924bd804fdbf5c7b139832" ns2:_="" ns3:_="">
    <xsd:import namespace="f692ef95-0c45-40ae-bb3c-dd3a9bc4d555"/>
    <xsd:import namespace="1c5ee80d-b985-4c12-99dc-d171e2ecf36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LengthInSeconds" minOccurs="0"/>
                <xsd:element ref="ns3:MediaServiceDateTaken" minOccurs="0"/>
                <xsd:element ref="ns3:MediaServiceObjectDetectorVersions" minOccurs="0"/>
                <xsd:element ref="ns3:MediaServiceOCR" minOccurs="0"/>
                <xsd:element ref="ns3:MediaServiceSearchProperti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92ef95-0c45-40ae-bb3c-dd3a9bc4d5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f9dc94ca-03e6-44a5-967d-69cc6aa04db7}" ma:internalName="TaxCatchAll" ma:showField="CatchAllData" ma:web="f692ef95-0c45-40ae-bb3c-dd3a9bc4d555">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5ee80d-b985-4c12-99dc-d171e2ecf36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a82e0c4-57f9-4d24-90c8-b8e6b6110990"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C08322-6EB7-4AF6-8B61-906B952F4400}">
  <ds:schemaRefs>
    <ds:schemaRef ds:uri="http://purl.org/dc/terms/"/>
    <ds:schemaRef ds:uri="http://www.w3.org/XML/1998/namespace"/>
    <ds:schemaRef ds:uri="1c5ee80d-b985-4c12-99dc-d171e2ecf36c"/>
    <ds:schemaRef ds:uri="http://purl.org/dc/dcmitype/"/>
    <ds:schemaRef ds:uri="http://schemas.microsoft.com/office/2006/documentManagement/types"/>
    <ds:schemaRef ds:uri="http://purl.org/dc/elements/1.1/"/>
    <ds:schemaRef ds:uri="http://schemas.openxmlformats.org/package/2006/metadata/core-properties"/>
    <ds:schemaRef ds:uri="f692ef95-0c45-40ae-bb3c-dd3a9bc4d555"/>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EB716F5-E8FA-4389-814D-7591AD0A4E9B}">
  <ds:schemaRefs>
    <ds:schemaRef ds:uri="http://schemas.microsoft.com/sharepoint/v3/contenttype/forms"/>
  </ds:schemaRefs>
</ds:datastoreItem>
</file>

<file path=customXml/itemProps3.xml><?xml version="1.0" encoding="utf-8"?>
<ds:datastoreItem xmlns:ds="http://schemas.openxmlformats.org/officeDocument/2006/customXml" ds:itemID="{17B235B7-AE34-490B-9284-1F1A3AA96CAF}">
  <ds:schemaRefs>
    <ds:schemaRef ds:uri="http://schemas.microsoft.com/sharepoint/events"/>
  </ds:schemaRefs>
</ds:datastoreItem>
</file>

<file path=customXml/itemProps4.xml><?xml version="1.0" encoding="utf-8"?>
<ds:datastoreItem xmlns:ds="http://schemas.openxmlformats.org/officeDocument/2006/customXml" ds:itemID="{8939C7D5-B9AD-4DD0-BC20-1284DA5E2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92ef95-0c45-40ae-bb3c-dd3a9bc4d555"/>
    <ds:schemaRef ds:uri="1c5ee80d-b985-4c12-99dc-d171e2ecf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577def6-f03f-4adb-a697-e1535f172506}" enabled="0" method="" siteId="{6577def6-f03f-4adb-a697-e1535f172506}" removed="1"/>
</clbl:labelList>
</file>

<file path=docProps/app.xml><?xml version="1.0" encoding="utf-8"?>
<Properties xmlns="http://schemas.openxmlformats.org/officeDocument/2006/extended-properties" xmlns:vt="http://schemas.openxmlformats.org/officeDocument/2006/docPropsVTypes">
  <Template/>
  <TotalTime>28459</TotalTime>
  <Words>12407</Words>
  <Application>Microsoft Office PowerPoint</Application>
  <PresentationFormat>Widescreen</PresentationFormat>
  <Paragraphs>1000</Paragraphs>
  <Slides>79</Slides>
  <Notes>79</Notes>
  <HiddenSlides>18</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79</vt:i4>
      </vt:variant>
    </vt:vector>
  </HeadingPairs>
  <TitlesOfParts>
    <vt:vector size="95" baseType="lpstr">
      <vt:lpstr>Arial</vt:lpstr>
      <vt:lpstr>Calibri</vt:lpstr>
      <vt:lpstr>Calibri Light</vt:lpstr>
      <vt:lpstr>Courier New</vt:lpstr>
      <vt:lpstr>DINOT</vt:lpstr>
      <vt:lpstr>ITC Galliard Std</vt:lpstr>
      <vt:lpstr>Palatino Linotype</vt:lpstr>
      <vt:lpstr>Poppins Light</vt:lpstr>
      <vt:lpstr>Roboto</vt:lpstr>
      <vt:lpstr>Roboto-Medium</vt:lpstr>
      <vt:lpstr>Times</vt:lpstr>
      <vt:lpstr>Times New Roman</vt:lpstr>
      <vt:lpstr>Wingdings</vt:lpstr>
      <vt:lpstr>Office Theme</vt:lpstr>
      <vt:lpstr>Custom Design</vt:lpstr>
      <vt:lpstr>2_Office Theme</vt:lpstr>
      <vt:lpstr>PowerPoint Presentation</vt:lpstr>
      <vt:lpstr>Webinar Information</vt:lpstr>
      <vt:lpstr>Webinar Information</vt:lpstr>
      <vt:lpstr>APhA Policy Development Roadmap</vt:lpstr>
      <vt:lpstr>Current Policy Information</vt:lpstr>
      <vt:lpstr>Recommendations of the  2023-2024 Policy Reference Committee</vt:lpstr>
      <vt:lpstr>Policy Reference Committee</vt:lpstr>
      <vt:lpstr>Policy Reference Committee Recommendations</vt:lpstr>
      <vt:lpstr>Policy Reference Committee Recommendations</vt:lpstr>
      <vt:lpstr>Policy Reference Committee Recommendations</vt:lpstr>
      <vt:lpstr>Policy Reference Committee Recommendations</vt:lpstr>
      <vt:lpstr>Policy Reference Committee Recommendations</vt:lpstr>
      <vt:lpstr>Policy Reference Committee Recommendations</vt:lpstr>
      <vt:lpstr>Policy Reference Committee Recommendations</vt:lpstr>
      <vt:lpstr>Policy Reference Committee Recommendations</vt:lpstr>
      <vt:lpstr>Policy Reference Committee Recommendations</vt:lpstr>
      <vt:lpstr>PowerPoint Presentation</vt:lpstr>
      <vt:lpstr>PowerPoint Presentation</vt:lpstr>
      <vt:lpstr>Policy Reference Committee Recommendations</vt:lpstr>
      <vt:lpstr>Policy Reference Committee Recommendations</vt:lpstr>
      <vt:lpstr>Policy Reference Committee Recommendations</vt:lpstr>
      <vt:lpstr>Policy Reference Committee Recommendations</vt:lpstr>
      <vt:lpstr>PowerPoint Presentation</vt:lpstr>
      <vt:lpstr>PowerPoint Presentation</vt:lpstr>
      <vt:lpstr>PowerPoint Presentation</vt:lpstr>
      <vt:lpstr>Recommendations of the  2023-2024 New Business Review Committee</vt:lpstr>
      <vt:lpstr>New Business Review Committee</vt:lpstr>
      <vt:lpstr>New Business Review Committee Recommendations</vt:lpstr>
      <vt:lpstr>NBI #1: 2015 Disaster Preparedness  Introduced by: Briana Rider, on behalf of United States Public Health Service (USPHS) Commissioned Corps, Federal Caucus</vt:lpstr>
      <vt:lpstr>NBI #1: 2015 Disaster Preparedness  Introduced by: Briana Rider, on behalf of United States Public Health Service (USPHS) Commissioned Corps, Federal Caucus</vt:lpstr>
      <vt:lpstr>NBI #2: Community Pharmacy Methadone Dispensing for Opioid Use Disorder Introduced by: Matthew Lacroix, on behalf of Rhode Island Delegation</vt:lpstr>
      <vt:lpstr>NBI #2: Community Pharmacy Methadone Dispensing for Opioid Use Disorder Introduced by: Matthew Lacroix, on behalf of Rhode Island Delegation</vt:lpstr>
      <vt:lpstr>NBI #2: Community Pharmacy Methadone Dispensing for Opioid Use Disorder Introduced by: Matthew Lacroix, on behalf of Rhode Island Delegation</vt:lpstr>
      <vt:lpstr>NBI #2: Community Pharmacy Methadone Dispensing for Opioid Use Disorder Introduced by: Matthew Lacroix, on behalf of Rhode Island Delegation</vt:lpstr>
      <vt:lpstr>NBI #3: 2012, 2009 Collective Bargaining Introduced by: Stephanie Gernant, on behalf of APhA-APRS with support from APhA-APPM</vt:lpstr>
      <vt:lpstr>NBI #3: 2012, 2009 Collective Bargaining Introduced by: Stephanie Gernant, on behalf of APhA-APRS with support from APhA-APPM</vt:lpstr>
      <vt:lpstr>NBI #4: Pharmacists Roles in Sexually Transmitted Infection Prevention &amp; Treatment in Underserved Patients Introduced by: Mahwish Yousaf, on behalf of APhA-APPM (CUP SIG) </vt:lpstr>
      <vt:lpstr>NBI #4: Pharmacists Roles in Sexually Transmitted Infection Prevention &amp; Treatment in Underserved Patients Introduced by: Mahwish Yousaf, on behalf of APhA-APPM (CUP SIG) </vt:lpstr>
      <vt:lpstr>NBI #4: Pharmacists Roles in Sexually Transmitted Infection Prevention &amp; Treatment in Underserved Patients Introduced by: Mahwish Yousaf, on behalf of APhA-APPM (CUP SIG) </vt:lpstr>
      <vt:lpstr>NBI #5: Access to Radiopharmaceuticals Introduced by: Jessica Comstock, on behalf of APhA-APPM (Nuclear SIG)  </vt:lpstr>
      <vt:lpstr>NBI #6: 2020, 2015 Integrated Nationwide Prescription Drug Monitoring Program Introduced by: Molly Nichols, on behalf of APhA-APPM (PPCA SIG)  </vt:lpstr>
      <vt:lpstr>NBI #6: 2020, 2015 Integrated Nationwide Prescription Drug Monitoring Program Introduced by: Molly Nichols, on behalf of APhA-APPM (PPCA SIG)  </vt:lpstr>
      <vt:lpstr>NBI #7: 2019, 2016 Substance Use Disorder Introduced by: Molly Nichols, on behalf of APhA-APPM (PPCA SIG)  </vt:lpstr>
      <vt:lpstr>NBI #7: 2019, 2016 Substance Use Disorder Introduced by: Molly Nichols, on behalf of APhA-APPM (PPCA SIG)  </vt:lpstr>
      <vt:lpstr>NBI #8: 2014 Controlled Substances and Other Medications with the Potential for Abuse and Use of Opioid Reversal Agents Introduced by: Molly Nichols, on behalf of APhA-APPM (PPCA SIG)  </vt:lpstr>
      <vt:lpstr>NBI #8: 2014 Controlled Substances and Other Medications with the Potential for Abuse and Use of Opioid Reversal Agents Introduced by: Molly Nichols, on behalf of APhA-APPM (PPCA SIG)  </vt:lpstr>
      <vt:lpstr>NBI #8: 2014 Controlled Substances and Other Medications with the Potential for Abuse and Use of Opioid Reversal Agents Introduced by: Molly Nichols, on behalf of APhA-APPM (PPCA SIG)  </vt:lpstr>
      <vt:lpstr>NBI #8: 2014 Controlled Substances and Other Medications with the Potential for Abuse and Use of Opioid Reversal Agents Introduced by: Molly Nichols, on behalf of APhA-APPM (PPCA SIG)  </vt:lpstr>
      <vt:lpstr>NBI #8: 2014 Controlled Substances and Other Medications with the Potential for Abuse and Use of Opioid Reversal Agents Introduced by: Molly Nichols, on behalf of APhA-APPM (PPCA SIG)  </vt:lpstr>
      <vt:lpstr>NBI #8: 2014 Controlled Substances and Other Medications with the Potential for Abuse and Use of Opioid Reversal Agents Introduced by: Molly Nichols, on behalf of APhA-APPM (PPCA SIG)  </vt:lpstr>
      <vt:lpstr>NBI #8: 2014 Controlled Substances and Other Medications with the Potential for Abuse and Use of Opioid Reversal Agents Introduced by: Molly Nichols, on behalf of APhA-APPM (PPCA SIG)  </vt:lpstr>
      <vt:lpstr>NBI #8: 2014 Controlled Substances and Other Medications with the Potential for Abuse and Use of Opioid Reversal Agents Introduced by: Molly Nichols, on behalf of APhA-APPM (PPCA SIG)  </vt:lpstr>
      <vt:lpstr>NBI #8: 2014 Controlled Substances and Other Medications with the Potential for Abuse and Use of Opioid Reversal Agents Introduced by: Molly Nichols, on behalf of APhA-APPM (PPCA SIG)  </vt:lpstr>
      <vt:lpstr>NBI #8: 2014 Controlled Substances and Other Medications with the Potential for Abuse and Use of Opioid Reversal Agents Introduced by: Molly Nichols, on behalf of APhA-APPM (PPCA SIG)  </vt:lpstr>
      <vt:lpstr>NBI #9: 2003, 1971 Security: Pharmacists' Responsibility  Introduced by: Molly Nichols, on behalf of APhA-APPM (PPCA SIG)</vt:lpstr>
      <vt:lpstr>NBI #9: 2003, 1971 Security: Pharmacists' Responsibility  Introduced by: Molly Nichols, on behalf of APhA-APPM (PPCA SIG)  </vt:lpstr>
      <vt:lpstr>NBI #10: 2019 Patient-Centered Care of People Who Inject Non-Medically Sanctioned Psychotropic or Psychoactive Substances Introduced by: Molly Nichols, on behalf of APhA-APPM (PPCA SIG)  </vt:lpstr>
      <vt:lpstr>NBI #10: 2019 Patient-Centered Care of People Who Inject Non-Medically Sanctioned Psychotropic or Psychoactive Substances Introduced by: Molly Nichols, on behalf of APhA-APPM (PPCA SIG)  </vt:lpstr>
      <vt:lpstr>NBI #10: 2019 Patient-Centered Care of People Who Inject Non-Medically Sanctioned Psychotropic or Psychoactive Substances Introduced by: Molly Nichols, on behalf of APhA-APPM (PPCA SIG)  </vt:lpstr>
      <vt:lpstr>NBI #10: 2019 Patient-Centered Care of People Who Inject Non-Medically Sanctioned Psychotropic or Psychoactive Substances Introduced by: Molly Nichols, on behalf of APhA-APPM (PPCA SIG)  </vt:lpstr>
      <vt:lpstr>NBI #10: 2019 Patient-Centered Care of People Who Inject Non-Medically Sanctioned Psychotropic or Psychoactive Substances Introduced by: Molly Nichols, on behalf of APhA-APPM (PPCA SIG)  </vt:lpstr>
      <vt:lpstr>NBI #10: 2019 Patient-Centered Care of People Who Inject Non-Medically Sanctioned Psychotropic or Psychoactive Substances Introduced by: Molly Nichols, on behalf of APhA-APPM (PPCA SIG)  </vt:lpstr>
      <vt:lpstr>NBI #10: 2019 Patient-Centered Care of People Who Inject Non-Medically Sanctioned Psychotropic or Psychoactive Substances Introduced by: Molly Nichols, on behalf of APhA-APPM (PPCA SIG)  </vt:lpstr>
      <vt:lpstr>NBI #10: 2019 Patient-Centered Care of People Who Inject Non-Medically Sanctioned Psychotropic or Psychoactive Substances Introduced by: Molly Nichols, on behalf of APhA-APPM (PPCA SIG)  </vt:lpstr>
      <vt:lpstr>NBI #10: 2019 Patient-Centered Care of People Who Inject Non-Medically Sanctioned Psychotropic or Psychoactive Substances Introduced by: Molly Nichols, on behalf of APhA-APPM (PPCA SIG)  </vt:lpstr>
      <vt:lpstr>NBI #10: 2019 Patient-Centered Care of People Who Inject Non-Medically Sanctioned Psychotropic or Psychoactive Substances Introduced by: Molly Nichols, on behalf of APhA-APPM (PPCA SIG)  </vt:lpstr>
      <vt:lpstr>NBI #11: 2017, 2012 Contemporary Pharmacy Practice Introduced by: Wendy Mobley-Bukstein, on behalf APhA-APPM  </vt:lpstr>
      <vt:lpstr>NBI #11: 2017, 2012 Contemporary Pharmacy Practice Introduced by: Wendy Mobley-Bukstein, on behalf APhA-APPM  </vt:lpstr>
      <vt:lpstr>NBI #11: 2017, 2012 Contemporary Pharmacy Practice Introduced by: Wendy Mobley-Bukstein, on behalf APhA-APPM  </vt:lpstr>
      <vt:lpstr>PowerPoint Presentation</vt:lpstr>
      <vt:lpstr>Housekeeping Items &amp; Next Steps</vt:lpstr>
      <vt:lpstr>PowerPoint Presentation</vt:lpstr>
      <vt:lpstr>Use of an Electronic Poll</vt:lpstr>
      <vt:lpstr>Use of an Electronic Poll</vt:lpstr>
      <vt:lpstr>PowerPoint Presentation</vt:lpstr>
      <vt:lpstr>Regional Caucus Opportunities</vt:lpstr>
      <vt:lpstr>Ideas for Future Policy Topics </vt:lpstr>
      <vt:lpstr>Calling all Volunteers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Powell</dc:creator>
  <cp:lastModifiedBy>Botescu, Brittany</cp:lastModifiedBy>
  <cp:revision>4</cp:revision>
  <cp:lastPrinted>2021-09-29T21:01:15Z</cp:lastPrinted>
  <dcterms:created xsi:type="dcterms:W3CDTF">2020-05-27T18:03:02Z</dcterms:created>
  <dcterms:modified xsi:type="dcterms:W3CDTF">2024-02-28T16:30:17Z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2020-05-27T00:00:00Z</vt:filetime>
  </property>
  <property fmtid="{D5CDD505-2E9C-101B-9397-08002B2CF9AE}" pid="3" name="Creator">
    <vt:lpwstr>Adobe InDesign 15.0 (Macintosh)</vt:lpwstr>
  </property>
  <property fmtid="{D5CDD505-2E9C-101B-9397-08002B2CF9AE}" pid="4" name="LastSaved">
    <vt:filetime>2020-05-27T00:00:00Z</vt:filetime>
  </property>
  <property fmtid="{D5CDD505-2E9C-101B-9397-08002B2CF9AE}" pid="5" name="ContentTypeId">
    <vt:lpwstr>0x010100C901016F66353B4ABF7BCD15FA5C18D2</vt:lpwstr>
  </property>
  <property fmtid="{D5CDD505-2E9C-101B-9397-08002B2CF9AE}" pid="6" name="MediaServiceImageTags">
    <vt:lpwstr/>
  </property>
</Properties>
</file>